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3" d="100"/>
          <a:sy n="103" d="100"/>
        </p:scale>
        <p:origin x="12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0BFF05-2D7C-406C-BE42-72362095B0AB}"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C0C224DC-49F5-45AD-B2A4-3A9A902C6CD3}">
      <dgm:prSet/>
      <dgm:spPr/>
      <dgm:t>
        <a:bodyPr/>
        <a:lstStyle/>
        <a:p>
          <a:r>
            <a:rPr lang="en-US" dirty="0"/>
            <a:t>Encapsulation</a:t>
          </a:r>
        </a:p>
      </dgm:t>
    </dgm:pt>
    <dgm:pt modelId="{4C1A7971-F0B5-417F-AA24-1C45F6FB7DF5}" type="parTrans" cxnId="{4DC4BD54-81F2-4B29-A331-A9861EAEC815}">
      <dgm:prSet/>
      <dgm:spPr/>
      <dgm:t>
        <a:bodyPr/>
        <a:lstStyle/>
        <a:p>
          <a:endParaRPr lang="en-US"/>
        </a:p>
      </dgm:t>
    </dgm:pt>
    <dgm:pt modelId="{A090C12B-1EAC-4D4E-AFAB-722E2D5E7CF1}" type="sibTrans" cxnId="{4DC4BD54-81F2-4B29-A331-A9861EAEC815}">
      <dgm:prSet/>
      <dgm:spPr/>
      <dgm:t>
        <a:bodyPr/>
        <a:lstStyle/>
        <a:p>
          <a:endParaRPr lang="en-US"/>
        </a:p>
      </dgm:t>
    </dgm:pt>
    <dgm:pt modelId="{1198B08C-1DCD-490A-90F0-728B36F89AA2}">
      <dgm:prSet/>
      <dgm:spPr/>
      <dgm:t>
        <a:bodyPr/>
        <a:lstStyle/>
        <a:p>
          <a:r>
            <a:rPr lang="en-US"/>
            <a:t>Inheritance</a:t>
          </a:r>
        </a:p>
      </dgm:t>
    </dgm:pt>
    <dgm:pt modelId="{8901CB10-4A0E-489D-ADD8-791E254B443A}" type="parTrans" cxnId="{948998F9-146E-44C5-9880-B27D730798F8}">
      <dgm:prSet/>
      <dgm:spPr/>
      <dgm:t>
        <a:bodyPr/>
        <a:lstStyle/>
        <a:p>
          <a:endParaRPr lang="en-US"/>
        </a:p>
      </dgm:t>
    </dgm:pt>
    <dgm:pt modelId="{A179441A-25A1-4A16-8084-D44D99943200}" type="sibTrans" cxnId="{948998F9-146E-44C5-9880-B27D730798F8}">
      <dgm:prSet/>
      <dgm:spPr/>
      <dgm:t>
        <a:bodyPr/>
        <a:lstStyle/>
        <a:p>
          <a:endParaRPr lang="en-US"/>
        </a:p>
      </dgm:t>
    </dgm:pt>
    <dgm:pt modelId="{6FCA6C80-568C-4F40-8C66-192843AE64A7}">
      <dgm:prSet/>
      <dgm:spPr/>
      <dgm:t>
        <a:bodyPr/>
        <a:lstStyle/>
        <a:p>
          <a:r>
            <a:rPr lang="en-US"/>
            <a:t>Polymorphism</a:t>
          </a:r>
        </a:p>
      </dgm:t>
    </dgm:pt>
    <dgm:pt modelId="{3B595B72-ECA5-4C44-9183-09160E309AC5}" type="parTrans" cxnId="{B9C43332-76F9-4222-B5BD-78C511D51149}">
      <dgm:prSet/>
      <dgm:spPr/>
      <dgm:t>
        <a:bodyPr/>
        <a:lstStyle/>
        <a:p>
          <a:endParaRPr lang="en-US"/>
        </a:p>
      </dgm:t>
    </dgm:pt>
    <dgm:pt modelId="{6D3A8786-F421-4034-B408-148B0081D90A}" type="sibTrans" cxnId="{B9C43332-76F9-4222-B5BD-78C511D51149}">
      <dgm:prSet/>
      <dgm:spPr/>
      <dgm:t>
        <a:bodyPr/>
        <a:lstStyle/>
        <a:p>
          <a:endParaRPr lang="en-US"/>
        </a:p>
      </dgm:t>
    </dgm:pt>
    <dgm:pt modelId="{C72A999B-5A62-4528-A723-3A0B503B89BA}" type="pres">
      <dgm:prSet presAssocID="{B20BFF05-2D7C-406C-BE42-72362095B0AB}" presName="linear" presStyleCnt="0">
        <dgm:presLayoutVars>
          <dgm:animLvl val="lvl"/>
          <dgm:resizeHandles val="exact"/>
        </dgm:presLayoutVars>
      </dgm:prSet>
      <dgm:spPr/>
    </dgm:pt>
    <dgm:pt modelId="{B3647F89-D7B3-4FC1-A301-77C512876A40}" type="pres">
      <dgm:prSet presAssocID="{C0C224DC-49F5-45AD-B2A4-3A9A902C6CD3}" presName="parentText" presStyleLbl="node1" presStyleIdx="0" presStyleCnt="3">
        <dgm:presLayoutVars>
          <dgm:chMax val="0"/>
          <dgm:bulletEnabled val="1"/>
        </dgm:presLayoutVars>
      </dgm:prSet>
      <dgm:spPr/>
    </dgm:pt>
    <dgm:pt modelId="{A03CB413-F824-4AA4-9FDF-2792F2B3A889}" type="pres">
      <dgm:prSet presAssocID="{A090C12B-1EAC-4D4E-AFAB-722E2D5E7CF1}" presName="spacer" presStyleCnt="0"/>
      <dgm:spPr/>
    </dgm:pt>
    <dgm:pt modelId="{C8180897-1354-40D4-87EC-57110859F3F2}" type="pres">
      <dgm:prSet presAssocID="{1198B08C-1DCD-490A-90F0-728B36F89AA2}" presName="parentText" presStyleLbl="node1" presStyleIdx="1" presStyleCnt="3">
        <dgm:presLayoutVars>
          <dgm:chMax val="0"/>
          <dgm:bulletEnabled val="1"/>
        </dgm:presLayoutVars>
      </dgm:prSet>
      <dgm:spPr/>
    </dgm:pt>
    <dgm:pt modelId="{FD4DB893-877B-469C-9A68-73DCAF37125E}" type="pres">
      <dgm:prSet presAssocID="{A179441A-25A1-4A16-8084-D44D99943200}" presName="spacer" presStyleCnt="0"/>
      <dgm:spPr/>
    </dgm:pt>
    <dgm:pt modelId="{5B68F75E-F695-42AA-9A67-B9AB1B220F9C}" type="pres">
      <dgm:prSet presAssocID="{6FCA6C80-568C-4F40-8C66-192843AE64A7}" presName="parentText" presStyleLbl="node1" presStyleIdx="2" presStyleCnt="3">
        <dgm:presLayoutVars>
          <dgm:chMax val="0"/>
          <dgm:bulletEnabled val="1"/>
        </dgm:presLayoutVars>
      </dgm:prSet>
      <dgm:spPr/>
    </dgm:pt>
  </dgm:ptLst>
  <dgm:cxnLst>
    <dgm:cxn modelId="{B9C43332-76F9-4222-B5BD-78C511D51149}" srcId="{B20BFF05-2D7C-406C-BE42-72362095B0AB}" destId="{6FCA6C80-568C-4F40-8C66-192843AE64A7}" srcOrd="2" destOrd="0" parTransId="{3B595B72-ECA5-4C44-9183-09160E309AC5}" sibTransId="{6D3A8786-F421-4034-B408-148B0081D90A}"/>
    <dgm:cxn modelId="{C6659051-02D1-47DD-9D7D-F58219A3395B}" type="presOf" srcId="{6FCA6C80-568C-4F40-8C66-192843AE64A7}" destId="{5B68F75E-F695-42AA-9A67-B9AB1B220F9C}" srcOrd="0" destOrd="0" presId="urn:microsoft.com/office/officeart/2005/8/layout/vList2"/>
    <dgm:cxn modelId="{4DC4BD54-81F2-4B29-A331-A9861EAEC815}" srcId="{B20BFF05-2D7C-406C-BE42-72362095B0AB}" destId="{C0C224DC-49F5-45AD-B2A4-3A9A902C6CD3}" srcOrd="0" destOrd="0" parTransId="{4C1A7971-F0B5-417F-AA24-1C45F6FB7DF5}" sibTransId="{A090C12B-1EAC-4D4E-AFAB-722E2D5E7CF1}"/>
    <dgm:cxn modelId="{BAD42358-FDA8-4CAA-B8E2-6B249E902F35}" type="presOf" srcId="{1198B08C-1DCD-490A-90F0-728B36F89AA2}" destId="{C8180897-1354-40D4-87EC-57110859F3F2}" srcOrd="0" destOrd="0" presId="urn:microsoft.com/office/officeart/2005/8/layout/vList2"/>
    <dgm:cxn modelId="{D1962495-597F-4E11-86FF-3627EB386A01}" type="presOf" srcId="{B20BFF05-2D7C-406C-BE42-72362095B0AB}" destId="{C72A999B-5A62-4528-A723-3A0B503B89BA}" srcOrd="0" destOrd="0" presId="urn:microsoft.com/office/officeart/2005/8/layout/vList2"/>
    <dgm:cxn modelId="{2CA43FD4-BEDE-4BB8-BF02-D54A843D790D}" type="presOf" srcId="{C0C224DC-49F5-45AD-B2A4-3A9A902C6CD3}" destId="{B3647F89-D7B3-4FC1-A301-77C512876A40}" srcOrd="0" destOrd="0" presId="urn:microsoft.com/office/officeart/2005/8/layout/vList2"/>
    <dgm:cxn modelId="{948998F9-146E-44C5-9880-B27D730798F8}" srcId="{B20BFF05-2D7C-406C-BE42-72362095B0AB}" destId="{1198B08C-1DCD-490A-90F0-728B36F89AA2}" srcOrd="1" destOrd="0" parTransId="{8901CB10-4A0E-489D-ADD8-791E254B443A}" sibTransId="{A179441A-25A1-4A16-8084-D44D99943200}"/>
    <dgm:cxn modelId="{DC27A7B3-FE19-4AD9-9946-CADE34936456}" type="presParOf" srcId="{C72A999B-5A62-4528-A723-3A0B503B89BA}" destId="{B3647F89-D7B3-4FC1-A301-77C512876A40}" srcOrd="0" destOrd="0" presId="urn:microsoft.com/office/officeart/2005/8/layout/vList2"/>
    <dgm:cxn modelId="{E59C69A8-E947-4CBC-9895-073B89ACF017}" type="presParOf" srcId="{C72A999B-5A62-4528-A723-3A0B503B89BA}" destId="{A03CB413-F824-4AA4-9FDF-2792F2B3A889}" srcOrd="1" destOrd="0" presId="urn:microsoft.com/office/officeart/2005/8/layout/vList2"/>
    <dgm:cxn modelId="{932CF8EE-F9FF-434F-9F7C-5E12697F9023}" type="presParOf" srcId="{C72A999B-5A62-4528-A723-3A0B503B89BA}" destId="{C8180897-1354-40D4-87EC-57110859F3F2}" srcOrd="2" destOrd="0" presId="urn:microsoft.com/office/officeart/2005/8/layout/vList2"/>
    <dgm:cxn modelId="{9F42BD78-FEED-4DA8-8F34-B54911615AD7}" type="presParOf" srcId="{C72A999B-5A62-4528-A723-3A0B503B89BA}" destId="{FD4DB893-877B-469C-9A68-73DCAF37125E}" srcOrd="3" destOrd="0" presId="urn:microsoft.com/office/officeart/2005/8/layout/vList2"/>
    <dgm:cxn modelId="{29FFAAE4-25C0-46FC-8D1C-A87F2B73D330}" type="presParOf" srcId="{C72A999B-5A62-4528-A723-3A0B503B89BA}" destId="{5B68F75E-F695-42AA-9A67-B9AB1B220F9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647F89-D7B3-4FC1-A301-77C512876A40}">
      <dsp:nvSpPr>
        <dsp:cNvPr id="0" name=""/>
        <dsp:cNvSpPr/>
      </dsp:nvSpPr>
      <dsp:spPr>
        <a:xfrm>
          <a:off x="0" y="18854"/>
          <a:ext cx="6692813" cy="14742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l" defTabSz="2800350">
            <a:lnSpc>
              <a:spcPct val="90000"/>
            </a:lnSpc>
            <a:spcBef>
              <a:spcPct val="0"/>
            </a:spcBef>
            <a:spcAft>
              <a:spcPct val="35000"/>
            </a:spcAft>
            <a:buNone/>
          </a:pPr>
          <a:r>
            <a:rPr lang="en-US" sz="6300" kern="1200" dirty="0"/>
            <a:t>Encapsulation</a:t>
          </a:r>
        </a:p>
      </dsp:txBody>
      <dsp:txXfrm>
        <a:off x="71965" y="90819"/>
        <a:ext cx="6548883" cy="1330270"/>
      </dsp:txXfrm>
    </dsp:sp>
    <dsp:sp modelId="{C8180897-1354-40D4-87EC-57110859F3F2}">
      <dsp:nvSpPr>
        <dsp:cNvPr id="0" name=""/>
        <dsp:cNvSpPr/>
      </dsp:nvSpPr>
      <dsp:spPr>
        <a:xfrm>
          <a:off x="0" y="1674494"/>
          <a:ext cx="6692813" cy="1474200"/>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l" defTabSz="2800350">
            <a:lnSpc>
              <a:spcPct val="90000"/>
            </a:lnSpc>
            <a:spcBef>
              <a:spcPct val="0"/>
            </a:spcBef>
            <a:spcAft>
              <a:spcPct val="35000"/>
            </a:spcAft>
            <a:buNone/>
          </a:pPr>
          <a:r>
            <a:rPr lang="en-US" sz="6300" kern="1200"/>
            <a:t>Inheritance</a:t>
          </a:r>
        </a:p>
      </dsp:txBody>
      <dsp:txXfrm>
        <a:off x="71965" y="1746459"/>
        <a:ext cx="6548883" cy="1330270"/>
      </dsp:txXfrm>
    </dsp:sp>
    <dsp:sp modelId="{5B68F75E-F695-42AA-9A67-B9AB1B220F9C}">
      <dsp:nvSpPr>
        <dsp:cNvPr id="0" name=""/>
        <dsp:cNvSpPr/>
      </dsp:nvSpPr>
      <dsp:spPr>
        <a:xfrm>
          <a:off x="0" y="3330135"/>
          <a:ext cx="6692813" cy="1474200"/>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l" defTabSz="2800350">
            <a:lnSpc>
              <a:spcPct val="90000"/>
            </a:lnSpc>
            <a:spcBef>
              <a:spcPct val="0"/>
            </a:spcBef>
            <a:spcAft>
              <a:spcPct val="35000"/>
            </a:spcAft>
            <a:buNone/>
          </a:pPr>
          <a:r>
            <a:rPr lang="en-US" sz="6300" kern="1200"/>
            <a:t>Polymorphism</a:t>
          </a:r>
        </a:p>
      </dsp:txBody>
      <dsp:txXfrm>
        <a:off x="71965" y="3402100"/>
        <a:ext cx="6548883" cy="13302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8C84B-D8A8-47B3-B318-2DA646335F2F}" type="datetimeFigureOut">
              <a:rPr lang="en-US" smtClean="0"/>
              <a:t>4/16/2019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397B2A-FCB2-4CFC-8D19-A7AE88AABFF9}" type="slidenum">
              <a:rPr lang="en-US" smtClean="0"/>
              <a:t>‹#›</a:t>
            </a:fld>
            <a:endParaRPr lang="en-US"/>
          </a:p>
        </p:txBody>
      </p:sp>
    </p:spTree>
    <p:extLst>
      <p:ext uri="{BB962C8B-B14F-4D97-AF65-F5344CB8AC3E}">
        <p14:creationId xmlns:p14="http://schemas.microsoft.com/office/powerpoint/2010/main" val="44249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397B2A-FCB2-4CFC-8D19-A7AE88AABFF9}" type="slidenum">
              <a:rPr lang="en-US" smtClean="0"/>
              <a:t>4</a:t>
            </a:fld>
            <a:endParaRPr lang="en-US"/>
          </a:p>
        </p:txBody>
      </p:sp>
    </p:spTree>
    <p:extLst>
      <p:ext uri="{BB962C8B-B14F-4D97-AF65-F5344CB8AC3E}">
        <p14:creationId xmlns:p14="http://schemas.microsoft.com/office/powerpoint/2010/main" val="3792370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will try to confuse encapsulation with abstraction, but they are not the same thing, and abstraction is not an OOP pillar.</a:t>
            </a:r>
          </a:p>
        </p:txBody>
      </p:sp>
      <p:sp>
        <p:nvSpPr>
          <p:cNvPr id="4" name="Slide Number Placeholder 3"/>
          <p:cNvSpPr>
            <a:spLocks noGrp="1"/>
          </p:cNvSpPr>
          <p:nvPr>
            <p:ph type="sldNum" sz="quarter" idx="5"/>
          </p:nvPr>
        </p:nvSpPr>
        <p:spPr/>
        <p:txBody>
          <a:bodyPr/>
          <a:lstStyle/>
          <a:p>
            <a:fld id="{4C397B2A-FCB2-4CFC-8D19-A7AE88AABFF9}" type="slidenum">
              <a:rPr lang="en-US" smtClean="0"/>
              <a:t>5</a:t>
            </a:fld>
            <a:endParaRPr lang="en-US"/>
          </a:p>
        </p:txBody>
      </p:sp>
    </p:spTree>
    <p:extLst>
      <p:ext uri="{BB962C8B-B14F-4D97-AF65-F5344CB8AC3E}">
        <p14:creationId xmlns:p14="http://schemas.microsoft.com/office/powerpoint/2010/main" val="4273625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doing Polymorphism, go to code examples for Encapsulation and Inheritance</a:t>
            </a:r>
          </a:p>
        </p:txBody>
      </p:sp>
      <p:sp>
        <p:nvSpPr>
          <p:cNvPr id="4" name="Slide Number Placeholder 3"/>
          <p:cNvSpPr>
            <a:spLocks noGrp="1"/>
          </p:cNvSpPr>
          <p:nvPr>
            <p:ph type="sldNum" sz="quarter" idx="5"/>
          </p:nvPr>
        </p:nvSpPr>
        <p:spPr/>
        <p:txBody>
          <a:bodyPr/>
          <a:lstStyle/>
          <a:p>
            <a:fld id="{4C397B2A-FCB2-4CFC-8D19-A7AE88AABFF9}" type="slidenum">
              <a:rPr lang="en-US" smtClean="0"/>
              <a:t>7</a:t>
            </a:fld>
            <a:endParaRPr lang="en-US"/>
          </a:p>
        </p:txBody>
      </p:sp>
    </p:spTree>
    <p:extLst>
      <p:ext uri="{BB962C8B-B14F-4D97-AF65-F5344CB8AC3E}">
        <p14:creationId xmlns:p14="http://schemas.microsoft.com/office/powerpoint/2010/main" val="3874238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4/16/2019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4/16/2019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0D8CF-3EB0-474B-8F0F-E03B6D045790}"/>
              </a:ext>
            </a:extLst>
          </p:cNvPr>
          <p:cNvSpPr>
            <a:spLocks noGrp="1"/>
          </p:cNvSpPr>
          <p:nvPr>
            <p:ph type="ctrTitle"/>
          </p:nvPr>
        </p:nvSpPr>
        <p:spPr/>
        <p:txBody>
          <a:bodyPr/>
          <a:lstStyle/>
          <a:p>
            <a:r>
              <a:rPr lang="en-US" dirty="0"/>
              <a:t>Object Oriented Programming</a:t>
            </a:r>
          </a:p>
        </p:txBody>
      </p:sp>
      <p:sp>
        <p:nvSpPr>
          <p:cNvPr id="3" name="Subtitle 2">
            <a:extLst>
              <a:ext uri="{FF2B5EF4-FFF2-40B4-BE49-F238E27FC236}">
                <a16:creationId xmlns:a16="http://schemas.microsoft.com/office/drawing/2014/main" id="{9BA2B26E-36C3-49E8-8AD6-10B96AA43BED}"/>
              </a:ext>
            </a:extLst>
          </p:cNvPr>
          <p:cNvSpPr>
            <a:spLocks noGrp="1"/>
          </p:cNvSpPr>
          <p:nvPr>
            <p:ph type="subTitle" idx="1"/>
          </p:nvPr>
        </p:nvSpPr>
        <p:spPr/>
        <p:txBody>
          <a:bodyPr/>
          <a:lstStyle/>
          <a:p>
            <a:r>
              <a:rPr lang="en-US" dirty="0"/>
              <a:t>Java Programming for Absolute Beginners Phase I</a:t>
            </a:r>
          </a:p>
        </p:txBody>
      </p:sp>
    </p:spTree>
    <p:extLst>
      <p:ext uri="{BB962C8B-B14F-4D97-AF65-F5344CB8AC3E}">
        <p14:creationId xmlns:p14="http://schemas.microsoft.com/office/powerpoint/2010/main" val="2073745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B91B1-77B8-4A5D-B152-2C9A0475E2D1}"/>
              </a:ext>
            </a:extLst>
          </p:cNvPr>
          <p:cNvSpPr>
            <a:spLocks noGrp="1"/>
          </p:cNvSpPr>
          <p:nvPr>
            <p:ph type="title"/>
          </p:nvPr>
        </p:nvSpPr>
        <p:spPr>
          <a:xfrm>
            <a:off x="677334" y="609600"/>
            <a:ext cx="8596668" cy="1320800"/>
          </a:xfrm>
        </p:spPr>
        <p:txBody>
          <a:bodyPr/>
          <a:lstStyle/>
          <a:p>
            <a:r>
              <a:rPr lang="en-US" dirty="0"/>
              <a:t>Here We Go…</a:t>
            </a:r>
          </a:p>
        </p:txBody>
      </p:sp>
      <p:sp>
        <p:nvSpPr>
          <p:cNvPr id="3" name="Content Placeholder 2">
            <a:extLst>
              <a:ext uri="{FF2B5EF4-FFF2-40B4-BE49-F238E27FC236}">
                <a16:creationId xmlns:a16="http://schemas.microsoft.com/office/drawing/2014/main" id="{DB2697A6-A852-41F9-A289-AF5C82213511}"/>
              </a:ext>
            </a:extLst>
          </p:cNvPr>
          <p:cNvSpPr>
            <a:spLocks noGrp="1"/>
          </p:cNvSpPr>
          <p:nvPr>
            <p:ph idx="1"/>
          </p:nvPr>
        </p:nvSpPr>
        <p:spPr/>
        <p:txBody>
          <a:bodyPr/>
          <a:lstStyle/>
          <a:p>
            <a:r>
              <a:rPr lang="en-US" dirty="0"/>
              <a:t>As technology has grown and has been applied to different types of problems, different </a:t>
            </a:r>
            <a:r>
              <a:rPr lang="en-US" b="1" u="sng" dirty="0"/>
              <a:t>paradigms</a:t>
            </a:r>
            <a:r>
              <a:rPr lang="en-US" dirty="0"/>
              <a:t> were invented to approach these various problems.</a:t>
            </a:r>
          </a:p>
          <a:p>
            <a:r>
              <a:rPr lang="en-US" dirty="0"/>
              <a:t>There are many types of programming paradigms, and they are used to classify languages based on their features and behaviors.</a:t>
            </a:r>
          </a:p>
          <a:p>
            <a:r>
              <a:rPr lang="en-US" dirty="0"/>
              <a:t>A language is not confined to a single paradigm, but some may argue otherwise. </a:t>
            </a:r>
          </a:p>
          <a:p>
            <a:r>
              <a:rPr lang="en-US" dirty="0"/>
              <a:t>Java was built for the use of </a:t>
            </a:r>
            <a:r>
              <a:rPr lang="en-US" b="1" u="sng" dirty="0"/>
              <a:t>Object Oriented Programming</a:t>
            </a:r>
            <a:endParaRPr lang="en-US" dirty="0"/>
          </a:p>
        </p:txBody>
      </p:sp>
    </p:spTree>
    <p:extLst>
      <p:ext uri="{BB962C8B-B14F-4D97-AF65-F5344CB8AC3E}">
        <p14:creationId xmlns:p14="http://schemas.microsoft.com/office/powerpoint/2010/main" val="982411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8F0DB-C351-4C3D-8317-40733288CA6A}"/>
              </a:ext>
            </a:extLst>
          </p:cNvPr>
          <p:cNvSpPr>
            <a:spLocks noGrp="1"/>
          </p:cNvSpPr>
          <p:nvPr>
            <p:ph type="title"/>
          </p:nvPr>
        </p:nvSpPr>
        <p:spPr>
          <a:xfrm>
            <a:off x="677334" y="609600"/>
            <a:ext cx="8596668" cy="1320800"/>
          </a:xfrm>
        </p:spPr>
        <p:txBody>
          <a:bodyPr/>
          <a:lstStyle/>
          <a:p>
            <a:r>
              <a:rPr lang="en-US"/>
              <a:t>So What is an Object Anyways?</a:t>
            </a:r>
            <a:endParaRPr lang="en-US" dirty="0"/>
          </a:p>
        </p:txBody>
      </p:sp>
      <p:sp>
        <p:nvSpPr>
          <p:cNvPr id="3" name="Content Placeholder 2">
            <a:extLst>
              <a:ext uri="{FF2B5EF4-FFF2-40B4-BE49-F238E27FC236}">
                <a16:creationId xmlns:a16="http://schemas.microsoft.com/office/drawing/2014/main" id="{5F45FA66-CBC8-4230-80FE-A86ED3D02245}"/>
              </a:ext>
            </a:extLst>
          </p:cNvPr>
          <p:cNvSpPr>
            <a:spLocks noGrp="1"/>
          </p:cNvSpPr>
          <p:nvPr>
            <p:ph idx="1"/>
          </p:nvPr>
        </p:nvSpPr>
        <p:spPr>
          <a:xfrm>
            <a:off x="677334" y="2160589"/>
            <a:ext cx="8596668" cy="3880773"/>
          </a:xfrm>
        </p:spPr>
        <p:txBody>
          <a:bodyPr>
            <a:normAutofit lnSpcReduction="10000"/>
          </a:bodyPr>
          <a:lstStyle/>
          <a:p>
            <a:r>
              <a:rPr lang="en-US"/>
              <a:t>An object is an abstract idea for solving problems. </a:t>
            </a:r>
          </a:p>
          <a:p>
            <a:r>
              <a:rPr lang="en-US"/>
              <a:t>An object is defined by its </a:t>
            </a:r>
            <a:r>
              <a:rPr lang="en-US" b="1" u="sng"/>
              <a:t>state</a:t>
            </a:r>
            <a:r>
              <a:rPr lang="en-US"/>
              <a:t> and </a:t>
            </a:r>
            <a:r>
              <a:rPr lang="en-US" b="1" u="sng"/>
              <a:t>behavior</a:t>
            </a:r>
            <a:r>
              <a:rPr lang="en-US"/>
              <a:t>, state being information about an individual object, and behavior being what that object can do.</a:t>
            </a:r>
          </a:p>
          <a:p>
            <a:r>
              <a:rPr lang="en-US"/>
              <a:t>The state of an object is all the data that makes up that object. For example, the state of a bank account object would be something like a routing number, balance, account holder name, etc.</a:t>
            </a:r>
          </a:p>
          <a:p>
            <a:r>
              <a:rPr lang="en-US"/>
              <a:t>The behavior of an object can act on the sate of the object, manipulating its own state, the state of an other object, or simply performing actions based on those sates. Some examples for behavior in a bank account object would be deposit, withdraw, check balance.</a:t>
            </a:r>
          </a:p>
          <a:p>
            <a:r>
              <a:rPr lang="en-US"/>
              <a:t>Note how I have not talked about programming yet. Objects should not be thought of as programming concepts, as they can be used to solve problems outside of computing.</a:t>
            </a:r>
          </a:p>
          <a:p>
            <a:endParaRPr lang="en-US" dirty="0"/>
          </a:p>
        </p:txBody>
      </p:sp>
    </p:spTree>
    <p:extLst>
      <p:ext uri="{BB962C8B-B14F-4D97-AF65-F5344CB8AC3E}">
        <p14:creationId xmlns:p14="http://schemas.microsoft.com/office/powerpoint/2010/main" val="1488583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22" name="Straight Connector 2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E6A857C-B06B-47CD-B28F-61583DD1A64C}"/>
              </a:ext>
            </a:extLst>
          </p:cNvPr>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rPr>
              <a:t>The Three Pillars of OOP</a:t>
            </a:r>
          </a:p>
        </p:txBody>
      </p:sp>
      <p:sp>
        <p:nvSpPr>
          <p:cNvPr id="32" name="Rectangle 3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DA9F705-295A-425B-89F0-2B4DBD453658}"/>
              </a:ext>
            </a:extLst>
          </p:cNvPr>
          <p:cNvGraphicFramePr>
            <a:graphicFrameLocks noGrp="1"/>
          </p:cNvGraphicFramePr>
          <p:nvPr>
            <p:ph idx="1"/>
            <p:extLst>
              <p:ext uri="{D42A27DB-BD31-4B8C-83A1-F6EECF244321}">
                <p14:modId xmlns:p14="http://schemas.microsoft.com/office/powerpoint/2010/main" val="4040574480"/>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8632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FD3D-C560-4C17-A8FE-7C93FAC8BF19}"/>
              </a:ext>
            </a:extLst>
          </p:cNvPr>
          <p:cNvSpPr>
            <a:spLocks noGrp="1"/>
          </p:cNvSpPr>
          <p:nvPr>
            <p:ph type="title"/>
          </p:nvPr>
        </p:nvSpPr>
        <p:spPr/>
        <p:txBody>
          <a:bodyPr/>
          <a:lstStyle/>
          <a:p>
            <a:r>
              <a:rPr lang="en-US" dirty="0"/>
              <a:t>Encapsulation</a:t>
            </a:r>
          </a:p>
        </p:txBody>
      </p:sp>
      <p:sp>
        <p:nvSpPr>
          <p:cNvPr id="3" name="Content Placeholder 2">
            <a:extLst>
              <a:ext uri="{FF2B5EF4-FFF2-40B4-BE49-F238E27FC236}">
                <a16:creationId xmlns:a16="http://schemas.microsoft.com/office/drawing/2014/main" id="{2710929E-0D78-4853-AC3B-82F87B836FC0}"/>
              </a:ext>
            </a:extLst>
          </p:cNvPr>
          <p:cNvSpPr>
            <a:spLocks noGrp="1"/>
          </p:cNvSpPr>
          <p:nvPr>
            <p:ph idx="1"/>
          </p:nvPr>
        </p:nvSpPr>
        <p:spPr/>
        <p:txBody>
          <a:bodyPr>
            <a:normAutofit fontScale="92500" lnSpcReduction="20000"/>
          </a:bodyPr>
          <a:lstStyle/>
          <a:p>
            <a:r>
              <a:rPr lang="en-US" b="1" u="sng" dirty="0"/>
              <a:t>Encapsulation</a:t>
            </a:r>
            <a:r>
              <a:rPr lang="en-US" dirty="0"/>
              <a:t> is the process of combining the state and behavior of an object into a single unit. </a:t>
            </a:r>
          </a:p>
          <a:p>
            <a:r>
              <a:rPr lang="en-US" dirty="0"/>
              <a:t>In Java, we perform Encapsulation in the form of a </a:t>
            </a:r>
            <a:r>
              <a:rPr lang="en-US" b="1" u="sng" dirty="0"/>
              <a:t>class</a:t>
            </a:r>
            <a:r>
              <a:rPr lang="en-US" dirty="0"/>
              <a:t>. </a:t>
            </a:r>
          </a:p>
          <a:p>
            <a:r>
              <a:rPr lang="en-US" dirty="0"/>
              <a:t>A class is the code that will implement an object. </a:t>
            </a:r>
          </a:p>
          <a:p>
            <a:r>
              <a:rPr lang="en-US" dirty="0"/>
              <a:t>A class is like a blueprint, and objects are created from classes, note that they are </a:t>
            </a:r>
            <a:r>
              <a:rPr lang="en-US" b="1" u="sng" dirty="0"/>
              <a:t>not</a:t>
            </a:r>
            <a:r>
              <a:rPr lang="en-US" dirty="0"/>
              <a:t> the same thing.</a:t>
            </a:r>
          </a:p>
          <a:p>
            <a:r>
              <a:rPr lang="en-US" dirty="0"/>
              <a:t>In Java, an object is an </a:t>
            </a:r>
            <a:r>
              <a:rPr lang="en-US" i="1" dirty="0"/>
              <a:t>instance</a:t>
            </a:r>
            <a:r>
              <a:rPr lang="en-US" dirty="0"/>
              <a:t> of a class. </a:t>
            </a:r>
          </a:p>
          <a:p>
            <a:r>
              <a:rPr lang="en-US" dirty="0"/>
              <a:t>There can be several instances of the same class.</a:t>
            </a:r>
          </a:p>
          <a:p>
            <a:r>
              <a:rPr lang="en-US" dirty="0"/>
              <a:t>The state of the object is defined by the </a:t>
            </a:r>
            <a:r>
              <a:rPr lang="en-US" b="1" u="sng" dirty="0"/>
              <a:t>data fields</a:t>
            </a:r>
            <a:r>
              <a:rPr lang="en-US" dirty="0"/>
              <a:t>, or </a:t>
            </a:r>
            <a:r>
              <a:rPr lang="en-US" b="1" u="sng" dirty="0"/>
              <a:t>instance variables</a:t>
            </a:r>
            <a:r>
              <a:rPr lang="en-US" dirty="0"/>
              <a:t> in a class.</a:t>
            </a:r>
          </a:p>
          <a:p>
            <a:r>
              <a:rPr lang="en-US" dirty="0"/>
              <a:t>The behavior of the object is defined by the </a:t>
            </a:r>
            <a:r>
              <a:rPr lang="en-US" b="1" u="sng" dirty="0"/>
              <a:t>methods</a:t>
            </a:r>
            <a:r>
              <a:rPr lang="en-US" dirty="0"/>
              <a:t> in a class.</a:t>
            </a:r>
          </a:p>
          <a:p>
            <a:r>
              <a:rPr lang="en-US" dirty="0"/>
              <a:t>We have written several simple classes already!</a:t>
            </a:r>
          </a:p>
        </p:txBody>
      </p:sp>
    </p:spTree>
    <p:extLst>
      <p:ext uri="{BB962C8B-B14F-4D97-AF65-F5344CB8AC3E}">
        <p14:creationId xmlns:p14="http://schemas.microsoft.com/office/powerpoint/2010/main" val="2828156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21D69-8176-40D1-892E-1CD4A6B63E5A}"/>
              </a:ext>
            </a:extLst>
          </p:cNvPr>
          <p:cNvSpPr>
            <a:spLocks noGrp="1"/>
          </p:cNvSpPr>
          <p:nvPr>
            <p:ph type="title"/>
          </p:nvPr>
        </p:nvSpPr>
        <p:spPr>
          <a:xfrm>
            <a:off x="677334" y="609600"/>
            <a:ext cx="8596668" cy="1320800"/>
          </a:xfrm>
        </p:spPr>
        <p:txBody>
          <a:bodyPr anchor="t">
            <a:normAutofit/>
          </a:bodyPr>
          <a:lstStyle/>
          <a:p>
            <a:r>
              <a:rPr lang="en-US" dirty="0"/>
              <a:t>Inheritance</a:t>
            </a:r>
          </a:p>
        </p:txBody>
      </p:sp>
      <p:sp>
        <p:nvSpPr>
          <p:cNvPr id="3" name="Content Placeholder 2">
            <a:extLst>
              <a:ext uri="{FF2B5EF4-FFF2-40B4-BE49-F238E27FC236}">
                <a16:creationId xmlns:a16="http://schemas.microsoft.com/office/drawing/2014/main" id="{46DA5480-A129-4656-91C2-1CD506F3AED2}"/>
              </a:ext>
            </a:extLst>
          </p:cNvPr>
          <p:cNvSpPr>
            <a:spLocks noGrp="1"/>
          </p:cNvSpPr>
          <p:nvPr>
            <p:ph idx="1"/>
          </p:nvPr>
        </p:nvSpPr>
        <p:spPr>
          <a:xfrm>
            <a:off x="677334" y="2160589"/>
            <a:ext cx="3957349" cy="3749323"/>
          </a:xfrm>
        </p:spPr>
        <p:txBody>
          <a:bodyPr>
            <a:normAutofit/>
          </a:bodyPr>
          <a:lstStyle/>
          <a:p>
            <a:pPr>
              <a:lnSpc>
                <a:spcPct val="90000"/>
              </a:lnSpc>
            </a:pPr>
            <a:r>
              <a:rPr lang="en-US" sz="1500" b="1" u="sng"/>
              <a:t>Inheritance</a:t>
            </a:r>
            <a:r>
              <a:rPr lang="en-US" sz="1500"/>
              <a:t> is the process of creating a class from an existing class. </a:t>
            </a:r>
          </a:p>
          <a:p>
            <a:pPr>
              <a:lnSpc>
                <a:spcPct val="90000"/>
              </a:lnSpc>
            </a:pPr>
            <a:r>
              <a:rPr lang="en-US" sz="1500"/>
              <a:t>The new class will have all of the original class’s state and behavior, but will also add its own, making it bigger.</a:t>
            </a:r>
          </a:p>
          <a:p>
            <a:pPr>
              <a:lnSpc>
                <a:spcPct val="90000"/>
              </a:lnSpc>
            </a:pPr>
            <a:r>
              <a:rPr lang="en-US" sz="1500"/>
              <a:t>The new class is called a </a:t>
            </a:r>
            <a:r>
              <a:rPr lang="en-US" sz="1500" b="1" u="sng"/>
              <a:t>subclass</a:t>
            </a:r>
            <a:r>
              <a:rPr lang="en-US" sz="1500"/>
              <a:t> and the original class is called a </a:t>
            </a:r>
            <a:r>
              <a:rPr lang="en-US" sz="1500" b="1" u="sng"/>
              <a:t>superclass</a:t>
            </a:r>
            <a:r>
              <a:rPr lang="en-US" sz="1500"/>
              <a:t>.</a:t>
            </a:r>
          </a:p>
          <a:p>
            <a:pPr>
              <a:lnSpc>
                <a:spcPct val="90000"/>
              </a:lnSpc>
            </a:pPr>
            <a:r>
              <a:rPr lang="en-US" sz="1500"/>
              <a:t>This is great because it allows for some code to only be written and tested in a superclass, them used in subclasses.</a:t>
            </a:r>
          </a:p>
          <a:p>
            <a:pPr>
              <a:lnSpc>
                <a:spcPct val="90000"/>
              </a:lnSpc>
            </a:pPr>
            <a:r>
              <a:rPr lang="en-US" sz="1500"/>
              <a:t>A subclass of a class can be a superclass for another class, which leads to an </a:t>
            </a:r>
            <a:r>
              <a:rPr lang="en-US" sz="1500" b="1" u="sng"/>
              <a:t>inheritance hierarchy</a:t>
            </a:r>
            <a:r>
              <a:rPr lang="en-US" sz="1500"/>
              <a:t>.</a:t>
            </a:r>
          </a:p>
        </p:txBody>
      </p:sp>
      <p:pic>
        <p:nvPicPr>
          <p:cNvPr id="7" name="Picture 6" descr="A screenshot of a cell phone&#10;&#10;Description automatically generated">
            <a:extLst>
              <a:ext uri="{FF2B5EF4-FFF2-40B4-BE49-F238E27FC236}">
                <a16:creationId xmlns:a16="http://schemas.microsoft.com/office/drawing/2014/main" id="{18B85371-D98B-48FC-83EA-87D66A2ACBA7}"/>
              </a:ext>
            </a:extLst>
          </p:cNvPr>
          <p:cNvPicPr>
            <a:picLocks noChangeAspect="1"/>
          </p:cNvPicPr>
          <p:nvPr/>
        </p:nvPicPr>
        <p:blipFill>
          <a:blip r:embed="rId2"/>
          <a:stretch>
            <a:fillRect/>
          </a:stretch>
        </p:blipFill>
        <p:spPr>
          <a:xfrm>
            <a:off x="4987137" y="2159331"/>
            <a:ext cx="4204989" cy="3742439"/>
          </a:xfrm>
          <a:prstGeom prst="rect">
            <a:avLst/>
          </a:prstGeom>
        </p:spPr>
      </p:pic>
    </p:spTree>
    <p:extLst>
      <p:ext uri="{BB962C8B-B14F-4D97-AF65-F5344CB8AC3E}">
        <p14:creationId xmlns:p14="http://schemas.microsoft.com/office/powerpoint/2010/main" val="287410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C190-3717-41A7-AB53-C0D15D33C55C}"/>
              </a:ext>
            </a:extLst>
          </p:cNvPr>
          <p:cNvSpPr>
            <a:spLocks noGrp="1"/>
          </p:cNvSpPr>
          <p:nvPr>
            <p:ph type="title"/>
          </p:nvPr>
        </p:nvSpPr>
        <p:spPr>
          <a:xfrm>
            <a:off x="676746" y="609600"/>
            <a:ext cx="3729076" cy="1320800"/>
          </a:xfrm>
        </p:spPr>
        <p:txBody>
          <a:bodyPr anchor="ctr">
            <a:normAutofit/>
          </a:bodyPr>
          <a:lstStyle/>
          <a:p>
            <a:r>
              <a:rPr lang="en-US" dirty="0"/>
              <a:t>Inheritance Pt. 2	</a:t>
            </a:r>
          </a:p>
        </p:txBody>
      </p:sp>
      <p:sp>
        <p:nvSpPr>
          <p:cNvPr id="3" name="Content Placeholder 2">
            <a:extLst>
              <a:ext uri="{FF2B5EF4-FFF2-40B4-BE49-F238E27FC236}">
                <a16:creationId xmlns:a16="http://schemas.microsoft.com/office/drawing/2014/main" id="{80E091F7-2EEE-437D-B1D3-99709F1A4E1C}"/>
              </a:ext>
            </a:extLst>
          </p:cNvPr>
          <p:cNvSpPr>
            <a:spLocks noGrp="1"/>
          </p:cNvSpPr>
          <p:nvPr>
            <p:ph idx="1"/>
          </p:nvPr>
        </p:nvSpPr>
        <p:spPr>
          <a:xfrm>
            <a:off x="685167" y="2160589"/>
            <a:ext cx="3720916" cy="3560733"/>
          </a:xfrm>
        </p:spPr>
        <p:txBody>
          <a:bodyPr>
            <a:normAutofit/>
          </a:bodyPr>
          <a:lstStyle/>
          <a:p>
            <a:pPr>
              <a:lnSpc>
                <a:spcPct val="90000"/>
              </a:lnSpc>
            </a:pPr>
            <a:r>
              <a:rPr lang="en-US" sz="1500" dirty="0"/>
              <a:t>Note in the diagram how the subclasses point up to their super classes. </a:t>
            </a:r>
          </a:p>
          <a:p>
            <a:pPr>
              <a:lnSpc>
                <a:spcPct val="90000"/>
              </a:lnSpc>
            </a:pPr>
            <a:r>
              <a:rPr lang="en-US" sz="1500" dirty="0"/>
              <a:t>These arrows signify the </a:t>
            </a:r>
            <a:r>
              <a:rPr lang="en-US" sz="1500" i="1" dirty="0"/>
              <a:t>is-a</a:t>
            </a:r>
            <a:r>
              <a:rPr lang="en-US" sz="1500" dirty="0"/>
              <a:t> relationships within the inheritance hierarchy.</a:t>
            </a:r>
          </a:p>
          <a:p>
            <a:pPr>
              <a:lnSpc>
                <a:spcPct val="90000"/>
              </a:lnSpc>
            </a:pPr>
            <a:r>
              <a:rPr lang="en-US" sz="1500" dirty="0"/>
              <a:t>For example, a Boat </a:t>
            </a:r>
            <a:r>
              <a:rPr lang="en-US" sz="1500" i="1" dirty="0"/>
              <a:t>is-a</a:t>
            </a:r>
            <a:r>
              <a:rPr lang="en-US" sz="1500" dirty="0"/>
              <a:t> Vehicle.</a:t>
            </a:r>
          </a:p>
          <a:p>
            <a:pPr>
              <a:lnSpc>
                <a:spcPct val="90000"/>
              </a:lnSpc>
            </a:pPr>
            <a:r>
              <a:rPr lang="en-US" sz="1500" dirty="0"/>
              <a:t>The </a:t>
            </a:r>
            <a:r>
              <a:rPr lang="en-US" sz="1500" i="1" dirty="0"/>
              <a:t>is-a</a:t>
            </a:r>
            <a:r>
              <a:rPr lang="en-US" sz="1500" dirty="0"/>
              <a:t> relationship is transitive, so if Bicycle </a:t>
            </a:r>
            <a:r>
              <a:rPr lang="en-US" sz="1500" i="1" dirty="0"/>
              <a:t>is-a </a:t>
            </a:r>
            <a:r>
              <a:rPr lang="en-US" sz="1500" dirty="0"/>
              <a:t>Wheeled Vehicle, and Wheeled Vehicle </a:t>
            </a:r>
            <a:r>
              <a:rPr lang="en-US" sz="1500" i="1" dirty="0"/>
              <a:t>is-a</a:t>
            </a:r>
            <a:r>
              <a:rPr lang="en-US" sz="1500" dirty="0"/>
              <a:t> Vehicle, then Bicycle </a:t>
            </a:r>
            <a:r>
              <a:rPr lang="en-US" sz="1500" i="1" dirty="0"/>
              <a:t>is-a</a:t>
            </a:r>
            <a:r>
              <a:rPr lang="en-US" sz="1500" dirty="0"/>
              <a:t> Vehicle.</a:t>
            </a:r>
          </a:p>
          <a:p>
            <a:pPr>
              <a:lnSpc>
                <a:spcPct val="90000"/>
              </a:lnSpc>
            </a:pPr>
            <a:r>
              <a:rPr lang="en-US" sz="1500" dirty="0"/>
              <a:t>The </a:t>
            </a:r>
            <a:r>
              <a:rPr lang="en-US" sz="1500" i="1" dirty="0"/>
              <a:t>is-a</a:t>
            </a:r>
            <a:r>
              <a:rPr lang="en-US" sz="1500" dirty="0"/>
              <a:t> relationship is one directional. A Minivan </a:t>
            </a:r>
            <a:r>
              <a:rPr lang="en-US" sz="1500" i="1" dirty="0"/>
              <a:t>is-a</a:t>
            </a:r>
            <a:r>
              <a:rPr lang="en-US" sz="1500" dirty="0"/>
              <a:t> Car, but a Car is not always a Minivan. </a:t>
            </a:r>
          </a:p>
          <a:p>
            <a:pPr>
              <a:lnSpc>
                <a:spcPct val="90000"/>
              </a:lnSpc>
            </a:pPr>
            <a:endParaRPr lang="en-US" sz="1500" dirty="0"/>
          </a:p>
        </p:txBody>
      </p:sp>
      <p:pic>
        <p:nvPicPr>
          <p:cNvPr id="5" name="Picture 4" descr="A screenshot of a cell phone&#10;&#10;Description automatically generated">
            <a:extLst>
              <a:ext uri="{FF2B5EF4-FFF2-40B4-BE49-F238E27FC236}">
                <a16:creationId xmlns:a16="http://schemas.microsoft.com/office/drawing/2014/main" id="{C43827E3-E358-479D-871B-6C6F87AE8C60}"/>
              </a:ext>
            </a:extLst>
          </p:cNvPr>
          <p:cNvPicPr>
            <a:picLocks noChangeAspect="1"/>
          </p:cNvPicPr>
          <p:nvPr/>
        </p:nvPicPr>
        <p:blipFill>
          <a:blip r:embed="rId3"/>
          <a:stretch>
            <a:fillRect/>
          </a:stretch>
        </p:blipFill>
        <p:spPr>
          <a:xfrm>
            <a:off x="4654035" y="1128512"/>
            <a:ext cx="4602747" cy="4096444"/>
          </a:xfrm>
          <a:prstGeom prst="rect">
            <a:avLst/>
          </a:prstGeom>
        </p:spPr>
      </p:pic>
    </p:spTree>
    <p:extLst>
      <p:ext uri="{BB962C8B-B14F-4D97-AF65-F5344CB8AC3E}">
        <p14:creationId xmlns:p14="http://schemas.microsoft.com/office/powerpoint/2010/main" val="8045558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614</Words>
  <Application>Microsoft Office PowerPoint</Application>
  <PresentationFormat>Widescreen</PresentationFormat>
  <Paragraphs>44</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Object Oriented Programming</vt:lpstr>
      <vt:lpstr>Here We Go…</vt:lpstr>
      <vt:lpstr>So What is an Object Anyways?</vt:lpstr>
      <vt:lpstr>The Three Pillars of OOP</vt:lpstr>
      <vt:lpstr>Encapsulation</vt:lpstr>
      <vt:lpstr>Inheritance</vt:lpstr>
      <vt:lpstr>Inheritance Pt. 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Jose Rodriguez Rivas</dc:creator>
  <cp:lastModifiedBy>Jose Rodriguez Rivas</cp:lastModifiedBy>
  <cp:revision>1</cp:revision>
  <dcterms:created xsi:type="dcterms:W3CDTF">2019-04-16T17:21:58Z</dcterms:created>
  <dcterms:modified xsi:type="dcterms:W3CDTF">2019-04-16T17:26:32Z</dcterms:modified>
</cp:coreProperties>
</file>