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185A0-D258-4859-99C5-F58F5188DDE9}"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55AAE-E03E-4EF2-A19F-769563F5B138}" type="slidenum">
              <a:rPr lang="en-US" smtClean="0"/>
              <a:t>‹#›</a:t>
            </a:fld>
            <a:endParaRPr lang="en-US"/>
          </a:p>
        </p:txBody>
      </p:sp>
    </p:spTree>
    <p:extLst>
      <p:ext uri="{BB962C8B-B14F-4D97-AF65-F5344CB8AC3E}">
        <p14:creationId xmlns:p14="http://schemas.microsoft.com/office/powerpoint/2010/main" val="382613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why we start at 0.</a:t>
            </a:r>
          </a:p>
        </p:txBody>
      </p:sp>
      <p:sp>
        <p:nvSpPr>
          <p:cNvPr id="4" name="Slide Number Placeholder 3"/>
          <p:cNvSpPr>
            <a:spLocks noGrp="1"/>
          </p:cNvSpPr>
          <p:nvPr>
            <p:ph type="sldNum" sz="quarter" idx="5"/>
          </p:nvPr>
        </p:nvSpPr>
        <p:spPr/>
        <p:txBody>
          <a:bodyPr/>
          <a:lstStyle/>
          <a:p>
            <a:fld id="{BA055AAE-E03E-4EF2-A19F-769563F5B138}" type="slidenum">
              <a:rPr lang="en-US" smtClean="0"/>
              <a:t>3</a:t>
            </a:fld>
            <a:endParaRPr lang="en-US"/>
          </a:p>
        </p:txBody>
      </p:sp>
    </p:spTree>
    <p:extLst>
      <p:ext uri="{BB962C8B-B14F-4D97-AF65-F5344CB8AC3E}">
        <p14:creationId xmlns:p14="http://schemas.microsoft.com/office/powerpoint/2010/main" val="159132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bit of code is a C style declaration, the Java standard is </a:t>
            </a:r>
          </a:p>
        </p:txBody>
      </p:sp>
      <p:sp>
        <p:nvSpPr>
          <p:cNvPr id="4" name="Slide Number Placeholder 3"/>
          <p:cNvSpPr>
            <a:spLocks noGrp="1"/>
          </p:cNvSpPr>
          <p:nvPr>
            <p:ph type="sldNum" sz="quarter" idx="5"/>
          </p:nvPr>
        </p:nvSpPr>
        <p:spPr/>
        <p:txBody>
          <a:bodyPr/>
          <a:lstStyle/>
          <a:p>
            <a:fld id="{BA055AAE-E03E-4EF2-A19F-769563F5B138}" type="slidenum">
              <a:rPr lang="en-US" smtClean="0"/>
              <a:t>4</a:t>
            </a:fld>
            <a:endParaRPr lang="en-US"/>
          </a:p>
        </p:txBody>
      </p:sp>
    </p:spTree>
    <p:extLst>
      <p:ext uri="{BB962C8B-B14F-4D97-AF65-F5344CB8AC3E}">
        <p14:creationId xmlns:p14="http://schemas.microsoft.com/office/powerpoint/2010/main" val="168553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ask class if they remember a way to execute a certain action a fixed number of times.</a:t>
            </a:r>
          </a:p>
        </p:txBody>
      </p:sp>
      <p:sp>
        <p:nvSpPr>
          <p:cNvPr id="4" name="Slide Number Placeholder 3"/>
          <p:cNvSpPr>
            <a:spLocks noGrp="1"/>
          </p:cNvSpPr>
          <p:nvPr>
            <p:ph type="sldNum" sz="quarter" idx="5"/>
          </p:nvPr>
        </p:nvSpPr>
        <p:spPr/>
        <p:txBody>
          <a:bodyPr/>
          <a:lstStyle/>
          <a:p>
            <a:fld id="{BA055AAE-E03E-4EF2-A19F-769563F5B138}" type="slidenum">
              <a:rPr lang="en-US" smtClean="0"/>
              <a:t>6</a:t>
            </a:fld>
            <a:endParaRPr lang="en-US"/>
          </a:p>
        </p:txBody>
      </p:sp>
    </p:spTree>
    <p:extLst>
      <p:ext uri="{BB962C8B-B14F-4D97-AF65-F5344CB8AC3E}">
        <p14:creationId xmlns:p14="http://schemas.microsoft.com/office/powerpoint/2010/main" val="363471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code examples 1 - 3</a:t>
            </a:r>
          </a:p>
        </p:txBody>
      </p:sp>
      <p:sp>
        <p:nvSpPr>
          <p:cNvPr id="4" name="Slide Number Placeholder 3"/>
          <p:cNvSpPr>
            <a:spLocks noGrp="1"/>
          </p:cNvSpPr>
          <p:nvPr>
            <p:ph type="sldNum" sz="quarter" idx="5"/>
          </p:nvPr>
        </p:nvSpPr>
        <p:spPr/>
        <p:txBody>
          <a:bodyPr/>
          <a:lstStyle/>
          <a:p>
            <a:fld id="{BA055AAE-E03E-4EF2-A19F-769563F5B138}" type="slidenum">
              <a:rPr lang="en-US" smtClean="0"/>
              <a:t>8</a:t>
            </a:fld>
            <a:endParaRPr lang="en-US"/>
          </a:p>
        </p:txBody>
      </p:sp>
    </p:spTree>
    <p:extLst>
      <p:ext uri="{BB962C8B-B14F-4D97-AF65-F5344CB8AC3E}">
        <p14:creationId xmlns:p14="http://schemas.microsoft.com/office/powerpoint/2010/main" val="1958465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4 – 7, show example 7 UML</a:t>
            </a:r>
          </a:p>
        </p:txBody>
      </p:sp>
      <p:sp>
        <p:nvSpPr>
          <p:cNvPr id="4" name="Slide Number Placeholder 3"/>
          <p:cNvSpPr>
            <a:spLocks noGrp="1"/>
          </p:cNvSpPr>
          <p:nvPr>
            <p:ph type="sldNum" sz="quarter" idx="5"/>
          </p:nvPr>
        </p:nvSpPr>
        <p:spPr/>
        <p:txBody>
          <a:bodyPr/>
          <a:lstStyle/>
          <a:p>
            <a:fld id="{BA055AAE-E03E-4EF2-A19F-769563F5B138}" type="slidenum">
              <a:rPr lang="en-US" smtClean="0"/>
              <a:t>9</a:t>
            </a:fld>
            <a:endParaRPr lang="en-US"/>
          </a:p>
        </p:txBody>
      </p:sp>
    </p:spTree>
    <p:extLst>
      <p:ext uri="{BB962C8B-B14F-4D97-AF65-F5344CB8AC3E}">
        <p14:creationId xmlns:p14="http://schemas.microsoft.com/office/powerpoint/2010/main" val="218057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oracle.com/javase/tutorial/java/generics/typ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oracle.com/javase/8/docs/api/java/util/Lis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659F-4F8A-4198-BBFE-C0CE4FC65919}"/>
              </a:ext>
            </a:extLst>
          </p:cNvPr>
          <p:cNvSpPr>
            <a:spLocks noGrp="1"/>
          </p:cNvSpPr>
          <p:nvPr>
            <p:ph type="ctrTitle"/>
          </p:nvPr>
        </p:nvSpPr>
        <p:spPr/>
        <p:txBody>
          <a:bodyPr/>
          <a:lstStyle/>
          <a:p>
            <a:r>
              <a:rPr lang="en-US"/>
              <a:t>Basic Data </a:t>
            </a:r>
            <a:r>
              <a:rPr lang="en-US" dirty="0"/>
              <a:t>Structures</a:t>
            </a:r>
          </a:p>
        </p:txBody>
      </p:sp>
      <p:sp>
        <p:nvSpPr>
          <p:cNvPr id="3" name="Subtitle 2">
            <a:extLst>
              <a:ext uri="{FF2B5EF4-FFF2-40B4-BE49-F238E27FC236}">
                <a16:creationId xmlns:a16="http://schemas.microsoft.com/office/drawing/2014/main" id="{713B4F3A-143C-404C-878D-7C0B6C068F34}"/>
              </a:ext>
            </a:extLst>
          </p:cNvPr>
          <p:cNvSpPr>
            <a:spLocks noGrp="1"/>
          </p:cNvSpPr>
          <p:nvPr>
            <p:ph type="subTitle" idx="1"/>
          </p:nvPr>
        </p:nvSpPr>
        <p:spPr/>
        <p:txBody>
          <a:bodyPr/>
          <a:lstStyle/>
          <a:p>
            <a:r>
              <a:rPr lang="en-US" dirty="0"/>
              <a:t>Java Programming for Absolute Beginners Phase I</a:t>
            </a:r>
          </a:p>
        </p:txBody>
      </p:sp>
    </p:spTree>
    <p:extLst>
      <p:ext uri="{BB962C8B-B14F-4D97-AF65-F5344CB8AC3E}">
        <p14:creationId xmlns:p14="http://schemas.microsoft.com/office/powerpoint/2010/main" val="39385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DF6FCD1-BDA2-4ACA-A348-3F0E5CFFAB81}"/>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Example 7 UML</a:t>
            </a:r>
          </a:p>
        </p:txBody>
      </p:sp>
      <p:sp>
        <p:nvSpPr>
          <p:cNvPr id="22" name="Isosceles Triangle 21">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ell phone&#10;&#10;Description automatically generated">
            <a:extLst>
              <a:ext uri="{FF2B5EF4-FFF2-40B4-BE49-F238E27FC236}">
                <a16:creationId xmlns:a16="http://schemas.microsoft.com/office/drawing/2014/main" id="{419C58F2-B975-4B51-8AB0-70C3B3E2965F}"/>
              </a:ext>
            </a:extLst>
          </p:cNvPr>
          <p:cNvPicPr>
            <a:picLocks noGrp="1" noChangeAspect="1"/>
          </p:cNvPicPr>
          <p:nvPr>
            <p:ph idx="1"/>
          </p:nvPr>
        </p:nvPicPr>
        <p:blipFill>
          <a:blip r:embed="rId2"/>
          <a:stretch>
            <a:fillRect/>
          </a:stretch>
        </p:blipFill>
        <p:spPr>
          <a:xfrm>
            <a:off x="1726896" y="1265315"/>
            <a:ext cx="2927400" cy="4335340"/>
          </a:xfrm>
          <a:prstGeom prst="rect">
            <a:avLst/>
          </a:prstGeom>
        </p:spPr>
      </p:pic>
    </p:spTree>
    <p:extLst>
      <p:ext uri="{BB962C8B-B14F-4D97-AF65-F5344CB8AC3E}">
        <p14:creationId xmlns:p14="http://schemas.microsoft.com/office/powerpoint/2010/main" val="73489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7F40-3F8D-47F8-A9FA-5F89FD03441E}"/>
              </a:ext>
            </a:extLst>
          </p:cNvPr>
          <p:cNvSpPr>
            <a:spLocks noGrp="1"/>
          </p:cNvSpPr>
          <p:nvPr>
            <p:ph type="title"/>
          </p:nvPr>
        </p:nvSpPr>
        <p:spPr/>
        <p:txBody>
          <a:bodyPr/>
          <a:lstStyle/>
          <a:p>
            <a:r>
              <a:rPr lang="en-US" dirty="0"/>
              <a:t>What About Data Structures?</a:t>
            </a:r>
          </a:p>
        </p:txBody>
      </p:sp>
      <p:sp>
        <p:nvSpPr>
          <p:cNvPr id="3" name="Content Placeholder 2">
            <a:extLst>
              <a:ext uri="{FF2B5EF4-FFF2-40B4-BE49-F238E27FC236}">
                <a16:creationId xmlns:a16="http://schemas.microsoft.com/office/drawing/2014/main" id="{534A897D-61FE-4BAA-8137-5B6DCC0F1A69}"/>
              </a:ext>
            </a:extLst>
          </p:cNvPr>
          <p:cNvSpPr>
            <a:spLocks noGrp="1"/>
          </p:cNvSpPr>
          <p:nvPr>
            <p:ph idx="1"/>
          </p:nvPr>
        </p:nvSpPr>
        <p:spPr/>
        <p:txBody>
          <a:bodyPr/>
          <a:lstStyle/>
          <a:p>
            <a:r>
              <a:rPr lang="en-US" dirty="0"/>
              <a:t>Today was supposed to be about data structures, why did we spend so much time looking at arrays?</a:t>
            </a:r>
          </a:p>
          <a:p>
            <a:r>
              <a:rPr lang="en-US" dirty="0"/>
              <a:t>It’s because all the ideas we have talked about transfer over when talking about different data structures. Especially the first one we will be talking about today.</a:t>
            </a:r>
          </a:p>
          <a:p>
            <a:r>
              <a:rPr lang="en-US" dirty="0"/>
              <a:t>Data Structures are defined by their </a:t>
            </a:r>
            <a:r>
              <a:rPr lang="en-US" b="1" u="sng" dirty="0"/>
              <a:t>Abstract Data Type</a:t>
            </a:r>
            <a:r>
              <a:rPr lang="en-US" dirty="0"/>
              <a:t> (ADT) which defines the behavior and features of a given data structure. An ADT has nothing to do with programming per se.</a:t>
            </a:r>
          </a:p>
          <a:p>
            <a:r>
              <a:rPr lang="en-US" dirty="0"/>
              <a:t>In terms of programming, you can think of an ADT as an interface for a data structure.</a:t>
            </a:r>
          </a:p>
        </p:txBody>
      </p:sp>
    </p:spTree>
    <p:extLst>
      <p:ext uri="{BB962C8B-B14F-4D97-AF65-F5344CB8AC3E}">
        <p14:creationId xmlns:p14="http://schemas.microsoft.com/office/powerpoint/2010/main" val="325661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727B-1A86-4D9A-8E06-35B6871988A7}"/>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108FF4CA-4F9F-4E19-AD03-38BC867DBB0A}"/>
              </a:ext>
            </a:extLst>
          </p:cNvPr>
          <p:cNvSpPr>
            <a:spLocks noGrp="1"/>
          </p:cNvSpPr>
          <p:nvPr>
            <p:ph idx="1"/>
          </p:nvPr>
        </p:nvSpPr>
        <p:spPr/>
        <p:txBody>
          <a:bodyPr/>
          <a:lstStyle/>
          <a:p>
            <a:r>
              <a:rPr lang="en-US" dirty="0"/>
              <a:t>A list is a data structure with ordered elements. Duplicates are allowed, and elements are accessed using an integer index ranging from 0 to N – 1, where N is the number of elements in the list. (Sound Familiar?) The element of index 0 is the first element, and the element of index N – 1 is the last element.</a:t>
            </a:r>
          </a:p>
          <a:p>
            <a:r>
              <a:rPr lang="en-US" dirty="0"/>
              <a:t>Items can be added to the end of the list, or inserted into a specific location in the list.</a:t>
            </a:r>
          </a:p>
          <a:p>
            <a:r>
              <a:rPr lang="en-US" dirty="0"/>
              <a:t>Elements at given locations can be replaced with new values.</a:t>
            </a:r>
          </a:p>
          <a:p>
            <a:r>
              <a:rPr lang="en-US" dirty="0"/>
              <a:t>Elements can be removed from the list.</a:t>
            </a:r>
          </a:p>
        </p:txBody>
      </p:sp>
    </p:spTree>
    <p:extLst>
      <p:ext uri="{BB962C8B-B14F-4D97-AF65-F5344CB8AC3E}">
        <p14:creationId xmlns:p14="http://schemas.microsoft.com/office/powerpoint/2010/main" val="36090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E59E-3BFB-48DF-8B70-3A72D854A3A4}"/>
              </a:ext>
            </a:extLst>
          </p:cNvPr>
          <p:cNvSpPr>
            <a:spLocks noGrp="1"/>
          </p:cNvSpPr>
          <p:nvPr>
            <p:ph type="title"/>
          </p:nvPr>
        </p:nvSpPr>
        <p:spPr/>
        <p:txBody>
          <a:bodyPr/>
          <a:lstStyle/>
          <a:p>
            <a:r>
              <a:rPr lang="en-US" dirty="0"/>
              <a:t>A Quick Note on Generics</a:t>
            </a:r>
          </a:p>
        </p:txBody>
      </p:sp>
      <p:sp>
        <p:nvSpPr>
          <p:cNvPr id="3" name="Content Placeholder 2">
            <a:extLst>
              <a:ext uri="{FF2B5EF4-FFF2-40B4-BE49-F238E27FC236}">
                <a16:creationId xmlns:a16="http://schemas.microsoft.com/office/drawing/2014/main" id="{A9D9ACE3-5F99-4B1D-BBB4-17244A102193}"/>
              </a:ext>
            </a:extLst>
          </p:cNvPr>
          <p:cNvSpPr>
            <a:spLocks noGrp="1"/>
          </p:cNvSpPr>
          <p:nvPr>
            <p:ph idx="1"/>
          </p:nvPr>
        </p:nvSpPr>
        <p:spPr/>
        <p:txBody>
          <a:bodyPr/>
          <a:lstStyle/>
          <a:p>
            <a:r>
              <a:rPr lang="en-US" dirty="0"/>
              <a:t>Java allows for generic types, this is a can of worms, but basically what it means is that you can write a class that has variables of a type that will be determined when an instance is created.</a:t>
            </a:r>
          </a:p>
          <a:p>
            <a:r>
              <a:rPr lang="en-US" dirty="0"/>
              <a:t>I know that sounds weird, let’s look at a simple example. </a:t>
            </a:r>
          </a:p>
          <a:p>
            <a:r>
              <a:rPr lang="en-US" dirty="0"/>
              <a:t>But first, the important rule about generics is that they must be Objects, so primitive data is not allowed.</a:t>
            </a:r>
          </a:p>
          <a:p>
            <a:r>
              <a:rPr lang="en-US" dirty="0"/>
              <a:t>We can use wrapper classes instead.</a:t>
            </a:r>
          </a:p>
          <a:p>
            <a:r>
              <a:rPr lang="en-US" dirty="0"/>
              <a:t>Read more: </a:t>
            </a:r>
            <a:r>
              <a:rPr lang="en-US" dirty="0">
                <a:hlinkClick r:id="rId2"/>
              </a:rPr>
              <a:t>https://docs.oracle.com/javase/tutorial/java/generics/types.html</a:t>
            </a:r>
            <a:endParaRPr lang="en-US" dirty="0"/>
          </a:p>
          <a:p>
            <a:endParaRPr lang="en-US" dirty="0"/>
          </a:p>
        </p:txBody>
      </p:sp>
    </p:spTree>
    <p:extLst>
      <p:ext uri="{BB962C8B-B14F-4D97-AF65-F5344CB8AC3E}">
        <p14:creationId xmlns:p14="http://schemas.microsoft.com/office/powerpoint/2010/main" val="166576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F50E-7B72-4BCD-8772-2AFC7D0EAEE2}"/>
              </a:ext>
            </a:extLst>
          </p:cNvPr>
          <p:cNvSpPr>
            <a:spLocks noGrp="1"/>
          </p:cNvSpPr>
          <p:nvPr>
            <p:ph type="title"/>
          </p:nvPr>
        </p:nvSpPr>
        <p:spPr/>
        <p:txBody>
          <a:bodyPr/>
          <a:lstStyle/>
          <a:p>
            <a:r>
              <a:rPr lang="en-US" dirty="0"/>
              <a:t>The List&lt;E&gt; Interface</a:t>
            </a:r>
          </a:p>
        </p:txBody>
      </p:sp>
      <p:sp>
        <p:nvSpPr>
          <p:cNvPr id="3" name="Content Placeholder 2">
            <a:extLst>
              <a:ext uri="{FF2B5EF4-FFF2-40B4-BE49-F238E27FC236}">
                <a16:creationId xmlns:a16="http://schemas.microsoft.com/office/drawing/2014/main" id="{DA6F1571-1FC4-4D1B-8A72-8FEA892E16CE}"/>
              </a:ext>
            </a:extLst>
          </p:cNvPr>
          <p:cNvSpPr>
            <a:spLocks noGrp="1"/>
          </p:cNvSpPr>
          <p:nvPr>
            <p:ph idx="1"/>
          </p:nvPr>
        </p:nvSpPr>
        <p:spPr/>
        <p:txBody>
          <a:bodyPr>
            <a:normAutofit fontScale="85000" lnSpcReduction="20000"/>
          </a:bodyPr>
          <a:lstStyle/>
          <a:p>
            <a:r>
              <a:rPr lang="en-US" dirty="0"/>
              <a:t>List&lt;E&gt; is an interface that represents the List ADT. Here are the useful methods in the List&lt;E&gt; Interface:</a:t>
            </a:r>
          </a:p>
          <a:p>
            <a:pPr lvl="1"/>
            <a:r>
              <a:rPr lang="en-US" dirty="0" err="1"/>
              <a:t>boolean</a:t>
            </a:r>
            <a:r>
              <a:rPr lang="en-US" dirty="0"/>
              <a:t> add(E obj) : Adds the given element to the end of the list. Always returns true.</a:t>
            </a:r>
          </a:p>
          <a:p>
            <a:pPr lvl="1"/>
            <a:r>
              <a:rPr lang="en-US" dirty="0"/>
              <a:t>int size() : Returns the number of elements in the list.</a:t>
            </a:r>
          </a:p>
          <a:p>
            <a:pPr lvl="1"/>
            <a:r>
              <a:rPr lang="en-US" dirty="0"/>
              <a:t>E get(int index) : Returns the element at the given index in the list.</a:t>
            </a:r>
          </a:p>
          <a:p>
            <a:pPr lvl="1"/>
            <a:r>
              <a:rPr lang="en-US" dirty="0"/>
              <a:t>E set(int index, E element) : Replaces the element at the given index with the given element, returns the original element.</a:t>
            </a:r>
          </a:p>
          <a:p>
            <a:pPr lvl="1"/>
            <a:r>
              <a:rPr lang="en-US" dirty="0"/>
              <a:t>void add(int index, E element) : Inserts an element at the given index, the original elements with at index and higher are shifted over, so their indices increase by one, and size is increased by one.</a:t>
            </a:r>
          </a:p>
          <a:p>
            <a:pPr lvl="1"/>
            <a:r>
              <a:rPr lang="en-US" dirty="0"/>
              <a:t>E remove(int index) : Removes the element at the given index and returns it. All the elements after the given index are shifted over, so their indices decrease by one and size is decreased by one.</a:t>
            </a:r>
          </a:p>
          <a:p>
            <a:pPr lvl="1"/>
            <a:r>
              <a:rPr lang="en-US" dirty="0"/>
              <a:t>Iterator&lt;E&gt; iterator() : Returns an iterator over the list in order starting at the beginning.</a:t>
            </a:r>
          </a:p>
          <a:p>
            <a:r>
              <a:rPr lang="en-US" dirty="0"/>
              <a:t>Full API: </a:t>
            </a:r>
            <a:r>
              <a:rPr lang="en-US" dirty="0">
                <a:hlinkClick r:id="rId2"/>
              </a:rPr>
              <a:t>https://docs.oracle.com/javase/8/docs/api/java/util/List.html</a:t>
            </a:r>
            <a:endParaRPr lang="en-US" dirty="0"/>
          </a:p>
        </p:txBody>
      </p:sp>
    </p:spTree>
    <p:extLst>
      <p:ext uri="{BB962C8B-B14F-4D97-AF65-F5344CB8AC3E}">
        <p14:creationId xmlns:p14="http://schemas.microsoft.com/office/powerpoint/2010/main" val="85403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A868-AA40-412A-9929-66492150B583}"/>
              </a:ext>
            </a:extLst>
          </p:cNvPr>
          <p:cNvSpPr>
            <a:spLocks noGrp="1"/>
          </p:cNvSpPr>
          <p:nvPr>
            <p:ph type="title"/>
          </p:nvPr>
        </p:nvSpPr>
        <p:spPr/>
        <p:txBody>
          <a:bodyPr/>
          <a:lstStyle/>
          <a:p>
            <a:r>
              <a:rPr lang="en-US" dirty="0"/>
              <a:t>The </a:t>
            </a:r>
            <a:r>
              <a:rPr lang="en-US" dirty="0" err="1"/>
              <a:t>ArrayList</a:t>
            </a:r>
            <a:r>
              <a:rPr lang="en-US" dirty="0"/>
              <a:t>&lt;E&gt; Class</a:t>
            </a:r>
          </a:p>
        </p:txBody>
      </p:sp>
      <p:sp>
        <p:nvSpPr>
          <p:cNvPr id="3" name="Content Placeholder 2">
            <a:extLst>
              <a:ext uri="{FF2B5EF4-FFF2-40B4-BE49-F238E27FC236}">
                <a16:creationId xmlns:a16="http://schemas.microsoft.com/office/drawing/2014/main" id="{26393E75-D53D-4A38-99D1-B2268E5ECAD9}"/>
              </a:ext>
            </a:extLst>
          </p:cNvPr>
          <p:cNvSpPr>
            <a:spLocks noGrp="1"/>
          </p:cNvSpPr>
          <p:nvPr>
            <p:ph idx="1"/>
          </p:nvPr>
        </p:nvSpPr>
        <p:spPr/>
        <p:txBody>
          <a:bodyPr/>
          <a:lstStyle/>
          <a:p>
            <a:r>
              <a:rPr lang="en-US" dirty="0" err="1"/>
              <a:t>ArrayList</a:t>
            </a:r>
            <a:r>
              <a:rPr lang="en-US" dirty="0"/>
              <a:t>&lt;E&gt; is an implementation of the List ADT using an array in the backend. It works almost exactly how our resizable set worked, only it does not check for duplicates.</a:t>
            </a:r>
          </a:p>
          <a:p>
            <a:r>
              <a:rPr lang="en-US" dirty="0" err="1"/>
              <a:t>ArrayList</a:t>
            </a:r>
            <a:r>
              <a:rPr lang="en-US" dirty="0"/>
              <a:t>&lt;E&gt; implements List&lt;E&gt; so an </a:t>
            </a:r>
            <a:r>
              <a:rPr lang="en-US" dirty="0" err="1"/>
              <a:t>ArrayList</a:t>
            </a:r>
            <a:r>
              <a:rPr lang="en-US" dirty="0"/>
              <a:t> object </a:t>
            </a:r>
            <a:r>
              <a:rPr lang="en-US" i="1" dirty="0"/>
              <a:t>is-a</a:t>
            </a:r>
            <a:r>
              <a:rPr lang="en-US" dirty="0"/>
              <a:t> List object.</a:t>
            </a:r>
          </a:p>
          <a:p>
            <a:r>
              <a:rPr lang="en-US" dirty="0"/>
              <a:t>Keep in mind </a:t>
            </a:r>
            <a:r>
              <a:rPr lang="en-US" dirty="0" err="1"/>
              <a:t>ArrayList</a:t>
            </a:r>
            <a:r>
              <a:rPr lang="en-US" dirty="0"/>
              <a:t> is not the only implementation of the List ADT in Java, for example, there is also the LinkedList.</a:t>
            </a:r>
          </a:p>
          <a:p>
            <a:r>
              <a:rPr lang="en-US" dirty="0"/>
              <a:t>The different implementations have different technical specifications, but since we defined the data structure in an abstract sense, the different implementations behave identically.</a:t>
            </a:r>
          </a:p>
          <a:p>
            <a:r>
              <a:rPr lang="en-US" dirty="0"/>
              <a:t>If you want to learn more about the different types of implementations of different data structures, and when to use </a:t>
            </a:r>
            <a:r>
              <a:rPr lang="en-US"/>
              <a:t>each kind, </a:t>
            </a:r>
            <a:r>
              <a:rPr lang="en-US" dirty="0"/>
              <a:t>go to college!</a:t>
            </a:r>
          </a:p>
        </p:txBody>
      </p:sp>
    </p:spTree>
    <p:extLst>
      <p:ext uri="{BB962C8B-B14F-4D97-AF65-F5344CB8AC3E}">
        <p14:creationId xmlns:p14="http://schemas.microsoft.com/office/powerpoint/2010/main" val="61702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D514-7215-465D-A4F2-F3FAF94F4A64}"/>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F8C4F972-91FA-494C-A8C4-8DE3CB9E0347}"/>
              </a:ext>
            </a:extLst>
          </p:cNvPr>
          <p:cNvSpPr>
            <a:spLocks noGrp="1"/>
          </p:cNvSpPr>
          <p:nvPr>
            <p:ph idx="1"/>
          </p:nvPr>
        </p:nvSpPr>
        <p:spPr/>
        <p:txBody>
          <a:bodyPr/>
          <a:lstStyle/>
          <a:p>
            <a:r>
              <a:rPr lang="en-US" dirty="0"/>
              <a:t>The Dictionary data structure (aka Map or Associative List) is a bit different. It works through key-value pairs. Where a key is an object that is used to access a value.</a:t>
            </a:r>
          </a:p>
          <a:p>
            <a:r>
              <a:rPr lang="en-US" dirty="0"/>
              <a:t>Think of the key as the index of an element, but instead of using an integer, any object value is used.</a:t>
            </a:r>
          </a:p>
          <a:p>
            <a:r>
              <a:rPr lang="en-US" dirty="0"/>
              <a:t>There may be duplicate values, but no duplicate keys.</a:t>
            </a:r>
          </a:p>
          <a:p>
            <a:r>
              <a:rPr lang="en-US" dirty="0"/>
              <a:t>The implementation of this is </a:t>
            </a:r>
            <a:r>
              <a:rPr lang="en-US" i="1" dirty="0"/>
              <a:t>complex</a:t>
            </a:r>
            <a:r>
              <a:rPr lang="en-US" dirty="0"/>
              <a:t> but we will not be going over that.</a:t>
            </a:r>
          </a:p>
          <a:p>
            <a:r>
              <a:rPr lang="en-US" dirty="0"/>
              <a:t>Elements are in no particular order.</a:t>
            </a:r>
          </a:p>
        </p:txBody>
      </p:sp>
    </p:spTree>
    <p:extLst>
      <p:ext uri="{BB962C8B-B14F-4D97-AF65-F5344CB8AC3E}">
        <p14:creationId xmlns:p14="http://schemas.microsoft.com/office/powerpoint/2010/main" val="12196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B309-BE19-4471-B2BD-B7DAC9F824DF}"/>
              </a:ext>
            </a:extLst>
          </p:cNvPr>
          <p:cNvSpPr>
            <a:spLocks noGrp="1"/>
          </p:cNvSpPr>
          <p:nvPr>
            <p:ph type="title"/>
          </p:nvPr>
        </p:nvSpPr>
        <p:spPr/>
        <p:txBody>
          <a:bodyPr/>
          <a:lstStyle/>
          <a:p>
            <a:r>
              <a:rPr lang="en-US" dirty="0"/>
              <a:t>The Map&lt;K, V&gt; Interface</a:t>
            </a:r>
          </a:p>
        </p:txBody>
      </p:sp>
      <p:sp>
        <p:nvSpPr>
          <p:cNvPr id="3" name="Content Placeholder 2">
            <a:extLst>
              <a:ext uri="{FF2B5EF4-FFF2-40B4-BE49-F238E27FC236}">
                <a16:creationId xmlns:a16="http://schemas.microsoft.com/office/drawing/2014/main" id="{EAF99972-C25D-4F32-A717-E098701FB366}"/>
              </a:ext>
            </a:extLst>
          </p:cNvPr>
          <p:cNvSpPr>
            <a:spLocks noGrp="1"/>
          </p:cNvSpPr>
          <p:nvPr>
            <p:ph idx="1"/>
          </p:nvPr>
        </p:nvSpPr>
        <p:spPr/>
        <p:txBody>
          <a:bodyPr/>
          <a:lstStyle/>
          <a:p>
            <a:r>
              <a:rPr lang="en-US" dirty="0"/>
              <a:t>Map&lt;K, V&gt; is an interface that represents the Dictionary ADT in Java. K is the type of the keys, and V is the type of the values.</a:t>
            </a:r>
          </a:p>
          <a:p>
            <a:r>
              <a:rPr lang="en-US" dirty="0"/>
              <a:t>Here are the methods:</a:t>
            </a:r>
          </a:p>
          <a:p>
            <a:pPr lvl="1"/>
            <a:r>
              <a:rPr lang="en-US" dirty="0"/>
              <a:t>V put(K key, V value) : Associates the given key with the given value. If an association for that key already exists, then the association will be overwritten and the original value is returned. Otherwise, the association is created and null is returned.</a:t>
            </a:r>
          </a:p>
          <a:p>
            <a:pPr lvl="1"/>
            <a:r>
              <a:rPr lang="en-US" dirty="0"/>
              <a:t>V get(K key) : Returns the value associated with the given key, or null if there is no mapping for the given key.</a:t>
            </a:r>
          </a:p>
          <a:p>
            <a:pPr lvl="1"/>
            <a:r>
              <a:rPr lang="en-US" dirty="0"/>
              <a:t>V remove(Object key) : Removes the association of the given key and returns the value originally associated. If the given key has no association, null is returned.</a:t>
            </a:r>
          </a:p>
        </p:txBody>
      </p:sp>
    </p:spTree>
    <p:extLst>
      <p:ext uri="{BB962C8B-B14F-4D97-AF65-F5344CB8AC3E}">
        <p14:creationId xmlns:p14="http://schemas.microsoft.com/office/powerpoint/2010/main" val="425032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D862-C26C-4D5E-BB21-27BE9D4D713E}"/>
              </a:ext>
            </a:extLst>
          </p:cNvPr>
          <p:cNvSpPr>
            <a:spLocks noGrp="1"/>
          </p:cNvSpPr>
          <p:nvPr>
            <p:ph type="title"/>
          </p:nvPr>
        </p:nvSpPr>
        <p:spPr/>
        <p:txBody>
          <a:bodyPr/>
          <a:lstStyle/>
          <a:p>
            <a:r>
              <a:rPr lang="en-US" dirty="0"/>
              <a:t>The HashMap&lt;K, V&gt; Class</a:t>
            </a:r>
          </a:p>
        </p:txBody>
      </p:sp>
      <p:sp>
        <p:nvSpPr>
          <p:cNvPr id="3" name="Content Placeholder 2">
            <a:extLst>
              <a:ext uri="{FF2B5EF4-FFF2-40B4-BE49-F238E27FC236}">
                <a16:creationId xmlns:a16="http://schemas.microsoft.com/office/drawing/2014/main" id="{2DEE8CF3-929B-460B-B2C2-C42B24F9C320}"/>
              </a:ext>
            </a:extLst>
          </p:cNvPr>
          <p:cNvSpPr>
            <a:spLocks noGrp="1"/>
          </p:cNvSpPr>
          <p:nvPr>
            <p:ph idx="1"/>
          </p:nvPr>
        </p:nvSpPr>
        <p:spPr/>
        <p:txBody>
          <a:bodyPr/>
          <a:lstStyle/>
          <a:p>
            <a:r>
              <a:rPr lang="en-US" dirty="0"/>
              <a:t>The HashMap&lt;K, V&gt; class is the implementation of Map&lt;K, V&gt; that we will be using.</a:t>
            </a:r>
          </a:p>
          <a:p>
            <a:r>
              <a:rPr lang="en-US" dirty="0"/>
              <a:t>The internal working of a HashMap is </a:t>
            </a:r>
            <a:r>
              <a:rPr lang="en-US" i="1" dirty="0"/>
              <a:t>very</a:t>
            </a:r>
            <a:r>
              <a:rPr lang="en-US" dirty="0"/>
              <a:t> complicated, go to college to learn that. </a:t>
            </a:r>
          </a:p>
          <a:p>
            <a:r>
              <a:rPr lang="en-US" dirty="0"/>
              <a:t>The order of the elements is defined by some computer science, but just keep in mind that you should not rely on the elements being in order when traversing the map.</a:t>
            </a:r>
          </a:p>
          <a:p>
            <a:r>
              <a:rPr lang="en-US" dirty="0"/>
              <a:t>There are implementations where the keys are always sorted, HashMap is not such an implementation.</a:t>
            </a:r>
          </a:p>
        </p:txBody>
      </p:sp>
    </p:spTree>
    <p:extLst>
      <p:ext uri="{BB962C8B-B14F-4D97-AF65-F5344CB8AC3E}">
        <p14:creationId xmlns:p14="http://schemas.microsoft.com/office/powerpoint/2010/main" val="2014787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E7B4D3B-9376-4CA2-B42C-780FF3CA2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D4925556-523B-4375-AA50-2584655733FD}"/>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211934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54C3-7090-41FE-B697-B189113A273C}"/>
              </a:ext>
            </a:extLst>
          </p:cNvPr>
          <p:cNvSpPr>
            <a:spLocks noGrp="1"/>
          </p:cNvSpPr>
          <p:nvPr>
            <p:ph type="title"/>
          </p:nvPr>
        </p:nvSpPr>
        <p:spPr/>
        <p:txBody>
          <a:bodyPr/>
          <a:lstStyle/>
          <a:p>
            <a:r>
              <a:rPr lang="en-US" dirty="0"/>
              <a:t>What are Data Structures?</a:t>
            </a:r>
          </a:p>
        </p:txBody>
      </p:sp>
      <p:sp>
        <p:nvSpPr>
          <p:cNvPr id="3" name="Content Placeholder 2">
            <a:extLst>
              <a:ext uri="{FF2B5EF4-FFF2-40B4-BE49-F238E27FC236}">
                <a16:creationId xmlns:a16="http://schemas.microsoft.com/office/drawing/2014/main" id="{A86CE98C-81B1-49A6-B3D4-20DA6A29EC73}"/>
              </a:ext>
            </a:extLst>
          </p:cNvPr>
          <p:cNvSpPr>
            <a:spLocks noGrp="1"/>
          </p:cNvSpPr>
          <p:nvPr>
            <p:ph idx="1"/>
          </p:nvPr>
        </p:nvSpPr>
        <p:spPr/>
        <p:txBody>
          <a:bodyPr/>
          <a:lstStyle/>
          <a:p>
            <a:r>
              <a:rPr lang="en-US" dirty="0"/>
              <a:t>In programming, often it is necessary to have a collection of data, rather than a bunch of distinct variables with their own names.</a:t>
            </a:r>
          </a:p>
          <a:p>
            <a:r>
              <a:rPr lang="en-US" dirty="0"/>
              <a:t>For example, think of a deck of cards, there is no real reason to make a separate variable for each card, so a data structure can be used.</a:t>
            </a:r>
          </a:p>
          <a:p>
            <a:r>
              <a:rPr lang="en-US" dirty="0"/>
              <a:t>Data structures have different behaviors and rules to them, as they are each made to serve different purposes.</a:t>
            </a:r>
          </a:p>
          <a:p>
            <a:r>
              <a:rPr lang="en-US" dirty="0"/>
              <a:t>We will be looking at two data structures today, but first we need to talk about arrays.</a:t>
            </a:r>
          </a:p>
        </p:txBody>
      </p:sp>
    </p:spTree>
    <p:extLst>
      <p:ext uri="{BB962C8B-B14F-4D97-AF65-F5344CB8AC3E}">
        <p14:creationId xmlns:p14="http://schemas.microsoft.com/office/powerpoint/2010/main" val="242887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A857-F7DE-4147-9E6F-D9E05C6B07DE}"/>
              </a:ext>
            </a:extLst>
          </p:cNvPr>
          <p:cNvSpPr>
            <a:spLocks noGrp="1"/>
          </p:cNvSpPr>
          <p:nvPr>
            <p:ph type="title"/>
          </p:nvPr>
        </p:nvSpPr>
        <p:spPr>
          <a:xfrm>
            <a:off x="677334" y="609600"/>
            <a:ext cx="8596668" cy="1320800"/>
          </a:xfrm>
        </p:spPr>
        <p:txBody>
          <a:bodyPr anchor="t">
            <a:normAutofit/>
          </a:bodyPr>
          <a:lstStyle/>
          <a:p>
            <a:r>
              <a:rPr lang="en-US" dirty="0"/>
              <a:t>Arrays</a:t>
            </a:r>
          </a:p>
        </p:txBody>
      </p:sp>
      <p:sp>
        <p:nvSpPr>
          <p:cNvPr id="3" name="Content Placeholder 2">
            <a:extLst>
              <a:ext uri="{FF2B5EF4-FFF2-40B4-BE49-F238E27FC236}">
                <a16:creationId xmlns:a16="http://schemas.microsoft.com/office/drawing/2014/main" id="{1FF6391C-547F-485C-8353-1CEFB064250E}"/>
              </a:ext>
            </a:extLst>
          </p:cNvPr>
          <p:cNvSpPr>
            <a:spLocks noGrp="1"/>
          </p:cNvSpPr>
          <p:nvPr>
            <p:ph idx="1"/>
          </p:nvPr>
        </p:nvSpPr>
        <p:spPr>
          <a:xfrm>
            <a:off x="677334" y="2160589"/>
            <a:ext cx="3957349" cy="3749323"/>
          </a:xfrm>
        </p:spPr>
        <p:txBody>
          <a:bodyPr>
            <a:normAutofit/>
          </a:bodyPr>
          <a:lstStyle/>
          <a:p>
            <a:pPr>
              <a:lnSpc>
                <a:spcPct val="90000"/>
              </a:lnSpc>
            </a:pPr>
            <a:r>
              <a:rPr lang="en-US" sz="1300"/>
              <a:t>An </a:t>
            </a:r>
            <a:r>
              <a:rPr lang="en-US" sz="1300" b="1" u="sng"/>
              <a:t>array</a:t>
            </a:r>
            <a:r>
              <a:rPr lang="en-US" sz="1300"/>
              <a:t> is a collection of data of the </a:t>
            </a:r>
            <a:r>
              <a:rPr lang="en-US" sz="1300" i="1"/>
              <a:t>same type</a:t>
            </a:r>
            <a:r>
              <a:rPr lang="en-US" sz="1300"/>
              <a:t>, and has a </a:t>
            </a:r>
            <a:r>
              <a:rPr lang="en-US" sz="1300" i="1"/>
              <a:t>fixed length</a:t>
            </a:r>
            <a:r>
              <a:rPr lang="en-US" sz="1300"/>
              <a:t>.</a:t>
            </a:r>
          </a:p>
          <a:p>
            <a:pPr lvl="1">
              <a:lnSpc>
                <a:spcPct val="90000"/>
              </a:lnSpc>
            </a:pPr>
            <a:r>
              <a:rPr lang="en-US" sz="1300"/>
              <a:t>Ex1: A grade book of 20 test scores</a:t>
            </a:r>
          </a:p>
          <a:p>
            <a:pPr lvl="1">
              <a:lnSpc>
                <a:spcPct val="90000"/>
              </a:lnSpc>
            </a:pPr>
            <a:r>
              <a:rPr lang="en-US" sz="1300"/>
              <a:t>Ex2: A roster of 43 names</a:t>
            </a:r>
          </a:p>
          <a:p>
            <a:pPr lvl="1">
              <a:lnSpc>
                <a:spcPct val="90000"/>
              </a:lnSpc>
            </a:pPr>
            <a:r>
              <a:rPr lang="en-US" sz="1300"/>
              <a:t>Ex3: A deck of 52 cards</a:t>
            </a:r>
          </a:p>
          <a:p>
            <a:pPr>
              <a:lnSpc>
                <a:spcPct val="90000"/>
              </a:lnSpc>
            </a:pPr>
            <a:r>
              <a:rPr lang="en-US" sz="1300"/>
              <a:t>Each individual piece of data in the array is called an </a:t>
            </a:r>
            <a:r>
              <a:rPr lang="en-US" sz="1300" b="1" u="sng"/>
              <a:t>element</a:t>
            </a:r>
            <a:r>
              <a:rPr lang="en-US" sz="1300"/>
              <a:t> and each element is accessed using an </a:t>
            </a:r>
            <a:r>
              <a:rPr lang="en-US" sz="1300" b="1" u="sng"/>
              <a:t>index</a:t>
            </a:r>
            <a:r>
              <a:rPr lang="en-US" sz="1300"/>
              <a:t>, which is an integer from 0 – N-1 where N is the length of the array.</a:t>
            </a:r>
          </a:p>
          <a:p>
            <a:pPr>
              <a:lnSpc>
                <a:spcPct val="90000"/>
              </a:lnSpc>
            </a:pPr>
            <a:r>
              <a:rPr lang="en-US" sz="1300"/>
              <a:t>Yes, we start counting the indices of the array at 0, so the first element has index 0, the second element has index 1, and so on. </a:t>
            </a:r>
          </a:p>
          <a:p>
            <a:pPr>
              <a:lnSpc>
                <a:spcPct val="90000"/>
              </a:lnSpc>
            </a:pPr>
            <a:r>
              <a:rPr lang="en-US" sz="1300"/>
              <a:t>Arrays are objects, so an array variable is really a reference to the array object in memory.</a:t>
            </a:r>
          </a:p>
        </p:txBody>
      </p:sp>
      <p:pic>
        <p:nvPicPr>
          <p:cNvPr id="5" name="Picture 4" descr="A screenshot of a cell phone&#10;&#10;Description automatically generated">
            <a:extLst>
              <a:ext uri="{FF2B5EF4-FFF2-40B4-BE49-F238E27FC236}">
                <a16:creationId xmlns:a16="http://schemas.microsoft.com/office/drawing/2014/main" id="{5FFD2D4A-2B9A-4903-9A39-53C19B96B37E}"/>
              </a:ext>
            </a:extLst>
          </p:cNvPr>
          <p:cNvPicPr>
            <a:picLocks noChangeAspect="1"/>
          </p:cNvPicPr>
          <p:nvPr/>
        </p:nvPicPr>
        <p:blipFill>
          <a:blip r:embed="rId3"/>
          <a:stretch>
            <a:fillRect/>
          </a:stretch>
        </p:blipFill>
        <p:spPr>
          <a:xfrm>
            <a:off x="4987137" y="2159331"/>
            <a:ext cx="4204989" cy="2270694"/>
          </a:xfrm>
          <a:prstGeom prst="rect">
            <a:avLst/>
          </a:prstGeom>
        </p:spPr>
      </p:pic>
    </p:spTree>
    <p:extLst>
      <p:ext uri="{BB962C8B-B14F-4D97-AF65-F5344CB8AC3E}">
        <p14:creationId xmlns:p14="http://schemas.microsoft.com/office/powerpoint/2010/main" val="317507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F601-E8AC-4832-80EB-F4D7D099E173}"/>
              </a:ext>
            </a:extLst>
          </p:cNvPr>
          <p:cNvSpPr>
            <a:spLocks noGrp="1"/>
          </p:cNvSpPr>
          <p:nvPr>
            <p:ph type="title"/>
          </p:nvPr>
        </p:nvSpPr>
        <p:spPr/>
        <p:txBody>
          <a:bodyPr/>
          <a:lstStyle/>
          <a:p>
            <a:r>
              <a:rPr lang="en-US" dirty="0"/>
              <a:t>Initializing an Array</a:t>
            </a:r>
          </a:p>
        </p:txBody>
      </p:sp>
      <p:sp>
        <p:nvSpPr>
          <p:cNvPr id="3" name="Content Placeholder 2">
            <a:extLst>
              <a:ext uri="{FF2B5EF4-FFF2-40B4-BE49-F238E27FC236}">
                <a16:creationId xmlns:a16="http://schemas.microsoft.com/office/drawing/2014/main" id="{5EC7E140-465B-486C-B22B-67C4903B717C}"/>
              </a:ext>
            </a:extLst>
          </p:cNvPr>
          <p:cNvSpPr>
            <a:spLocks noGrp="1"/>
          </p:cNvSpPr>
          <p:nvPr>
            <p:ph idx="1"/>
          </p:nvPr>
        </p:nvSpPr>
        <p:spPr/>
        <p:txBody>
          <a:bodyPr>
            <a:normAutofit fontScale="85000" lnSpcReduction="20000"/>
          </a:bodyPr>
          <a:lstStyle/>
          <a:p>
            <a:r>
              <a:rPr lang="en-US" dirty="0"/>
              <a:t>An array is an object, so the </a:t>
            </a:r>
            <a:r>
              <a:rPr lang="en-US" b="1" dirty="0"/>
              <a:t>new</a:t>
            </a:r>
            <a:r>
              <a:rPr lang="en-US" dirty="0"/>
              <a:t> keyword is going to be used in its initialization.</a:t>
            </a:r>
          </a:p>
          <a:p>
            <a:r>
              <a:rPr lang="en-US" dirty="0"/>
              <a:t>Arrays are noted by square brackets ([]) after the type of the array.</a:t>
            </a:r>
          </a:p>
          <a:p>
            <a:pPr lvl="1"/>
            <a:r>
              <a:rPr lang="en-US" dirty="0"/>
              <a:t>Declaration: &lt;</a:t>
            </a:r>
            <a:r>
              <a:rPr lang="en-US" dirty="0" err="1"/>
              <a:t>data_type</a:t>
            </a:r>
            <a:r>
              <a:rPr lang="en-US" dirty="0"/>
              <a:t>&gt;[] &lt;</a:t>
            </a:r>
            <a:r>
              <a:rPr lang="en-US" dirty="0" err="1"/>
              <a:t>variable_name</a:t>
            </a:r>
            <a:r>
              <a:rPr lang="en-US" dirty="0"/>
              <a:t>&gt;;</a:t>
            </a:r>
          </a:p>
          <a:p>
            <a:r>
              <a:rPr lang="en-US" dirty="0"/>
              <a:t>Arrays are always initialized to have a certain length.</a:t>
            </a:r>
          </a:p>
          <a:p>
            <a:r>
              <a:rPr lang="en-US" dirty="0"/>
              <a:t>The following statements are equivalent:</a:t>
            </a:r>
          </a:p>
          <a:p>
            <a:pPr lvl="1"/>
            <a:r>
              <a:rPr lang="en-US" dirty="0"/>
              <a:t>int[] data = new int[35];</a:t>
            </a:r>
          </a:p>
          <a:p>
            <a:pPr lvl="1"/>
            <a:r>
              <a:rPr lang="en-US" dirty="0"/>
              <a:t>int data[] = new int[35];</a:t>
            </a:r>
          </a:p>
          <a:p>
            <a:pPr lvl="1"/>
            <a:r>
              <a:rPr lang="en-US" dirty="0"/>
              <a:t>int[] data; data = new int[35];</a:t>
            </a:r>
          </a:p>
          <a:p>
            <a:r>
              <a:rPr lang="en-US" dirty="0"/>
              <a:t>Each of these creates an integer array of length 35, and assigns the reference to the data variable.</a:t>
            </a:r>
          </a:p>
          <a:p>
            <a:r>
              <a:rPr lang="en-US" dirty="0"/>
              <a:t>Remember that once the array is created, it cannot be resized, so in order to have such an effect, the a new array must be created, and the reference needs to be reassigned.</a:t>
            </a:r>
          </a:p>
          <a:p>
            <a:r>
              <a:rPr lang="en-US" dirty="0"/>
              <a:t>Arrays are filled with the default value of their type, i.e. 0 for numeric types, null for references, etc.</a:t>
            </a:r>
          </a:p>
        </p:txBody>
      </p:sp>
    </p:spTree>
    <p:extLst>
      <p:ext uri="{BB962C8B-B14F-4D97-AF65-F5344CB8AC3E}">
        <p14:creationId xmlns:p14="http://schemas.microsoft.com/office/powerpoint/2010/main" val="363597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A71B-0299-4677-A97A-0A92B3431971}"/>
              </a:ext>
            </a:extLst>
          </p:cNvPr>
          <p:cNvSpPr>
            <a:spLocks noGrp="1"/>
          </p:cNvSpPr>
          <p:nvPr>
            <p:ph type="title"/>
          </p:nvPr>
        </p:nvSpPr>
        <p:spPr/>
        <p:txBody>
          <a:bodyPr/>
          <a:lstStyle/>
          <a:p>
            <a:r>
              <a:rPr lang="en-US" dirty="0"/>
              <a:t>Initializing List</a:t>
            </a:r>
          </a:p>
        </p:txBody>
      </p:sp>
      <p:sp>
        <p:nvSpPr>
          <p:cNvPr id="3" name="Content Placeholder 2">
            <a:extLst>
              <a:ext uri="{FF2B5EF4-FFF2-40B4-BE49-F238E27FC236}">
                <a16:creationId xmlns:a16="http://schemas.microsoft.com/office/drawing/2014/main" id="{5523BAC8-9679-45DF-906B-5E9660E9FC89}"/>
              </a:ext>
            </a:extLst>
          </p:cNvPr>
          <p:cNvSpPr>
            <a:spLocks noGrp="1"/>
          </p:cNvSpPr>
          <p:nvPr>
            <p:ph idx="1"/>
          </p:nvPr>
        </p:nvSpPr>
        <p:spPr/>
        <p:txBody>
          <a:bodyPr/>
          <a:lstStyle/>
          <a:p>
            <a:r>
              <a:rPr lang="en-US" dirty="0"/>
              <a:t>Consider the following code:</a:t>
            </a:r>
          </a:p>
          <a:p>
            <a:pPr marL="800100" lvl="1" indent="-342900">
              <a:buFont typeface="+mj-lt"/>
              <a:buAutoNum type="arabicPeriod"/>
            </a:pPr>
            <a:r>
              <a:rPr lang="en-US" dirty="0"/>
              <a:t>int[] coins = new int[4];</a:t>
            </a:r>
          </a:p>
          <a:p>
            <a:pPr marL="800100" lvl="1" indent="-342900">
              <a:buFont typeface="+mj-lt"/>
              <a:buAutoNum type="arabicPeriod"/>
            </a:pPr>
            <a:r>
              <a:rPr lang="en-US" dirty="0"/>
              <a:t>coins[0] = 1;</a:t>
            </a:r>
          </a:p>
          <a:p>
            <a:pPr marL="800100" lvl="1" indent="-342900">
              <a:buFont typeface="+mj-lt"/>
              <a:buAutoNum type="arabicPeriod"/>
            </a:pPr>
            <a:r>
              <a:rPr lang="en-US" dirty="0"/>
              <a:t>coins[1] = 5;</a:t>
            </a:r>
          </a:p>
          <a:p>
            <a:pPr marL="800100" lvl="1" indent="-342900">
              <a:buFont typeface="+mj-lt"/>
              <a:buAutoNum type="arabicPeriod"/>
            </a:pPr>
            <a:r>
              <a:rPr lang="en-US" dirty="0"/>
              <a:t>coins[2] = 10;</a:t>
            </a:r>
          </a:p>
          <a:p>
            <a:pPr marL="800100" lvl="1" indent="-342900">
              <a:buFont typeface="+mj-lt"/>
              <a:buAutoNum type="arabicPeriod"/>
            </a:pPr>
            <a:r>
              <a:rPr lang="en-US" dirty="0"/>
              <a:t>coins[3] = 25;</a:t>
            </a:r>
          </a:p>
          <a:p>
            <a:pPr marL="400050"/>
            <a:r>
              <a:rPr lang="en-US" dirty="0"/>
              <a:t>This array has a predetermined collection of values, so there is a shortcut. This line is equivalent to the 5 above:</a:t>
            </a:r>
          </a:p>
          <a:p>
            <a:pPr marL="857250" lvl="1" indent="-342900">
              <a:buFont typeface="+mj-lt"/>
              <a:buAutoNum type="arabicPeriod"/>
            </a:pPr>
            <a:r>
              <a:rPr lang="en-US" dirty="0"/>
              <a:t>int[] coins = {1, 5, 10, 25};</a:t>
            </a:r>
          </a:p>
        </p:txBody>
      </p:sp>
    </p:spTree>
    <p:extLst>
      <p:ext uri="{BB962C8B-B14F-4D97-AF65-F5344CB8AC3E}">
        <p14:creationId xmlns:p14="http://schemas.microsoft.com/office/powerpoint/2010/main" val="18472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7D53-FF1C-45CC-BA09-33BD30312E96}"/>
              </a:ext>
            </a:extLst>
          </p:cNvPr>
          <p:cNvSpPr>
            <a:spLocks noGrp="1"/>
          </p:cNvSpPr>
          <p:nvPr>
            <p:ph type="title"/>
          </p:nvPr>
        </p:nvSpPr>
        <p:spPr/>
        <p:txBody>
          <a:bodyPr/>
          <a:lstStyle/>
          <a:p>
            <a:r>
              <a:rPr lang="en-US" dirty="0"/>
              <a:t>Length of Arrays</a:t>
            </a:r>
          </a:p>
        </p:txBody>
      </p:sp>
      <p:sp>
        <p:nvSpPr>
          <p:cNvPr id="3" name="Content Placeholder 2">
            <a:extLst>
              <a:ext uri="{FF2B5EF4-FFF2-40B4-BE49-F238E27FC236}">
                <a16:creationId xmlns:a16="http://schemas.microsoft.com/office/drawing/2014/main" id="{E5CC166D-6445-4F38-BC11-0465706FBB34}"/>
              </a:ext>
            </a:extLst>
          </p:cNvPr>
          <p:cNvSpPr>
            <a:spLocks noGrp="1"/>
          </p:cNvSpPr>
          <p:nvPr>
            <p:ph idx="1"/>
          </p:nvPr>
        </p:nvSpPr>
        <p:spPr/>
        <p:txBody>
          <a:bodyPr>
            <a:normAutofit fontScale="92500" lnSpcReduction="20000"/>
          </a:bodyPr>
          <a:lstStyle/>
          <a:p>
            <a:r>
              <a:rPr lang="en-US" dirty="0"/>
              <a:t>Arrays are objects, so they can have more data.</a:t>
            </a:r>
          </a:p>
          <a:p>
            <a:r>
              <a:rPr lang="en-US" dirty="0"/>
              <a:t>One piece of data all arrays have is a public final (constant) int called length. </a:t>
            </a:r>
          </a:p>
          <a:p>
            <a:r>
              <a:rPr lang="en-US" dirty="0"/>
              <a:t>This instance variable is read-only, and represents the number of elements in the array.</a:t>
            </a:r>
          </a:p>
          <a:p>
            <a:r>
              <a:rPr lang="en-US" dirty="0"/>
              <a:t>Accessing the length of an array:</a:t>
            </a:r>
          </a:p>
          <a:p>
            <a:pPr marL="800100" lvl="1" indent="-342900">
              <a:buFont typeface="+mj-lt"/>
              <a:buAutoNum type="arabicPeriod"/>
            </a:pPr>
            <a:r>
              <a:rPr lang="en-US" dirty="0"/>
              <a:t>int n = </a:t>
            </a:r>
            <a:r>
              <a:rPr lang="en-US" dirty="0" err="1"/>
              <a:t>myArr.length</a:t>
            </a:r>
            <a:r>
              <a:rPr lang="en-US" dirty="0"/>
              <a:t>;</a:t>
            </a:r>
          </a:p>
          <a:p>
            <a:r>
              <a:rPr lang="en-US" b="1" dirty="0"/>
              <a:t>Note:</a:t>
            </a:r>
            <a:endParaRPr lang="en-US" dirty="0"/>
          </a:p>
          <a:p>
            <a:pPr lvl="1"/>
            <a:r>
              <a:rPr lang="en-US" dirty="0"/>
              <a:t>Strings can be thought of as an array of characters, and in the backend, that </a:t>
            </a:r>
            <a:r>
              <a:rPr lang="en-US" i="1" dirty="0"/>
              <a:t>is</a:t>
            </a:r>
            <a:r>
              <a:rPr lang="en-US" dirty="0"/>
              <a:t> what they are.</a:t>
            </a:r>
          </a:p>
          <a:p>
            <a:pPr lvl="1"/>
            <a:r>
              <a:rPr lang="en-US" dirty="0"/>
              <a:t>However, the String class does not have an </a:t>
            </a:r>
            <a:r>
              <a:rPr lang="en-US" i="1" dirty="0"/>
              <a:t>is-a</a:t>
            </a:r>
            <a:r>
              <a:rPr lang="en-US" dirty="0"/>
              <a:t> relationship with an array, so it does not have the length variable.</a:t>
            </a:r>
          </a:p>
          <a:p>
            <a:pPr lvl="1"/>
            <a:r>
              <a:rPr lang="en-US" dirty="0"/>
              <a:t>It does have an accessor method for the length of the string:</a:t>
            </a:r>
          </a:p>
          <a:p>
            <a:pPr lvl="2"/>
            <a:r>
              <a:rPr lang="en-US" dirty="0"/>
              <a:t>int </a:t>
            </a:r>
            <a:r>
              <a:rPr lang="en-US" dirty="0" err="1"/>
              <a:t>numCharacters</a:t>
            </a:r>
            <a:r>
              <a:rPr lang="en-US" dirty="0"/>
              <a:t> = </a:t>
            </a:r>
            <a:r>
              <a:rPr lang="en-US" dirty="0" err="1"/>
              <a:t>myString.length</a:t>
            </a:r>
            <a:r>
              <a:rPr lang="en-US" dirty="0"/>
              <a:t>();</a:t>
            </a:r>
          </a:p>
        </p:txBody>
      </p:sp>
    </p:spTree>
    <p:extLst>
      <p:ext uri="{BB962C8B-B14F-4D97-AF65-F5344CB8AC3E}">
        <p14:creationId xmlns:p14="http://schemas.microsoft.com/office/powerpoint/2010/main" val="337099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CC6B-4C84-4BD4-9023-89353F977829}"/>
              </a:ext>
            </a:extLst>
          </p:cNvPr>
          <p:cNvSpPr>
            <a:spLocks noGrp="1"/>
          </p:cNvSpPr>
          <p:nvPr>
            <p:ph type="title"/>
          </p:nvPr>
        </p:nvSpPr>
        <p:spPr/>
        <p:txBody>
          <a:bodyPr/>
          <a:lstStyle/>
          <a:p>
            <a:r>
              <a:rPr lang="en-US" dirty="0"/>
              <a:t>Traversing Arrays: For Loop</a:t>
            </a:r>
          </a:p>
        </p:txBody>
      </p:sp>
      <p:sp>
        <p:nvSpPr>
          <p:cNvPr id="3" name="Content Placeholder 2">
            <a:extLst>
              <a:ext uri="{FF2B5EF4-FFF2-40B4-BE49-F238E27FC236}">
                <a16:creationId xmlns:a16="http://schemas.microsoft.com/office/drawing/2014/main" id="{60CA5801-A422-4A12-A6B1-5678FAB9205E}"/>
              </a:ext>
            </a:extLst>
          </p:cNvPr>
          <p:cNvSpPr>
            <a:spLocks noGrp="1"/>
          </p:cNvSpPr>
          <p:nvPr>
            <p:ph idx="1"/>
          </p:nvPr>
        </p:nvSpPr>
        <p:spPr/>
        <p:txBody>
          <a:bodyPr>
            <a:normAutofit fontScale="92500" lnSpcReduction="20000"/>
          </a:bodyPr>
          <a:lstStyle/>
          <a:p>
            <a:r>
              <a:rPr lang="en-US" dirty="0"/>
              <a:t>There are two main ways to traverse an array, one is using the for loop we learned earlier, and the other is using an enhanced for loop (</a:t>
            </a:r>
            <a:r>
              <a:rPr lang="en-US" i="1" dirty="0"/>
              <a:t>for-each</a:t>
            </a:r>
            <a:r>
              <a:rPr lang="en-US" dirty="0"/>
              <a:t>).</a:t>
            </a:r>
          </a:p>
          <a:p>
            <a:r>
              <a:rPr lang="en-US" dirty="0"/>
              <a:t>Here is the basic structure of traversing an array using a for loop:</a:t>
            </a:r>
          </a:p>
          <a:p>
            <a:pPr marL="914400" lvl="1" indent="-457200">
              <a:buFont typeface="+mj-lt"/>
              <a:buAutoNum type="arabicPeriod"/>
            </a:pPr>
            <a:r>
              <a:rPr lang="en-US" sz="2000" dirty="0"/>
              <a:t>&lt;</a:t>
            </a:r>
            <a:r>
              <a:rPr lang="en-US" sz="2000" dirty="0" err="1"/>
              <a:t>data_type</a:t>
            </a:r>
            <a:r>
              <a:rPr lang="en-US" sz="2000" dirty="0"/>
              <a:t>&gt;[] </a:t>
            </a:r>
            <a:r>
              <a:rPr lang="en-US" sz="2000" dirty="0" err="1"/>
              <a:t>arr</a:t>
            </a:r>
            <a:r>
              <a:rPr lang="en-US" sz="2000" dirty="0"/>
              <a:t> = new &lt;</a:t>
            </a:r>
            <a:r>
              <a:rPr lang="en-US" sz="2000" dirty="0" err="1"/>
              <a:t>data_type</a:t>
            </a:r>
            <a:r>
              <a:rPr lang="en-US" sz="2000" dirty="0"/>
              <a:t>&gt;[&lt;length&gt;];</a:t>
            </a:r>
          </a:p>
          <a:p>
            <a:pPr marL="914400" lvl="1" indent="-457200">
              <a:buFont typeface="+mj-lt"/>
              <a:buAutoNum type="arabicPeriod"/>
            </a:pPr>
            <a:r>
              <a:rPr lang="en-US" sz="2000" dirty="0"/>
              <a:t>&lt;statements&gt;</a:t>
            </a:r>
          </a:p>
          <a:p>
            <a:pPr marL="914400" lvl="1" indent="-457200">
              <a:buFont typeface="+mj-lt"/>
              <a:buAutoNum type="arabicPeriod"/>
            </a:pPr>
            <a:r>
              <a:rPr lang="en-US" sz="2000" dirty="0"/>
              <a:t>for (int </a:t>
            </a:r>
            <a:r>
              <a:rPr lang="en-US" sz="2000" dirty="0" err="1"/>
              <a:t>i</a:t>
            </a:r>
            <a:r>
              <a:rPr lang="en-US" sz="2000" dirty="0"/>
              <a:t> = 0; </a:t>
            </a:r>
            <a:r>
              <a:rPr lang="en-US" sz="2000" dirty="0" err="1"/>
              <a:t>i</a:t>
            </a:r>
            <a:r>
              <a:rPr lang="en-US" sz="2000" dirty="0"/>
              <a:t> &lt; </a:t>
            </a:r>
            <a:r>
              <a:rPr lang="en-US" sz="2000" dirty="0" err="1"/>
              <a:t>arr.length</a:t>
            </a:r>
            <a:r>
              <a:rPr lang="en-US" sz="2000" dirty="0"/>
              <a:t>; </a:t>
            </a:r>
            <a:r>
              <a:rPr lang="en-US" sz="2000" dirty="0" err="1"/>
              <a:t>i</a:t>
            </a:r>
            <a:r>
              <a:rPr lang="en-US" sz="2000" dirty="0"/>
              <a:t>++) {</a:t>
            </a:r>
          </a:p>
          <a:p>
            <a:pPr marL="914400" lvl="1" indent="-457200">
              <a:buFont typeface="+mj-lt"/>
              <a:buAutoNum type="arabicPeriod"/>
            </a:pPr>
            <a:r>
              <a:rPr lang="en-US" sz="2000" dirty="0"/>
              <a:t>    &lt;statements&gt;;</a:t>
            </a:r>
          </a:p>
          <a:p>
            <a:pPr marL="914400" lvl="1" indent="-457200">
              <a:buFont typeface="+mj-lt"/>
              <a:buAutoNum type="arabicPeriod"/>
            </a:pPr>
            <a:r>
              <a:rPr lang="en-US" sz="2000" dirty="0"/>
              <a:t>}</a:t>
            </a:r>
          </a:p>
          <a:p>
            <a:pPr marL="514350" indent="-457200"/>
            <a:r>
              <a:rPr lang="en-US" sz="2200" dirty="0"/>
              <a:t>This works because the indices of the array are 0, 1, … , length – 1.</a:t>
            </a:r>
          </a:p>
          <a:p>
            <a:pPr marL="514350" indent="-457200"/>
            <a:r>
              <a:rPr lang="en-US" sz="2200" dirty="0"/>
              <a:t>Use this if you need to know the index of each individual element, </a:t>
            </a:r>
            <a:r>
              <a:rPr lang="en-US" sz="2200" dirty="0" err="1"/>
              <a:t>i.e</a:t>
            </a:r>
            <a:r>
              <a:rPr lang="en-US" sz="2200" dirty="0"/>
              <a:t>, if you need to change the value, or if you do not need to traverse the entire array.</a:t>
            </a:r>
          </a:p>
        </p:txBody>
      </p:sp>
    </p:spTree>
    <p:extLst>
      <p:ext uri="{BB962C8B-B14F-4D97-AF65-F5344CB8AC3E}">
        <p14:creationId xmlns:p14="http://schemas.microsoft.com/office/powerpoint/2010/main" val="191922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5F55-9925-4A28-87E9-07A328DA35EE}"/>
              </a:ext>
            </a:extLst>
          </p:cNvPr>
          <p:cNvSpPr>
            <a:spLocks noGrp="1"/>
          </p:cNvSpPr>
          <p:nvPr>
            <p:ph type="title"/>
          </p:nvPr>
        </p:nvSpPr>
        <p:spPr/>
        <p:txBody>
          <a:bodyPr/>
          <a:lstStyle/>
          <a:p>
            <a:r>
              <a:rPr lang="en-US" dirty="0"/>
              <a:t>Traversing Arrays: Enhanced For Loop</a:t>
            </a:r>
          </a:p>
        </p:txBody>
      </p:sp>
      <p:sp>
        <p:nvSpPr>
          <p:cNvPr id="3" name="Content Placeholder 2">
            <a:extLst>
              <a:ext uri="{FF2B5EF4-FFF2-40B4-BE49-F238E27FC236}">
                <a16:creationId xmlns:a16="http://schemas.microsoft.com/office/drawing/2014/main" id="{215ECAFA-5263-4206-B0AC-AD820487198D}"/>
              </a:ext>
            </a:extLst>
          </p:cNvPr>
          <p:cNvSpPr>
            <a:spLocks noGrp="1"/>
          </p:cNvSpPr>
          <p:nvPr>
            <p:ph idx="1"/>
          </p:nvPr>
        </p:nvSpPr>
        <p:spPr/>
        <p:txBody>
          <a:bodyPr/>
          <a:lstStyle/>
          <a:p>
            <a:r>
              <a:rPr lang="en-US" dirty="0"/>
              <a:t>If you only need to access the data in an array, and need to traverse the entire array, then an enhanced for loop can be used.</a:t>
            </a:r>
          </a:p>
          <a:p>
            <a:r>
              <a:rPr lang="en-US" dirty="0"/>
              <a:t>An enhanced for loop is also called a </a:t>
            </a:r>
            <a:r>
              <a:rPr lang="en-US" b="1" u="sng" dirty="0"/>
              <a:t>for each</a:t>
            </a:r>
            <a:r>
              <a:rPr lang="en-US" dirty="0"/>
              <a:t> loop.</a:t>
            </a:r>
          </a:p>
          <a:p>
            <a:r>
              <a:rPr lang="en-US" dirty="0"/>
              <a:t>Here is the structure for a for each loop:</a:t>
            </a:r>
          </a:p>
          <a:p>
            <a:pPr marL="800100" lvl="1" indent="-342900">
              <a:buFont typeface="+mj-lt"/>
              <a:buAutoNum type="arabicPeriod"/>
            </a:pPr>
            <a:r>
              <a:rPr lang="en-US" dirty="0"/>
              <a:t>for (&lt;</a:t>
            </a:r>
            <a:r>
              <a:rPr lang="en-US" dirty="0" err="1"/>
              <a:t>array_type</a:t>
            </a:r>
            <a:r>
              <a:rPr lang="en-US" dirty="0"/>
              <a:t>&gt; &lt;identifier&gt; : &lt;</a:t>
            </a:r>
            <a:r>
              <a:rPr lang="en-US" dirty="0" err="1"/>
              <a:t>array_reference</a:t>
            </a:r>
            <a:r>
              <a:rPr lang="en-US" dirty="0"/>
              <a:t>) {</a:t>
            </a:r>
          </a:p>
          <a:p>
            <a:pPr marL="800100" lvl="1" indent="-342900">
              <a:buFont typeface="+mj-lt"/>
              <a:buAutoNum type="arabicPeriod"/>
            </a:pPr>
            <a:r>
              <a:rPr lang="en-US" dirty="0"/>
              <a:t>      &lt;statements&gt;</a:t>
            </a:r>
          </a:p>
          <a:p>
            <a:pPr marL="800100" lvl="1" indent="-342900">
              <a:buFont typeface="+mj-lt"/>
              <a:buAutoNum type="arabicPeriod"/>
            </a:pPr>
            <a:r>
              <a:rPr lang="en-US" dirty="0"/>
              <a:t>}</a:t>
            </a:r>
          </a:p>
          <a:p>
            <a:pPr marL="400050"/>
            <a:r>
              <a:rPr lang="en-US" dirty="0"/>
              <a:t>What this does, is traverses the array in order, assigning each individual value to the variable declared on the LHS of the ‘:’ at each iteration. </a:t>
            </a:r>
          </a:p>
        </p:txBody>
      </p:sp>
    </p:spTree>
    <p:extLst>
      <p:ext uri="{BB962C8B-B14F-4D97-AF65-F5344CB8AC3E}">
        <p14:creationId xmlns:p14="http://schemas.microsoft.com/office/powerpoint/2010/main" val="425112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79EA-AF09-4D08-84FA-F5BD06672419}"/>
              </a:ext>
            </a:extLst>
          </p:cNvPr>
          <p:cNvSpPr>
            <a:spLocks noGrp="1"/>
          </p:cNvSpPr>
          <p:nvPr>
            <p:ph type="title"/>
          </p:nvPr>
        </p:nvSpPr>
        <p:spPr>
          <a:xfrm>
            <a:off x="677334" y="609600"/>
            <a:ext cx="8596668" cy="1320800"/>
          </a:xfrm>
        </p:spPr>
        <p:txBody>
          <a:bodyPr/>
          <a:lstStyle/>
          <a:p>
            <a:r>
              <a:rPr lang="en-US"/>
              <a:t>Arrays as Parameters</a:t>
            </a:r>
            <a:endParaRPr lang="en-US" dirty="0"/>
          </a:p>
        </p:txBody>
      </p:sp>
      <p:sp>
        <p:nvSpPr>
          <p:cNvPr id="3" name="Content Placeholder 2">
            <a:extLst>
              <a:ext uri="{FF2B5EF4-FFF2-40B4-BE49-F238E27FC236}">
                <a16:creationId xmlns:a16="http://schemas.microsoft.com/office/drawing/2014/main" id="{EB76204F-AB8B-4EF9-94C2-A2EFCE0BB73B}"/>
              </a:ext>
            </a:extLst>
          </p:cNvPr>
          <p:cNvSpPr>
            <a:spLocks noGrp="1"/>
          </p:cNvSpPr>
          <p:nvPr>
            <p:ph idx="1"/>
          </p:nvPr>
        </p:nvSpPr>
        <p:spPr/>
        <p:txBody>
          <a:bodyPr/>
          <a:lstStyle/>
          <a:p>
            <a:r>
              <a:rPr lang="en-US" dirty="0"/>
              <a:t>Note that array variables are memory references, so when passing an array to a method, no copy of the array is made, only a copy of reference.</a:t>
            </a:r>
          </a:p>
          <a:p>
            <a:r>
              <a:rPr lang="en-US" dirty="0"/>
              <a:t>This means that the parameter also references the original array, which allows the array to be modified within the method body.</a:t>
            </a:r>
          </a:p>
          <a:p>
            <a:r>
              <a:rPr lang="en-US" dirty="0"/>
              <a:t>This is </a:t>
            </a:r>
            <a:r>
              <a:rPr lang="en-US" i="1" dirty="0"/>
              <a:t>incredibly</a:t>
            </a:r>
            <a:r>
              <a:rPr lang="en-US" dirty="0"/>
              <a:t> useful in programming.</a:t>
            </a:r>
          </a:p>
        </p:txBody>
      </p:sp>
    </p:spTree>
    <p:extLst>
      <p:ext uri="{BB962C8B-B14F-4D97-AF65-F5344CB8AC3E}">
        <p14:creationId xmlns:p14="http://schemas.microsoft.com/office/powerpoint/2010/main" val="1540545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2082</Words>
  <Application>Microsoft Office PowerPoint</Application>
  <PresentationFormat>Widescreen</PresentationFormat>
  <Paragraphs>130</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Basic Data Structures</vt:lpstr>
      <vt:lpstr>What are Data Structures?</vt:lpstr>
      <vt:lpstr>Arrays</vt:lpstr>
      <vt:lpstr>Initializing an Array</vt:lpstr>
      <vt:lpstr>Initializing List</vt:lpstr>
      <vt:lpstr>Length of Arrays</vt:lpstr>
      <vt:lpstr>Traversing Arrays: For Loop</vt:lpstr>
      <vt:lpstr>Traversing Arrays: Enhanced For Loop</vt:lpstr>
      <vt:lpstr>Arrays as Parameters</vt:lpstr>
      <vt:lpstr>Example 7 UML</vt:lpstr>
      <vt:lpstr>What About Data Structures?</vt:lpstr>
      <vt:lpstr>List</vt:lpstr>
      <vt:lpstr>A Quick Note on Generics</vt:lpstr>
      <vt:lpstr>The List&lt;E&gt; Interface</vt:lpstr>
      <vt:lpstr>The ArrayList&lt;E&gt; Class</vt:lpstr>
      <vt:lpstr>Dictionary</vt:lpstr>
      <vt:lpstr>The Map&lt;K, V&gt; Interface</vt:lpstr>
      <vt:lpstr>The HashMap&lt;K, V&gt; Class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Data Structures</dc:title>
  <dc:creator>Jose Rodriguez Rivas</dc:creator>
  <cp:lastModifiedBy>Jose Rodriguez Rivas</cp:lastModifiedBy>
  <cp:revision>1</cp:revision>
  <dcterms:created xsi:type="dcterms:W3CDTF">2019-04-19T01:23:23Z</dcterms:created>
  <dcterms:modified xsi:type="dcterms:W3CDTF">2019-04-19T01:23:25Z</dcterms:modified>
</cp:coreProperties>
</file>