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E9575-A1B6-4AC1-BDBA-B0980DEAC9C1}"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3CAB7-9EB7-412B-877E-EB37D4E5C527}" type="slidenum">
              <a:rPr lang="en-US" smtClean="0"/>
              <a:t>‹#›</a:t>
            </a:fld>
            <a:endParaRPr lang="en-US"/>
          </a:p>
        </p:txBody>
      </p:sp>
    </p:spTree>
    <p:extLst>
      <p:ext uri="{BB962C8B-B14F-4D97-AF65-F5344CB8AC3E}">
        <p14:creationId xmlns:p14="http://schemas.microsoft.com/office/powerpoint/2010/main" val="381863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Code Examples</a:t>
            </a:r>
          </a:p>
        </p:txBody>
      </p:sp>
      <p:sp>
        <p:nvSpPr>
          <p:cNvPr id="4" name="Slide Number Placeholder 3"/>
          <p:cNvSpPr>
            <a:spLocks noGrp="1"/>
          </p:cNvSpPr>
          <p:nvPr>
            <p:ph type="sldNum" sz="quarter" idx="5"/>
          </p:nvPr>
        </p:nvSpPr>
        <p:spPr/>
        <p:txBody>
          <a:bodyPr/>
          <a:lstStyle/>
          <a:p>
            <a:fld id="{EE03CAB7-9EB7-412B-877E-EB37D4E5C527}" type="slidenum">
              <a:rPr lang="en-US" smtClean="0"/>
              <a:t>17</a:t>
            </a:fld>
            <a:endParaRPr lang="en-US"/>
          </a:p>
        </p:txBody>
      </p:sp>
    </p:spTree>
    <p:extLst>
      <p:ext uri="{BB962C8B-B14F-4D97-AF65-F5344CB8AC3E}">
        <p14:creationId xmlns:p14="http://schemas.microsoft.com/office/powerpoint/2010/main" val="197143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dirty="0"/>
              <a:t>Java Programming for Absolute Beginners Phase I</a:t>
            </a:r>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normAutofit fontScale="85000" lnSpcReduction="10000"/>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Relational Operators (is equal to, is greater than, etc.)</a:t>
            </a:r>
          </a:p>
          <a:p>
            <a:pPr lvl="1"/>
            <a:r>
              <a:rPr lang="en-US" dirty="0"/>
              <a:t>Logical Operators (and, or, not, etc.)</a:t>
            </a:r>
          </a:p>
          <a:p>
            <a:pPr lvl="1"/>
            <a:r>
              <a:rPr lang="en-US" dirty="0"/>
              <a:t>Assignment Operators</a:t>
            </a:r>
          </a:p>
          <a:p>
            <a:pPr lvl="1"/>
            <a:r>
              <a:rPr lang="en-US" dirty="0"/>
              <a:t>Increment/Decrement Operators</a:t>
            </a:r>
          </a:p>
          <a:p>
            <a:pPr lvl="1"/>
            <a:r>
              <a:rPr lang="en-US" dirty="0"/>
              <a:t>Bitwise Operators (these are not in the scope of this class)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24668495-4AAA-428C-87B6-956F6EE7D757}"/>
              </a:ext>
            </a:extLst>
          </p:cNvPr>
          <p:cNvPicPr>
            <a:picLocks noGrp="1" noChangeAspect="1"/>
          </p:cNvPicPr>
          <p:nvPr>
            <p:ph idx="1"/>
          </p:nvPr>
        </p:nvPicPr>
        <p:blipFill rotWithShape="1">
          <a:blip r:embed="rId2"/>
          <a:srcRect b="48692"/>
          <a:stretch/>
        </p:blipFill>
        <p:spPr>
          <a:xfrm>
            <a:off x="638126" y="2040113"/>
            <a:ext cx="7478946" cy="2657328"/>
          </a:xfrm>
          <a:prstGeom prst="rect">
            <a:avLst/>
          </a:prstGeom>
        </p:spPr>
      </p:pic>
    </p:spTree>
    <p:extLst>
      <p:ext uri="{BB962C8B-B14F-4D97-AF65-F5344CB8AC3E}">
        <p14:creationId xmlns:p14="http://schemas.microsoft.com/office/powerpoint/2010/main" val="110045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71633-4D57-46C0-A431-D6305670E6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Relational Operators</a:t>
            </a:r>
          </a:p>
        </p:txBody>
      </p:sp>
      <p:pic>
        <p:nvPicPr>
          <p:cNvPr id="5" name="Content Placeholder 4" descr="A screenshot of a cell phone&#10;&#10;Description automatically generated">
            <a:extLst>
              <a:ext uri="{FF2B5EF4-FFF2-40B4-BE49-F238E27FC236}">
                <a16:creationId xmlns:a16="http://schemas.microsoft.com/office/drawing/2014/main" id="{B68BA11A-3E53-4C85-9248-715DD590AC7F}"/>
              </a:ext>
            </a:extLst>
          </p:cNvPr>
          <p:cNvPicPr>
            <a:picLocks noGrp="1" noChangeAspect="1"/>
          </p:cNvPicPr>
          <p:nvPr>
            <p:ph idx="1"/>
          </p:nvPr>
        </p:nvPicPr>
        <p:blipFill>
          <a:blip r:embed="rId2"/>
          <a:stretch>
            <a:fillRect/>
          </a:stretch>
        </p:blipFill>
        <p:spPr>
          <a:xfrm>
            <a:off x="1563012" y="934222"/>
            <a:ext cx="7133945" cy="3299450"/>
          </a:xfrm>
          <a:prstGeom prst="rect">
            <a:avLst/>
          </a:prstGeom>
        </p:spPr>
      </p:pic>
    </p:spTree>
    <p:extLst>
      <p:ext uri="{BB962C8B-B14F-4D97-AF65-F5344CB8AC3E}">
        <p14:creationId xmlns:p14="http://schemas.microsoft.com/office/powerpoint/2010/main" val="29543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D2AAC767-0B95-4ADC-B423-A46D87804B25}"/>
              </a:ext>
            </a:extLst>
          </p:cNvPr>
          <p:cNvPicPr>
            <a:picLocks noGrp="1" noChangeAspect="1"/>
          </p:cNvPicPr>
          <p:nvPr>
            <p:ph idx="1"/>
          </p:nvPr>
        </p:nvPicPr>
        <p:blipFill>
          <a:blip r:embed="rId2"/>
          <a:stretch>
            <a:fillRect/>
          </a:stretch>
        </p:blipFill>
        <p:spPr>
          <a:xfrm>
            <a:off x="1977338" y="1066377"/>
            <a:ext cx="6139733" cy="4604800"/>
          </a:xfrm>
          <a:prstGeom prst="rect">
            <a:avLst/>
          </a:prstGeom>
        </p:spPr>
      </p:pic>
    </p:spTree>
    <p:extLst>
      <p:ext uri="{BB962C8B-B14F-4D97-AF65-F5344CB8AC3E}">
        <p14:creationId xmlns:p14="http://schemas.microsoft.com/office/powerpoint/2010/main" val="12196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automatically generated">
            <a:extLst>
              <a:ext uri="{FF2B5EF4-FFF2-40B4-BE49-F238E27FC236}">
                <a16:creationId xmlns:a16="http://schemas.microsoft.com/office/drawing/2014/main" id="{3F70C587-C039-4136-9F40-4FDB814E6114}"/>
              </a:ext>
            </a:extLst>
          </p:cNvPr>
          <p:cNvPicPr>
            <a:picLocks noGrp="1" noChangeAspect="1"/>
          </p:cNvPicPr>
          <p:nvPr>
            <p:ph idx="1"/>
          </p:nvPr>
        </p:nvPicPr>
        <p:blipFill rotWithShape="1">
          <a:blip r:embed="rId2"/>
          <a:srcRect t="1418" b="15188"/>
          <a:stretch/>
        </p:blipFill>
        <p:spPr>
          <a:xfrm>
            <a:off x="638126" y="1584796"/>
            <a:ext cx="7478946" cy="3567961"/>
          </a:xfrm>
          <a:prstGeom prst="rect">
            <a:avLst/>
          </a:prstGeom>
        </p:spPr>
      </p:pic>
    </p:spTree>
    <p:extLst>
      <p:ext uri="{BB962C8B-B14F-4D97-AF65-F5344CB8AC3E}">
        <p14:creationId xmlns:p14="http://schemas.microsoft.com/office/powerpoint/2010/main" val="68210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447E770-2A86-4FBE-8841-578E3B1AF8E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a:t>Increment and Decrement Operators</a:t>
            </a:r>
          </a:p>
        </p:txBody>
      </p:sp>
      <p:pic>
        <p:nvPicPr>
          <p:cNvPr id="22" name="Content Placeholder 4" descr="A screenshot of a cell phone&#10;&#10;Description automatically generated">
            <a:extLst>
              <a:ext uri="{FF2B5EF4-FFF2-40B4-BE49-F238E27FC236}">
                <a16:creationId xmlns:a16="http://schemas.microsoft.com/office/drawing/2014/main" id="{9C591183-F5C1-4A26-9932-112062D39166}"/>
              </a:ext>
            </a:extLst>
          </p:cNvPr>
          <p:cNvPicPr>
            <a:picLocks noGrp="1" noChangeAspect="1"/>
          </p:cNvPicPr>
          <p:nvPr>
            <p:ph idx="1"/>
          </p:nvPr>
        </p:nvPicPr>
        <p:blipFill>
          <a:blip r:embed="rId2"/>
          <a:stretch>
            <a:fillRect/>
          </a:stretch>
        </p:blipFill>
        <p:spPr>
          <a:xfrm>
            <a:off x="1600201" y="609600"/>
            <a:ext cx="6840108" cy="3642357"/>
          </a:xfrm>
          <a:prstGeom prst="rect">
            <a:avLst/>
          </a:prstGeom>
        </p:spPr>
      </p:pic>
    </p:spTree>
    <p:extLst>
      <p:ext uri="{BB962C8B-B14F-4D97-AF65-F5344CB8AC3E}">
        <p14:creationId xmlns:p14="http://schemas.microsoft.com/office/powerpoint/2010/main" val="68476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7681-6EFB-4A62-B6A8-65F5433A9875}"/>
              </a:ext>
            </a:extLst>
          </p:cNvPr>
          <p:cNvSpPr>
            <a:spLocks noGrp="1"/>
          </p:cNvSpPr>
          <p:nvPr>
            <p:ph type="title"/>
          </p:nvPr>
        </p:nvSpPr>
        <p:spPr>
          <a:xfrm>
            <a:off x="677334" y="609600"/>
            <a:ext cx="8596668" cy="1320800"/>
          </a:xfrm>
        </p:spPr>
        <p:txBody>
          <a:bodyPr anchor="t">
            <a:normAutofit/>
          </a:bodyPr>
          <a:lstStyle/>
          <a:p>
            <a:r>
              <a:rPr lang="en-US" dirty="0"/>
              <a:t>Strings</a:t>
            </a:r>
          </a:p>
        </p:txBody>
      </p:sp>
      <p:sp>
        <p:nvSpPr>
          <p:cNvPr id="3" name="Content Placeholder 2">
            <a:extLst>
              <a:ext uri="{FF2B5EF4-FFF2-40B4-BE49-F238E27FC236}">
                <a16:creationId xmlns:a16="http://schemas.microsoft.com/office/drawing/2014/main" id="{F7B6043E-2208-4AE5-8480-D73FC79A99CE}"/>
              </a:ext>
            </a:extLst>
          </p:cNvPr>
          <p:cNvSpPr>
            <a:spLocks noGrp="1"/>
          </p:cNvSpPr>
          <p:nvPr>
            <p:ph idx="1"/>
          </p:nvPr>
        </p:nvSpPr>
        <p:spPr>
          <a:xfrm>
            <a:off x="677334" y="2160589"/>
            <a:ext cx="3957349" cy="3749323"/>
          </a:xfrm>
        </p:spPr>
        <p:txBody>
          <a:bodyPr>
            <a:normAutofit/>
          </a:bodyPr>
          <a:lstStyle/>
          <a:p>
            <a:pPr>
              <a:lnSpc>
                <a:spcPct val="90000"/>
              </a:lnSpc>
            </a:pPr>
            <a:r>
              <a:rPr lang="en-US" sz="1500" dirty="0"/>
              <a:t>Think of a string as a list of chars.</a:t>
            </a:r>
          </a:p>
          <a:p>
            <a:pPr>
              <a:lnSpc>
                <a:spcPct val="90000"/>
              </a:lnSpc>
            </a:pPr>
            <a:r>
              <a:rPr lang="en-US" sz="1500" dirty="0"/>
              <a:t>Strings are non-primitive, making them different from the variables we have been looking at. </a:t>
            </a:r>
          </a:p>
          <a:p>
            <a:pPr>
              <a:lnSpc>
                <a:spcPct val="90000"/>
              </a:lnSpc>
            </a:pPr>
            <a:r>
              <a:rPr lang="en-US" sz="1500" dirty="0"/>
              <a:t>The value at the variable in memory is not the string itself, but a </a:t>
            </a:r>
            <a:r>
              <a:rPr lang="en-US" sz="1500" b="1" u="sng" dirty="0"/>
              <a:t>reference</a:t>
            </a:r>
            <a:r>
              <a:rPr lang="en-US" sz="1500" dirty="0"/>
              <a:t> to the string.</a:t>
            </a:r>
          </a:p>
          <a:p>
            <a:pPr>
              <a:lnSpc>
                <a:spcPct val="90000"/>
              </a:lnSpc>
            </a:pPr>
            <a:r>
              <a:rPr lang="en-US" sz="1500" dirty="0"/>
              <a:t>String literals are double quotes surrounding characters.</a:t>
            </a:r>
          </a:p>
          <a:p>
            <a:pPr>
              <a:lnSpc>
                <a:spcPct val="90000"/>
              </a:lnSpc>
            </a:pPr>
            <a:r>
              <a:rPr lang="en-US" sz="1500" dirty="0"/>
              <a:t>Strings are </a:t>
            </a:r>
            <a:r>
              <a:rPr lang="en-US" sz="1500" b="1" u="sng" dirty="0"/>
              <a:t>immutable</a:t>
            </a:r>
            <a:r>
              <a:rPr lang="en-US" sz="1500" dirty="0"/>
              <a:t>, meaning their values cannot be changed, to update the value of a string, a new one must be created and the reference must be reassigned.</a:t>
            </a:r>
          </a:p>
        </p:txBody>
      </p:sp>
      <p:pic>
        <p:nvPicPr>
          <p:cNvPr id="5" name="Picture 4" descr="A screenshot of a cell phone&#10;&#10;Description automatically generated">
            <a:extLst>
              <a:ext uri="{FF2B5EF4-FFF2-40B4-BE49-F238E27FC236}">
                <a16:creationId xmlns:a16="http://schemas.microsoft.com/office/drawing/2014/main" id="{09804B3F-63D8-4C54-86F1-8C2D417CE5A2}"/>
              </a:ext>
            </a:extLst>
          </p:cNvPr>
          <p:cNvPicPr>
            <a:picLocks noChangeAspect="1"/>
          </p:cNvPicPr>
          <p:nvPr/>
        </p:nvPicPr>
        <p:blipFill>
          <a:blip r:embed="rId2"/>
          <a:stretch>
            <a:fillRect/>
          </a:stretch>
        </p:blipFill>
        <p:spPr>
          <a:xfrm>
            <a:off x="4987137" y="2159331"/>
            <a:ext cx="4204989" cy="3530114"/>
          </a:xfrm>
          <a:prstGeom prst="rect">
            <a:avLst/>
          </a:prstGeom>
        </p:spPr>
      </p:pic>
    </p:spTree>
    <p:extLst>
      <p:ext uri="{BB962C8B-B14F-4D97-AF65-F5344CB8AC3E}">
        <p14:creationId xmlns:p14="http://schemas.microsoft.com/office/powerpoint/2010/main" val="37436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7057-B763-4EC3-8A2B-F080FB39F5BA}"/>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63B9B418-CC28-4B79-BE29-0F1A9C5C9F4B}"/>
              </a:ext>
            </a:extLst>
          </p:cNvPr>
          <p:cNvSpPr>
            <a:spLocks noGrp="1"/>
          </p:cNvSpPr>
          <p:nvPr>
            <p:ph idx="1"/>
          </p:nvPr>
        </p:nvSpPr>
        <p:spPr/>
        <p:txBody>
          <a:bodyPr/>
          <a:lstStyle/>
          <a:p>
            <a:r>
              <a:rPr lang="en-US" dirty="0"/>
              <a:t>The String Concatenation Operator (+) is used to combine two strings together. </a:t>
            </a:r>
          </a:p>
          <a:p>
            <a:r>
              <a:rPr lang="en-US" dirty="0"/>
              <a:t>Other data can also concatenated with a string, which is perfect for printing data to the console.</a:t>
            </a:r>
          </a:p>
          <a:p>
            <a:r>
              <a:rPr lang="en-US" dirty="0"/>
              <a:t>Be careful, the concatenation operator has the same precedence as the addition operator, which can yield strange results</a:t>
            </a:r>
          </a:p>
          <a:p>
            <a:pPr lvl="1"/>
            <a:r>
              <a:rPr lang="en-US" dirty="0"/>
              <a:t>Example: </a:t>
            </a:r>
            <a:r>
              <a:rPr lang="en-US" dirty="0">
                <a:latin typeface="Consolas" panose="020B0609020204030204" pitchFamily="49" charset="0"/>
              </a:rPr>
              <a:t>String s=50+30+"Hello"+40+40;</a:t>
            </a:r>
          </a:p>
          <a:p>
            <a:pPr lvl="2"/>
            <a:r>
              <a:rPr lang="en-US" dirty="0"/>
              <a:t>s has a value of 80Hello4040</a:t>
            </a:r>
          </a:p>
          <a:p>
            <a:r>
              <a:rPr lang="en-US" dirty="0"/>
              <a:t>Using parentheses can force desired results.</a:t>
            </a:r>
          </a:p>
        </p:txBody>
      </p:sp>
    </p:spTree>
    <p:extLst>
      <p:ext uri="{BB962C8B-B14F-4D97-AF65-F5344CB8AC3E}">
        <p14:creationId xmlns:p14="http://schemas.microsoft.com/office/powerpoint/2010/main" val="283522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7250A5F-73E3-40F9-8978-602863835D12}"/>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5C8CB98-77B0-49C7-8C0F-4CDCA38D29E6}"/>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127005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we used 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lpstr>PowerPoint Presentation</vt:lpstr>
      <vt:lpstr>Relational Operators</vt:lpstr>
      <vt:lpstr>PowerPoint Presentation</vt:lpstr>
      <vt:lpstr>PowerPoint Presentation</vt:lpstr>
      <vt:lpstr>Increment and Decrement Operators</vt:lpstr>
      <vt:lpstr>Strings</vt:lpstr>
      <vt:lpstr>String Concatenation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1</cp:revision>
  <dcterms:created xsi:type="dcterms:W3CDTF">2019-04-08T15:36:00Z</dcterms:created>
  <dcterms:modified xsi:type="dcterms:W3CDTF">2019-04-08T15:36:05Z</dcterms:modified>
</cp:coreProperties>
</file>