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BFF05-2D7C-406C-BE42-72362095B0A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0C224DC-49F5-45AD-B2A4-3A9A902C6CD3}">
      <dgm:prSet/>
      <dgm:spPr/>
      <dgm:t>
        <a:bodyPr/>
        <a:lstStyle/>
        <a:p>
          <a:r>
            <a:rPr lang="en-US" dirty="0"/>
            <a:t>Encapsulation</a:t>
          </a:r>
        </a:p>
      </dgm:t>
    </dgm:pt>
    <dgm:pt modelId="{4C1A7971-F0B5-417F-AA24-1C45F6FB7DF5}" type="parTrans" cxnId="{4DC4BD54-81F2-4B29-A331-A9861EAEC815}">
      <dgm:prSet/>
      <dgm:spPr/>
      <dgm:t>
        <a:bodyPr/>
        <a:lstStyle/>
        <a:p>
          <a:endParaRPr lang="en-US"/>
        </a:p>
      </dgm:t>
    </dgm:pt>
    <dgm:pt modelId="{A090C12B-1EAC-4D4E-AFAB-722E2D5E7CF1}" type="sibTrans" cxnId="{4DC4BD54-81F2-4B29-A331-A9861EAEC815}">
      <dgm:prSet/>
      <dgm:spPr/>
      <dgm:t>
        <a:bodyPr/>
        <a:lstStyle/>
        <a:p>
          <a:endParaRPr lang="en-US"/>
        </a:p>
      </dgm:t>
    </dgm:pt>
    <dgm:pt modelId="{1198B08C-1DCD-490A-90F0-728B36F89AA2}">
      <dgm:prSet/>
      <dgm:spPr/>
      <dgm:t>
        <a:bodyPr/>
        <a:lstStyle/>
        <a:p>
          <a:r>
            <a:rPr lang="en-US"/>
            <a:t>Inheritance</a:t>
          </a:r>
        </a:p>
      </dgm:t>
    </dgm:pt>
    <dgm:pt modelId="{8901CB10-4A0E-489D-ADD8-791E254B443A}" type="parTrans" cxnId="{948998F9-146E-44C5-9880-B27D730798F8}">
      <dgm:prSet/>
      <dgm:spPr/>
      <dgm:t>
        <a:bodyPr/>
        <a:lstStyle/>
        <a:p>
          <a:endParaRPr lang="en-US"/>
        </a:p>
      </dgm:t>
    </dgm:pt>
    <dgm:pt modelId="{A179441A-25A1-4A16-8084-D44D99943200}" type="sibTrans" cxnId="{948998F9-146E-44C5-9880-B27D730798F8}">
      <dgm:prSet/>
      <dgm:spPr/>
      <dgm:t>
        <a:bodyPr/>
        <a:lstStyle/>
        <a:p>
          <a:endParaRPr lang="en-US"/>
        </a:p>
      </dgm:t>
    </dgm:pt>
    <dgm:pt modelId="{6FCA6C80-568C-4F40-8C66-192843AE64A7}">
      <dgm:prSet/>
      <dgm:spPr/>
      <dgm:t>
        <a:bodyPr/>
        <a:lstStyle/>
        <a:p>
          <a:r>
            <a:rPr lang="en-US"/>
            <a:t>Polymorphism</a:t>
          </a:r>
        </a:p>
      </dgm:t>
    </dgm:pt>
    <dgm:pt modelId="{3B595B72-ECA5-4C44-9183-09160E309AC5}" type="parTrans" cxnId="{B9C43332-76F9-4222-B5BD-78C511D51149}">
      <dgm:prSet/>
      <dgm:spPr/>
      <dgm:t>
        <a:bodyPr/>
        <a:lstStyle/>
        <a:p>
          <a:endParaRPr lang="en-US"/>
        </a:p>
      </dgm:t>
    </dgm:pt>
    <dgm:pt modelId="{6D3A8786-F421-4034-B408-148B0081D90A}" type="sibTrans" cxnId="{B9C43332-76F9-4222-B5BD-78C511D51149}">
      <dgm:prSet/>
      <dgm:spPr/>
      <dgm:t>
        <a:bodyPr/>
        <a:lstStyle/>
        <a:p>
          <a:endParaRPr lang="en-US"/>
        </a:p>
      </dgm:t>
    </dgm:pt>
    <dgm:pt modelId="{C72A999B-5A62-4528-A723-3A0B503B89BA}" type="pres">
      <dgm:prSet presAssocID="{B20BFF05-2D7C-406C-BE42-72362095B0AB}" presName="linear" presStyleCnt="0">
        <dgm:presLayoutVars>
          <dgm:animLvl val="lvl"/>
          <dgm:resizeHandles val="exact"/>
        </dgm:presLayoutVars>
      </dgm:prSet>
      <dgm:spPr/>
    </dgm:pt>
    <dgm:pt modelId="{B3647F89-D7B3-4FC1-A301-77C512876A40}" type="pres">
      <dgm:prSet presAssocID="{C0C224DC-49F5-45AD-B2A4-3A9A902C6CD3}" presName="parentText" presStyleLbl="node1" presStyleIdx="0" presStyleCnt="3">
        <dgm:presLayoutVars>
          <dgm:chMax val="0"/>
          <dgm:bulletEnabled val="1"/>
        </dgm:presLayoutVars>
      </dgm:prSet>
      <dgm:spPr/>
    </dgm:pt>
    <dgm:pt modelId="{A03CB413-F824-4AA4-9FDF-2792F2B3A889}" type="pres">
      <dgm:prSet presAssocID="{A090C12B-1EAC-4D4E-AFAB-722E2D5E7CF1}" presName="spacer" presStyleCnt="0"/>
      <dgm:spPr/>
    </dgm:pt>
    <dgm:pt modelId="{C8180897-1354-40D4-87EC-57110859F3F2}" type="pres">
      <dgm:prSet presAssocID="{1198B08C-1DCD-490A-90F0-728B36F89AA2}" presName="parentText" presStyleLbl="node1" presStyleIdx="1" presStyleCnt="3">
        <dgm:presLayoutVars>
          <dgm:chMax val="0"/>
          <dgm:bulletEnabled val="1"/>
        </dgm:presLayoutVars>
      </dgm:prSet>
      <dgm:spPr/>
    </dgm:pt>
    <dgm:pt modelId="{FD4DB893-877B-469C-9A68-73DCAF37125E}" type="pres">
      <dgm:prSet presAssocID="{A179441A-25A1-4A16-8084-D44D99943200}" presName="spacer" presStyleCnt="0"/>
      <dgm:spPr/>
    </dgm:pt>
    <dgm:pt modelId="{5B68F75E-F695-42AA-9A67-B9AB1B220F9C}" type="pres">
      <dgm:prSet presAssocID="{6FCA6C80-568C-4F40-8C66-192843AE64A7}" presName="parentText" presStyleLbl="node1" presStyleIdx="2" presStyleCnt="3">
        <dgm:presLayoutVars>
          <dgm:chMax val="0"/>
          <dgm:bulletEnabled val="1"/>
        </dgm:presLayoutVars>
      </dgm:prSet>
      <dgm:spPr/>
    </dgm:pt>
  </dgm:ptLst>
  <dgm:cxnLst>
    <dgm:cxn modelId="{B9C43332-76F9-4222-B5BD-78C511D51149}" srcId="{B20BFF05-2D7C-406C-BE42-72362095B0AB}" destId="{6FCA6C80-568C-4F40-8C66-192843AE64A7}" srcOrd="2" destOrd="0" parTransId="{3B595B72-ECA5-4C44-9183-09160E309AC5}" sibTransId="{6D3A8786-F421-4034-B408-148B0081D90A}"/>
    <dgm:cxn modelId="{C6659051-02D1-47DD-9D7D-F58219A3395B}" type="presOf" srcId="{6FCA6C80-568C-4F40-8C66-192843AE64A7}" destId="{5B68F75E-F695-42AA-9A67-B9AB1B220F9C}" srcOrd="0" destOrd="0" presId="urn:microsoft.com/office/officeart/2005/8/layout/vList2"/>
    <dgm:cxn modelId="{4DC4BD54-81F2-4B29-A331-A9861EAEC815}" srcId="{B20BFF05-2D7C-406C-BE42-72362095B0AB}" destId="{C0C224DC-49F5-45AD-B2A4-3A9A902C6CD3}" srcOrd="0" destOrd="0" parTransId="{4C1A7971-F0B5-417F-AA24-1C45F6FB7DF5}" sibTransId="{A090C12B-1EAC-4D4E-AFAB-722E2D5E7CF1}"/>
    <dgm:cxn modelId="{BAD42358-FDA8-4CAA-B8E2-6B249E902F35}" type="presOf" srcId="{1198B08C-1DCD-490A-90F0-728B36F89AA2}" destId="{C8180897-1354-40D4-87EC-57110859F3F2}" srcOrd="0" destOrd="0" presId="urn:microsoft.com/office/officeart/2005/8/layout/vList2"/>
    <dgm:cxn modelId="{D1962495-597F-4E11-86FF-3627EB386A01}" type="presOf" srcId="{B20BFF05-2D7C-406C-BE42-72362095B0AB}" destId="{C72A999B-5A62-4528-A723-3A0B503B89BA}" srcOrd="0" destOrd="0" presId="urn:microsoft.com/office/officeart/2005/8/layout/vList2"/>
    <dgm:cxn modelId="{2CA43FD4-BEDE-4BB8-BF02-D54A843D790D}" type="presOf" srcId="{C0C224DC-49F5-45AD-B2A4-3A9A902C6CD3}" destId="{B3647F89-D7B3-4FC1-A301-77C512876A40}" srcOrd="0" destOrd="0" presId="urn:microsoft.com/office/officeart/2005/8/layout/vList2"/>
    <dgm:cxn modelId="{948998F9-146E-44C5-9880-B27D730798F8}" srcId="{B20BFF05-2D7C-406C-BE42-72362095B0AB}" destId="{1198B08C-1DCD-490A-90F0-728B36F89AA2}" srcOrd="1" destOrd="0" parTransId="{8901CB10-4A0E-489D-ADD8-791E254B443A}" sibTransId="{A179441A-25A1-4A16-8084-D44D99943200}"/>
    <dgm:cxn modelId="{DC27A7B3-FE19-4AD9-9946-CADE34936456}" type="presParOf" srcId="{C72A999B-5A62-4528-A723-3A0B503B89BA}" destId="{B3647F89-D7B3-4FC1-A301-77C512876A40}" srcOrd="0" destOrd="0" presId="urn:microsoft.com/office/officeart/2005/8/layout/vList2"/>
    <dgm:cxn modelId="{E59C69A8-E947-4CBC-9895-073B89ACF017}" type="presParOf" srcId="{C72A999B-5A62-4528-A723-3A0B503B89BA}" destId="{A03CB413-F824-4AA4-9FDF-2792F2B3A889}" srcOrd="1" destOrd="0" presId="urn:microsoft.com/office/officeart/2005/8/layout/vList2"/>
    <dgm:cxn modelId="{932CF8EE-F9FF-434F-9F7C-5E12697F9023}" type="presParOf" srcId="{C72A999B-5A62-4528-A723-3A0B503B89BA}" destId="{C8180897-1354-40D4-87EC-57110859F3F2}" srcOrd="2" destOrd="0" presId="urn:microsoft.com/office/officeart/2005/8/layout/vList2"/>
    <dgm:cxn modelId="{9F42BD78-FEED-4DA8-8F34-B54911615AD7}" type="presParOf" srcId="{C72A999B-5A62-4528-A723-3A0B503B89BA}" destId="{FD4DB893-877B-469C-9A68-73DCAF37125E}" srcOrd="3" destOrd="0" presId="urn:microsoft.com/office/officeart/2005/8/layout/vList2"/>
    <dgm:cxn modelId="{29FFAAE4-25C0-46FC-8D1C-A87F2B73D330}" type="presParOf" srcId="{C72A999B-5A62-4528-A723-3A0B503B89BA}" destId="{5B68F75E-F695-42AA-9A67-B9AB1B220F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47F89-D7B3-4FC1-A301-77C512876A40}">
      <dsp:nvSpPr>
        <dsp:cNvPr id="0" name=""/>
        <dsp:cNvSpPr/>
      </dsp:nvSpPr>
      <dsp:spPr>
        <a:xfrm>
          <a:off x="0" y="18854"/>
          <a:ext cx="6692813" cy="1474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dirty="0"/>
            <a:t>Encapsulation</a:t>
          </a:r>
        </a:p>
      </dsp:txBody>
      <dsp:txXfrm>
        <a:off x="71965" y="90819"/>
        <a:ext cx="6548883" cy="1330270"/>
      </dsp:txXfrm>
    </dsp:sp>
    <dsp:sp modelId="{C8180897-1354-40D4-87EC-57110859F3F2}">
      <dsp:nvSpPr>
        <dsp:cNvPr id="0" name=""/>
        <dsp:cNvSpPr/>
      </dsp:nvSpPr>
      <dsp:spPr>
        <a:xfrm>
          <a:off x="0" y="1674494"/>
          <a:ext cx="6692813" cy="14742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Inheritance</a:t>
          </a:r>
        </a:p>
      </dsp:txBody>
      <dsp:txXfrm>
        <a:off x="71965" y="1746459"/>
        <a:ext cx="6548883" cy="1330270"/>
      </dsp:txXfrm>
    </dsp:sp>
    <dsp:sp modelId="{5B68F75E-F695-42AA-9A67-B9AB1B220F9C}">
      <dsp:nvSpPr>
        <dsp:cNvPr id="0" name=""/>
        <dsp:cNvSpPr/>
      </dsp:nvSpPr>
      <dsp:spPr>
        <a:xfrm>
          <a:off x="0" y="3330135"/>
          <a:ext cx="6692813" cy="14742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Polymorphism</a:t>
          </a:r>
        </a:p>
      </dsp:txBody>
      <dsp:txXfrm>
        <a:off x="71965" y="3402100"/>
        <a:ext cx="6548883" cy="1330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8C84B-D8A8-47B3-B318-2DA646335F2F}"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97B2A-FCB2-4CFC-8D19-A7AE88AABFF9}" type="slidenum">
              <a:rPr lang="en-US" smtClean="0"/>
              <a:t>‹#›</a:t>
            </a:fld>
            <a:endParaRPr lang="en-US"/>
          </a:p>
        </p:txBody>
      </p:sp>
    </p:spTree>
    <p:extLst>
      <p:ext uri="{BB962C8B-B14F-4D97-AF65-F5344CB8AC3E}">
        <p14:creationId xmlns:p14="http://schemas.microsoft.com/office/powerpoint/2010/main" val="4424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97B2A-FCB2-4CFC-8D19-A7AE88AABFF9}" type="slidenum">
              <a:rPr lang="en-US" smtClean="0"/>
              <a:t>4</a:t>
            </a:fld>
            <a:endParaRPr lang="en-US"/>
          </a:p>
        </p:txBody>
      </p:sp>
    </p:spTree>
    <p:extLst>
      <p:ext uri="{BB962C8B-B14F-4D97-AF65-F5344CB8AC3E}">
        <p14:creationId xmlns:p14="http://schemas.microsoft.com/office/powerpoint/2010/main" val="379237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will try to confuse encapsulation with abstraction, but they are not the same thing, and abstraction is not an OOP pillar.</a:t>
            </a:r>
          </a:p>
        </p:txBody>
      </p:sp>
      <p:sp>
        <p:nvSpPr>
          <p:cNvPr id="4" name="Slide Number Placeholder 3"/>
          <p:cNvSpPr>
            <a:spLocks noGrp="1"/>
          </p:cNvSpPr>
          <p:nvPr>
            <p:ph type="sldNum" sz="quarter" idx="5"/>
          </p:nvPr>
        </p:nvSpPr>
        <p:spPr/>
        <p:txBody>
          <a:bodyPr/>
          <a:lstStyle/>
          <a:p>
            <a:fld id="{4C397B2A-FCB2-4CFC-8D19-A7AE88AABFF9}" type="slidenum">
              <a:rPr lang="en-US" smtClean="0"/>
              <a:t>5</a:t>
            </a:fld>
            <a:endParaRPr lang="en-US"/>
          </a:p>
        </p:txBody>
      </p:sp>
    </p:spTree>
    <p:extLst>
      <p:ext uri="{BB962C8B-B14F-4D97-AF65-F5344CB8AC3E}">
        <p14:creationId xmlns:p14="http://schemas.microsoft.com/office/powerpoint/2010/main" val="427362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doing Polymorphism, go to code examples for Encapsulation and Inheritance</a:t>
            </a:r>
          </a:p>
        </p:txBody>
      </p:sp>
      <p:sp>
        <p:nvSpPr>
          <p:cNvPr id="4" name="Slide Number Placeholder 3"/>
          <p:cNvSpPr>
            <a:spLocks noGrp="1"/>
          </p:cNvSpPr>
          <p:nvPr>
            <p:ph type="sldNum" sz="quarter" idx="5"/>
          </p:nvPr>
        </p:nvSpPr>
        <p:spPr/>
        <p:txBody>
          <a:bodyPr/>
          <a:lstStyle/>
          <a:p>
            <a:fld id="{4C397B2A-FCB2-4CFC-8D19-A7AE88AABFF9}" type="slidenum">
              <a:rPr lang="en-US" smtClean="0"/>
              <a:t>7</a:t>
            </a:fld>
            <a:endParaRPr lang="en-US"/>
          </a:p>
        </p:txBody>
      </p:sp>
    </p:spTree>
    <p:extLst>
      <p:ext uri="{BB962C8B-B14F-4D97-AF65-F5344CB8AC3E}">
        <p14:creationId xmlns:p14="http://schemas.microsoft.com/office/powerpoint/2010/main" val="387423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 3, and we are not done!</a:t>
            </a:r>
          </a:p>
        </p:txBody>
      </p:sp>
      <p:sp>
        <p:nvSpPr>
          <p:cNvPr id="4" name="Slide Number Placeholder 3"/>
          <p:cNvSpPr>
            <a:spLocks noGrp="1"/>
          </p:cNvSpPr>
          <p:nvPr>
            <p:ph type="sldNum" sz="quarter" idx="5"/>
          </p:nvPr>
        </p:nvSpPr>
        <p:spPr/>
        <p:txBody>
          <a:bodyPr/>
          <a:lstStyle/>
          <a:p>
            <a:fld id="{4C397B2A-FCB2-4CFC-8D19-A7AE88AABFF9}" type="slidenum">
              <a:rPr lang="en-US" smtClean="0"/>
              <a:t>11</a:t>
            </a:fld>
            <a:endParaRPr lang="en-US"/>
          </a:p>
        </p:txBody>
      </p:sp>
    </p:spTree>
    <p:extLst>
      <p:ext uri="{BB962C8B-B14F-4D97-AF65-F5344CB8AC3E}">
        <p14:creationId xmlns:p14="http://schemas.microsoft.com/office/powerpoint/2010/main" val="416029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D8CF-3EB0-474B-8F0F-E03B6D045790}"/>
              </a:ext>
            </a:extLst>
          </p:cNvPr>
          <p:cNvSpPr>
            <a:spLocks noGrp="1"/>
          </p:cNvSpPr>
          <p:nvPr>
            <p:ph type="ctrTitle"/>
          </p:nvPr>
        </p:nvSpPr>
        <p:spPr/>
        <p:txBody>
          <a:bodyPr/>
          <a:lstStyle/>
          <a:p>
            <a:r>
              <a:rPr lang="en-US" dirty="0"/>
              <a:t>Object Oriented Programming</a:t>
            </a:r>
          </a:p>
        </p:txBody>
      </p:sp>
      <p:sp>
        <p:nvSpPr>
          <p:cNvPr id="3" name="Subtitle 2">
            <a:extLst>
              <a:ext uri="{FF2B5EF4-FFF2-40B4-BE49-F238E27FC236}">
                <a16:creationId xmlns:a16="http://schemas.microsoft.com/office/drawing/2014/main" id="{9BA2B26E-36C3-49E8-8AD6-10B96AA43BED}"/>
              </a:ext>
            </a:extLst>
          </p:cNvPr>
          <p:cNvSpPr>
            <a:spLocks noGrp="1"/>
          </p:cNvSpPr>
          <p:nvPr>
            <p:ph type="subTitle" idx="1"/>
          </p:nvPr>
        </p:nvSpPr>
        <p:spPr/>
        <p:txBody>
          <a:bodyPr/>
          <a:lstStyle/>
          <a:p>
            <a:r>
              <a:rPr lang="en-US" dirty="0"/>
              <a:t>Java Programming for Absolute Beginners Phase I</a:t>
            </a:r>
          </a:p>
        </p:txBody>
      </p:sp>
    </p:spTree>
    <p:extLst>
      <p:ext uri="{BB962C8B-B14F-4D97-AF65-F5344CB8AC3E}">
        <p14:creationId xmlns:p14="http://schemas.microsoft.com/office/powerpoint/2010/main" val="207374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E3EC-290D-4F93-B340-99EE4A7BF0D5}"/>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69AA75B4-BAA5-454C-B927-74B69AFEFA9F}"/>
              </a:ext>
            </a:extLst>
          </p:cNvPr>
          <p:cNvSpPr>
            <a:spLocks noGrp="1"/>
          </p:cNvSpPr>
          <p:nvPr>
            <p:ph idx="1"/>
          </p:nvPr>
        </p:nvSpPr>
        <p:spPr/>
        <p:txBody>
          <a:bodyPr>
            <a:normAutofit lnSpcReduction="10000"/>
          </a:bodyPr>
          <a:lstStyle/>
          <a:p>
            <a:r>
              <a:rPr lang="en-US" dirty="0"/>
              <a:t>The word </a:t>
            </a:r>
            <a:r>
              <a:rPr lang="en-US" b="1" u="sng" dirty="0"/>
              <a:t>Polymorphism</a:t>
            </a:r>
            <a:r>
              <a:rPr lang="en-US" dirty="0"/>
              <a:t> has Greek roots that roughly mean “many forms”</a:t>
            </a:r>
          </a:p>
          <a:p>
            <a:r>
              <a:rPr lang="en-US" dirty="0"/>
              <a:t>In Java, this means that an object of one type can take a form of an object of another type.</a:t>
            </a:r>
          </a:p>
          <a:p>
            <a:r>
              <a:rPr lang="en-US" dirty="0"/>
              <a:t>But wait! There’s rules to this.</a:t>
            </a:r>
          </a:p>
          <a:p>
            <a:r>
              <a:rPr lang="en-US" dirty="0"/>
              <a:t>This only works when there is an </a:t>
            </a:r>
            <a:r>
              <a:rPr lang="en-US" i="1" dirty="0"/>
              <a:t>is-a</a:t>
            </a:r>
            <a:r>
              <a:rPr lang="en-US" dirty="0"/>
              <a:t> relationship at play, meaning Polymorphism and Inheritance work hand in hand. </a:t>
            </a:r>
          </a:p>
          <a:p>
            <a:r>
              <a:rPr lang="en-US" dirty="0"/>
              <a:t>Basically, this means that a variable of the type of a super class can reference an instance of a subclass.</a:t>
            </a:r>
          </a:p>
          <a:p>
            <a:r>
              <a:rPr lang="en-US" dirty="0"/>
              <a:t>Also, when we override a method, we are making it </a:t>
            </a:r>
            <a:r>
              <a:rPr lang="en-US" b="1" u="sng" dirty="0"/>
              <a:t>polymorphic</a:t>
            </a:r>
            <a:r>
              <a:rPr lang="en-US" dirty="0"/>
              <a:t>, and when calling that method, the compiler will search bottom-up for an implementation of that method, so the subclass’s implementation will always be used.</a:t>
            </a:r>
          </a:p>
        </p:txBody>
      </p:sp>
    </p:spTree>
    <p:extLst>
      <p:ext uri="{BB962C8B-B14F-4D97-AF65-F5344CB8AC3E}">
        <p14:creationId xmlns:p14="http://schemas.microsoft.com/office/powerpoint/2010/main" val="85295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2E5B-D663-4A99-959A-8CD28A367E70}"/>
              </a:ext>
            </a:extLst>
          </p:cNvPr>
          <p:cNvSpPr>
            <a:spLocks noGrp="1"/>
          </p:cNvSpPr>
          <p:nvPr>
            <p:ph type="title"/>
          </p:nvPr>
        </p:nvSpPr>
        <p:spPr>
          <a:xfrm>
            <a:off x="677334" y="609600"/>
            <a:ext cx="8596668" cy="1320800"/>
          </a:xfrm>
        </p:spPr>
        <p:txBody>
          <a:bodyPr anchor="t">
            <a:normAutofit/>
          </a:bodyPr>
          <a:lstStyle/>
          <a:p>
            <a:r>
              <a:rPr lang="en-US"/>
              <a:t>More on Polymorphic Methods</a:t>
            </a:r>
            <a:endParaRPr lang="en-US" dirty="0"/>
          </a:p>
        </p:txBody>
      </p:sp>
      <p:sp>
        <p:nvSpPr>
          <p:cNvPr id="3" name="Content Placeholder 2">
            <a:extLst>
              <a:ext uri="{FF2B5EF4-FFF2-40B4-BE49-F238E27FC236}">
                <a16:creationId xmlns:a16="http://schemas.microsoft.com/office/drawing/2014/main" id="{C674A975-BC79-4F52-8699-6C6F38C15CB2}"/>
              </a:ext>
            </a:extLst>
          </p:cNvPr>
          <p:cNvSpPr>
            <a:spLocks noGrp="1"/>
          </p:cNvSpPr>
          <p:nvPr>
            <p:ph idx="1"/>
          </p:nvPr>
        </p:nvSpPr>
        <p:spPr>
          <a:xfrm>
            <a:off x="677334" y="2160590"/>
            <a:ext cx="5220430" cy="3701270"/>
          </a:xfrm>
        </p:spPr>
        <p:txBody>
          <a:bodyPr>
            <a:normAutofit/>
          </a:bodyPr>
          <a:lstStyle/>
          <a:p>
            <a:pPr>
              <a:lnSpc>
                <a:spcPct val="90000"/>
              </a:lnSpc>
            </a:pPr>
            <a:r>
              <a:rPr lang="en-US" sz="1500" dirty="0"/>
              <a:t>For instance, take a look at the UML for example 2.</a:t>
            </a:r>
          </a:p>
          <a:p>
            <a:pPr>
              <a:lnSpc>
                <a:spcPct val="90000"/>
              </a:lnSpc>
            </a:pPr>
            <a:r>
              <a:rPr lang="en-US" sz="1500" dirty="0"/>
              <a:t>If I had a </a:t>
            </a:r>
            <a:r>
              <a:rPr lang="en-US" sz="1500" dirty="0" err="1"/>
              <a:t>BankAccount</a:t>
            </a:r>
            <a:r>
              <a:rPr lang="en-US" sz="1500" dirty="0"/>
              <a:t> object and call withdraw, the compiler will use the withdraw method as defined in the </a:t>
            </a:r>
            <a:r>
              <a:rPr lang="en-US" sz="1500" dirty="0" err="1"/>
              <a:t>BankAccount</a:t>
            </a:r>
            <a:r>
              <a:rPr lang="en-US" sz="1500" dirty="0"/>
              <a:t> class.</a:t>
            </a:r>
          </a:p>
          <a:p>
            <a:pPr>
              <a:lnSpc>
                <a:spcPct val="90000"/>
              </a:lnSpc>
            </a:pPr>
            <a:r>
              <a:rPr lang="en-US" sz="1500" dirty="0"/>
              <a:t>However, if I call withdraw on a </a:t>
            </a:r>
            <a:r>
              <a:rPr lang="en-US" sz="1500" dirty="0" err="1"/>
              <a:t>SavingsAccount</a:t>
            </a:r>
            <a:r>
              <a:rPr lang="en-US" sz="1500" dirty="0"/>
              <a:t> object, the compiler will see that there is no such definition in the </a:t>
            </a:r>
            <a:r>
              <a:rPr lang="en-US" sz="1500" dirty="0" err="1"/>
              <a:t>SavingsAccount</a:t>
            </a:r>
            <a:r>
              <a:rPr lang="en-US" sz="1500" dirty="0"/>
              <a:t> class, so it will go up to the superclass and use the definition there. In the case of a deeply nested hierarchy, it will keep searching upwards until a definition is found.</a:t>
            </a:r>
          </a:p>
          <a:p>
            <a:pPr>
              <a:lnSpc>
                <a:spcPct val="90000"/>
              </a:lnSpc>
            </a:pPr>
            <a:r>
              <a:rPr lang="en-US" sz="1500" dirty="0"/>
              <a:t>Now, if I call withdraw on a </a:t>
            </a:r>
            <a:r>
              <a:rPr lang="en-US" sz="1500" dirty="0" err="1"/>
              <a:t>CheckingAccount</a:t>
            </a:r>
            <a:r>
              <a:rPr lang="en-US" sz="1500" dirty="0"/>
              <a:t> object, the compiler will see the definition of withdraw in the </a:t>
            </a:r>
            <a:r>
              <a:rPr lang="en-US" sz="1500" dirty="0" err="1"/>
              <a:t>CheckingAccount</a:t>
            </a:r>
            <a:r>
              <a:rPr lang="en-US" sz="1500" dirty="0"/>
              <a:t> class, and use that method.</a:t>
            </a:r>
          </a:p>
        </p:txBody>
      </p:sp>
      <p:pic>
        <p:nvPicPr>
          <p:cNvPr id="5" name="Picture 4" descr="A screenshot of a cell phone&#10;&#10;Description automatically generated">
            <a:extLst>
              <a:ext uri="{FF2B5EF4-FFF2-40B4-BE49-F238E27FC236}">
                <a16:creationId xmlns:a16="http://schemas.microsoft.com/office/drawing/2014/main" id="{4939C132-98CC-468C-A1F2-67977150B49D}"/>
              </a:ext>
            </a:extLst>
          </p:cNvPr>
          <p:cNvPicPr>
            <a:picLocks noChangeAspect="1"/>
          </p:cNvPicPr>
          <p:nvPr/>
        </p:nvPicPr>
        <p:blipFill>
          <a:blip r:embed="rId3"/>
          <a:stretch>
            <a:fillRect/>
          </a:stretch>
        </p:blipFill>
        <p:spPr>
          <a:xfrm>
            <a:off x="6096000" y="1930400"/>
            <a:ext cx="4086394" cy="3841547"/>
          </a:xfrm>
          <a:prstGeom prst="rect">
            <a:avLst/>
          </a:prstGeom>
        </p:spPr>
      </p:pic>
    </p:spTree>
    <p:extLst>
      <p:ext uri="{BB962C8B-B14F-4D97-AF65-F5344CB8AC3E}">
        <p14:creationId xmlns:p14="http://schemas.microsoft.com/office/powerpoint/2010/main" val="13901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91B1-77B8-4A5D-B152-2C9A0475E2D1}"/>
              </a:ext>
            </a:extLst>
          </p:cNvPr>
          <p:cNvSpPr>
            <a:spLocks noGrp="1"/>
          </p:cNvSpPr>
          <p:nvPr>
            <p:ph type="title"/>
          </p:nvPr>
        </p:nvSpPr>
        <p:spPr>
          <a:xfrm>
            <a:off x="677334" y="609600"/>
            <a:ext cx="8596668" cy="1320800"/>
          </a:xfrm>
        </p:spPr>
        <p:txBody>
          <a:bodyPr/>
          <a:lstStyle/>
          <a:p>
            <a:r>
              <a:rPr lang="en-US" dirty="0"/>
              <a:t>Here We Go…</a:t>
            </a:r>
          </a:p>
        </p:txBody>
      </p:sp>
      <p:sp>
        <p:nvSpPr>
          <p:cNvPr id="3" name="Content Placeholder 2">
            <a:extLst>
              <a:ext uri="{FF2B5EF4-FFF2-40B4-BE49-F238E27FC236}">
                <a16:creationId xmlns:a16="http://schemas.microsoft.com/office/drawing/2014/main" id="{DB2697A6-A852-41F9-A289-AF5C82213511}"/>
              </a:ext>
            </a:extLst>
          </p:cNvPr>
          <p:cNvSpPr>
            <a:spLocks noGrp="1"/>
          </p:cNvSpPr>
          <p:nvPr>
            <p:ph idx="1"/>
          </p:nvPr>
        </p:nvSpPr>
        <p:spPr/>
        <p:txBody>
          <a:bodyPr/>
          <a:lstStyle/>
          <a:p>
            <a:r>
              <a:rPr lang="en-US" dirty="0"/>
              <a:t>As technology has grown and has been applied to different types of problems, different </a:t>
            </a:r>
            <a:r>
              <a:rPr lang="en-US" b="1" u="sng" dirty="0"/>
              <a:t>paradigms</a:t>
            </a:r>
            <a:r>
              <a:rPr lang="en-US" dirty="0"/>
              <a:t> were invented to approach these various problems.</a:t>
            </a:r>
          </a:p>
          <a:p>
            <a:r>
              <a:rPr lang="en-US" dirty="0"/>
              <a:t>There are many types of programming paradigms, and they are used to classify languages based on their features and behaviors.</a:t>
            </a:r>
          </a:p>
          <a:p>
            <a:r>
              <a:rPr lang="en-US" dirty="0"/>
              <a:t>A language is not confined to a single paradigm, but some may argue otherwise. </a:t>
            </a:r>
          </a:p>
          <a:p>
            <a:r>
              <a:rPr lang="en-US" dirty="0"/>
              <a:t>Java was built for the use of </a:t>
            </a:r>
            <a:r>
              <a:rPr lang="en-US" b="1" u="sng" dirty="0"/>
              <a:t>Object Oriented Programming</a:t>
            </a:r>
            <a:endParaRPr lang="en-US" dirty="0"/>
          </a:p>
        </p:txBody>
      </p:sp>
    </p:spTree>
    <p:extLst>
      <p:ext uri="{BB962C8B-B14F-4D97-AF65-F5344CB8AC3E}">
        <p14:creationId xmlns:p14="http://schemas.microsoft.com/office/powerpoint/2010/main" val="98241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0DB-C351-4C3D-8317-40733288CA6A}"/>
              </a:ext>
            </a:extLst>
          </p:cNvPr>
          <p:cNvSpPr>
            <a:spLocks noGrp="1"/>
          </p:cNvSpPr>
          <p:nvPr>
            <p:ph type="title"/>
          </p:nvPr>
        </p:nvSpPr>
        <p:spPr>
          <a:xfrm>
            <a:off x="677334" y="609600"/>
            <a:ext cx="8596668" cy="1320800"/>
          </a:xfrm>
        </p:spPr>
        <p:txBody>
          <a:bodyPr/>
          <a:lstStyle/>
          <a:p>
            <a:r>
              <a:rPr lang="en-US"/>
              <a:t>So What is an Object Anyways?</a:t>
            </a:r>
            <a:endParaRPr lang="en-US" dirty="0"/>
          </a:p>
        </p:txBody>
      </p:sp>
      <p:sp>
        <p:nvSpPr>
          <p:cNvPr id="3" name="Content Placeholder 2">
            <a:extLst>
              <a:ext uri="{FF2B5EF4-FFF2-40B4-BE49-F238E27FC236}">
                <a16:creationId xmlns:a16="http://schemas.microsoft.com/office/drawing/2014/main" id="{5F45FA66-CBC8-4230-80FE-A86ED3D02245}"/>
              </a:ext>
            </a:extLst>
          </p:cNvPr>
          <p:cNvSpPr>
            <a:spLocks noGrp="1"/>
          </p:cNvSpPr>
          <p:nvPr>
            <p:ph idx="1"/>
          </p:nvPr>
        </p:nvSpPr>
        <p:spPr>
          <a:xfrm>
            <a:off x="677334" y="2160589"/>
            <a:ext cx="8596668" cy="3880773"/>
          </a:xfrm>
        </p:spPr>
        <p:txBody>
          <a:bodyPr>
            <a:normAutofit lnSpcReduction="10000"/>
          </a:bodyPr>
          <a:lstStyle/>
          <a:p>
            <a:r>
              <a:rPr lang="en-US"/>
              <a:t>An object is an abstract idea for solving problems. </a:t>
            </a:r>
          </a:p>
          <a:p>
            <a:r>
              <a:rPr lang="en-US"/>
              <a:t>An object is defined by its </a:t>
            </a:r>
            <a:r>
              <a:rPr lang="en-US" b="1" u="sng"/>
              <a:t>state</a:t>
            </a:r>
            <a:r>
              <a:rPr lang="en-US"/>
              <a:t> and </a:t>
            </a:r>
            <a:r>
              <a:rPr lang="en-US" b="1" u="sng"/>
              <a:t>behavior</a:t>
            </a:r>
            <a:r>
              <a:rPr lang="en-US"/>
              <a:t>, state being information about an individual object, and behavior being what that object can do.</a:t>
            </a:r>
          </a:p>
          <a:p>
            <a:r>
              <a:rPr lang="en-US"/>
              <a:t>The state of an object is all the data that makes up that object. For example, the state of a bank account object would be something like a routing number, balance, account holder name, etc.</a:t>
            </a:r>
          </a:p>
          <a:p>
            <a:r>
              <a:rPr lang="en-US"/>
              <a:t>The behavior of an object can act on the sate of the object, manipulating its own state, the state of an other object, or simply performing actions based on those sates. Some examples for behavior in a bank account object would be deposit, withdraw, check balance.</a:t>
            </a:r>
          </a:p>
          <a:p>
            <a:r>
              <a:rPr lang="en-US"/>
              <a:t>Note how I have not talked about programming yet. Objects should not be thought of as programming concepts, as they can be used to solve problems outside of computing.</a:t>
            </a:r>
          </a:p>
          <a:p>
            <a:endParaRPr lang="en-US" dirty="0"/>
          </a:p>
        </p:txBody>
      </p:sp>
    </p:spTree>
    <p:extLst>
      <p:ext uri="{BB962C8B-B14F-4D97-AF65-F5344CB8AC3E}">
        <p14:creationId xmlns:p14="http://schemas.microsoft.com/office/powerpoint/2010/main" val="148858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2" name="Straight Connector 2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E6A857C-B06B-47CD-B28F-61583DD1A64C}"/>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The Three Pillars of OOP</a:t>
            </a:r>
          </a:p>
        </p:txBody>
      </p:sp>
      <p:sp>
        <p:nvSpPr>
          <p:cNvPr id="32" name="Rectangle 3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A9F705-295A-425B-89F0-2B4DBD453658}"/>
              </a:ext>
            </a:extLst>
          </p:cNvPr>
          <p:cNvGraphicFramePr>
            <a:graphicFrameLocks noGrp="1"/>
          </p:cNvGraphicFramePr>
          <p:nvPr>
            <p:ph idx="1"/>
            <p:extLst>
              <p:ext uri="{D42A27DB-BD31-4B8C-83A1-F6EECF244321}">
                <p14:modId xmlns:p14="http://schemas.microsoft.com/office/powerpoint/2010/main" val="404057448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63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FD3D-C560-4C17-A8FE-7C93FAC8BF19}"/>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710929E-0D78-4853-AC3B-82F87B836FC0}"/>
              </a:ext>
            </a:extLst>
          </p:cNvPr>
          <p:cNvSpPr>
            <a:spLocks noGrp="1"/>
          </p:cNvSpPr>
          <p:nvPr>
            <p:ph idx="1"/>
          </p:nvPr>
        </p:nvSpPr>
        <p:spPr/>
        <p:txBody>
          <a:bodyPr>
            <a:normAutofit fontScale="92500" lnSpcReduction="20000"/>
          </a:bodyPr>
          <a:lstStyle/>
          <a:p>
            <a:r>
              <a:rPr lang="en-US" b="1" u="sng" dirty="0"/>
              <a:t>Encapsulation</a:t>
            </a:r>
            <a:r>
              <a:rPr lang="en-US" dirty="0"/>
              <a:t> is the process of combining the state and behavior of an object into a single unit. </a:t>
            </a:r>
          </a:p>
          <a:p>
            <a:r>
              <a:rPr lang="en-US" dirty="0"/>
              <a:t>In Java, we perform Encapsulation in the form of a </a:t>
            </a:r>
            <a:r>
              <a:rPr lang="en-US" b="1" u="sng" dirty="0"/>
              <a:t>class</a:t>
            </a:r>
            <a:r>
              <a:rPr lang="en-US" dirty="0"/>
              <a:t>. </a:t>
            </a:r>
          </a:p>
          <a:p>
            <a:r>
              <a:rPr lang="en-US" dirty="0"/>
              <a:t>A class is the code that will implement an object. </a:t>
            </a:r>
          </a:p>
          <a:p>
            <a:r>
              <a:rPr lang="en-US" dirty="0"/>
              <a:t>A class is like a blueprint, and objects are created from classes, note that they are </a:t>
            </a:r>
            <a:r>
              <a:rPr lang="en-US" b="1" u="sng" dirty="0"/>
              <a:t>not</a:t>
            </a:r>
            <a:r>
              <a:rPr lang="en-US" dirty="0"/>
              <a:t> the same thing.</a:t>
            </a:r>
          </a:p>
          <a:p>
            <a:r>
              <a:rPr lang="en-US" dirty="0"/>
              <a:t>In Java, an object is an </a:t>
            </a:r>
            <a:r>
              <a:rPr lang="en-US" i="1" dirty="0"/>
              <a:t>instance</a:t>
            </a:r>
            <a:r>
              <a:rPr lang="en-US" dirty="0"/>
              <a:t> of a class. </a:t>
            </a:r>
          </a:p>
          <a:p>
            <a:r>
              <a:rPr lang="en-US" dirty="0"/>
              <a:t>There can be several instances of the same class.</a:t>
            </a:r>
          </a:p>
          <a:p>
            <a:r>
              <a:rPr lang="en-US" dirty="0"/>
              <a:t>The state of the object is defined by the </a:t>
            </a:r>
            <a:r>
              <a:rPr lang="en-US" b="1" u="sng" dirty="0"/>
              <a:t>data fields</a:t>
            </a:r>
            <a:r>
              <a:rPr lang="en-US" dirty="0"/>
              <a:t>, or </a:t>
            </a:r>
            <a:r>
              <a:rPr lang="en-US" b="1" u="sng" dirty="0"/>
              <a:t>instance variables</a:t>
            </a:r>
            <a:r>
              <a:rPr lang="en-US" dirty="0"/>
              <a:t> in a class.</a:t>
            </a:r>
          </a:p>
          <a:p>
            <a:r>
              <a:rPr lang="en-US" dirty="0"/>
              <a:t>The behavior of the object is defined by the </a:t>
            </a:r>
            <a:r>
              <a:rPr lang="en-US" b="1" u="sng" dirty="0"/>
              <a:t>methods</a:t>
            </a:r>
            <a:r>
              <a:rPr lang="en-US" dirty="0"/>
              <a:t> in a class.</a:t>
            </a:r>
          </a:p>
          <a:p>
            <a:r>
              <a:rPr lang="en-US" dirty="0"/>
              <a:t>We have written several simple classes already!</a:t>
            </a:r>
          </a:p>
        </p:txBody>
      </p:sp>
    </p:spTree>
    <p:extLst>
      <p:ext uri="{BB962C8B-B14F-4D97-AF65-F5344CB8AC3E}">
        <p14:creationId xmlns:p14="http://schemas.microsoft.com/office/powerpoint/2010/main" val="282815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D69-8176-40D1-892E-1CD4A6B63E5A}"/>
              </a:ext>
            </a:extLst>
          </p:cNvPr>
          <p:cNvSpPr>
            <a:spLocks noGrp="1"/>
          </p:cNvSpPr>
          <p:nvPr>
            <p:ph type="title"/>
          </p:nvPr>
        </p:nvSpPr>
        <p:spPr>
          <a:xfrm>
            <a:off x="676746" y="609600"/>
            <a:ext cx="3729076" cy="1320800"/>
          </a:xfrm>
        </p:spPr>
        <p:txBody>
          <a:bodyPr anchor="ctr">
            <a:normAutofit/>
          </a:bodyPr>
          <a:lstStyle/>
          <a:p>
            <a:r>
              <a:rPr lang="en-US" dirty="0"/>
              <a:t>Inheritance</a:t>
            </a:r>
          </a:p>
        </p:txBody>
      </p:sp>
      <p:sp>
        <p:nvSpPr>
          <p:cNvPr id="3" name="Content Placeholder 2">
            <a:extLst>
              <a:ext uri="{FF2B5EF4-FFF2-40B4-BE49-F238E27FC236}">
                <a16:creationId xmlns:a16="http://schemas.microsoft.com/office/drawing/2014/main" id="{46DA5480-A129-4656-91C2-1CD506F3AED2}"/>
              </a:ext>
            </a:extLst>
          </p:cNvPr>
          <p:cNvSpPr>
            <a:spLocks noGrp="1"/>
          </p:cNvSpPr>
          <p:nvPr>
            <p:ph idx="1"/>
          </p:nvPr>
        </p:nvSpPr>
        <p:spPr>
          <a:xfrm>
            <a:off x="685167" y="2160589"/>
            <a:ext cx="3720916" cy="3560733"/>
          </a:xfrm>
        </p:spPr>
        <p:txBody>
          <a:bodyPr>
            <a:normAutofit/>
          </a:bodyPr>
          <a:lstStyle/>
          <a:p>
            <a:pPr>
              <a:lnSpc>
                <a:spcPct val="90000"/>
              </a:lnSpc>
            </a:pPr>
            <a:r>
              <a:rPr lang="en-US" sz="1400" b="1" u="sng" dirty="0"/>
              <a:t>Inheritance</a:t>
            </a:r>
            <a:r>
              <a:rPr lang="en-US" sz="1400" dirty="0"/>
              <a:t> is the process of creating a class from an existing class. </a:t>
            </a:r>
          </a:p>
          <a:p>
            <a:pPr>
              <a:lnSpc>
                <a:spcPct val="90000"/>
              </a:lnSpc>
            </a:pPr>
            <a:r>
              <a:rPr lang="en-US" sz="1400" dirty="0"/>
              <a:t>The new class will have all of the original class’s state and behavior, but will also add its own, making it bigger.</a:t>
            </a:r>
          </a:p>
          <a:p>
            <a:pPr>
              <a:lnSpc>
                <a:spcPct val="90000"/>
              </a:lnSpc>
            </a:pPr>
            <a:r>
              <a:rPr lang="en-US" sz="1400" dirty="0"/>
              <a:t>The new class is called a </a:t>
            </a:r>
            <a:r>
              <a:rPr lang="en-US" sz="1400" b="1" u="sng" dirty="0"/>
              <a:t>subclass</a:t>
            </a:r>
            <a:r>
              <a:rPr lang="en-US" sz="1400" dirty="0"/>
              <a:t> and the original class is called a </a:t>
            </a:r>
            <a:r>
              <a:rPr lang="en-US" sz="1400" b="1" u="sng" dirty="0"/>
              <a:t>superclass</a:t>
            </a:r>
            <a:r>
              <a:rPr lang="en-US" sz="1400" dirty="0"/>
              <a:t>.</a:t>
            </a:r>
          </a:p>
          <a:p>
            <a:pPr>
              <a:lnSpc>
                <a:spcPct val="90000"/>
              </a:lnSpc>
            </a:pPr>
            <a:r>
              <a:rPr lang="en-US" sz="1400" dirty="0"/>
              <a:t>This is great because it allows for some code to only be written and tested once in a superclass</a:t>
            </a:r>
            <a:r>
              <a:rPr lang="en-US" sz="1400"/>
              <a:t>, then </a:t>
            </a:r>
            <a:r>
              <a:rPr lang="en-US" sz="1400" dirty="0"/>
              <a:t>used in subclasses.</a:t>
            </a:r>
          </a:p>
          <a:p>
            <a:pPr>
              <a:lnSpc>
                <a:spcPct val="90000"/>
              </a:lnSpc>
            </a:pPr>
            <a:r>
              <a:rPr lang="en-US" sz="1400" dirty="0"/>
              <a:t>A subclass of a class can be a superclass for another class, which leads to an </a:t>
            </a:r>
            <a:r>
              <a:rPr lang="en-US" sz="1400" b="1" u="sng" dirty="0"/>
              <a:t>inheritance hierarchy</a:t>
            </a:r>
            <a:r>
              <a:rPr lang="en-US" sz="1400" dirty="0"/>
              <a:t>.</a:t>
            </a:r>
          </a:p>
        </p:txBody>
      </p:sp>
      <p:pic>
        <p:nvPicPr>
          <p:cNvPr id="5" name="Picture 4" descr="A picture containing screenshot&#10;&#10;Description automatically generated">
            <a:extLst>
              <a:ext uri="{FF2B5EF4-FFF2-40B4-BE49-F238E27FC236}">
                <a16:creationId xmlns:a16="http://schemas.microsoft.com/office/drawing/2014/main" id="{5AFED24B-8C26-4DB8-AD83-9FF7DC466E79}"/>
              </a:ext>
            </a:extLst>
          </p:cNvPr>
          <p:cNvPicPr>
            <a:picLocks noChangeAspect="1"/>
          </p:cNvPicPr>
          <p:nvPr/>
        </p:nvPicPr>
        <p:blipFill>
          <a:blip r:embed="rId2"/>
          <a:stretch>
            <a:fillRect/>
          </a:stretch>
        </p:blipFill>
        <p:spPr>
          <a:xfrm>
            <a:off x="4654035" y="1210868"/>
            <a:ext cx="4602747" cy="3931731"/>
          </a:xfrm>
          <a:prstGeom prst="rect">
            <a:avLst/>
          </a:prstGeom>
        </p:spPr>
      </p:pic>
    </p:spTree>
    <p:extLst>
      <p:ext uri="{BB962C8B-B14F-4D97-AF65-F5344CB8AC3E}">
        <p14:creationId xmlns:p14="http://schemas.microsoft.com/office/powerpoint/2010/main" val="28741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C190-3717-41A7-AB53-C0D15D33C55C}"/>
              </a:ext>
            </a:extLst>
          </p:cNvPr>
          <p:cNvSpPr>
            <a:spLocks noGrp="1"/>
          </p:cNvSpPr>
          <p:nvPr>
            <p:ph type="title"/>
          </p:nvPr>
        </p:nvSpPr>
        <p:spPr>
          <a:xfrm>
            <a:off x="676746" y="609600"/>
            <a:ext cx="3729076" cy="1320800"/>
          </a:xfrm>
        </p:spPr>
        <p:txBody>
          <a:bodyPr anchor="ctr">
            <a:normAutofit/>
          </a:bodyPr>
          <a:lstStyle/>
          <a:p>
            <a:r>
              <a:rPr lang="en-US" dirty="0"/>
              <a:t>Inheritance Pt. 2	</a:t>
            </a:r>
          </a:p>
        </p:txBody>
      </p:sp>
      <p:sp>
        <p:nvSpPr>
          <p:cNvPr id="3" name="Content Placeholder 2">
            <a:extLst>
              <a:ext uri="{FF2B5EF4-FFF2-40B4-BE49-F238E27FC236}">
                <a16:creationId xmlns:a16="http://schemas.microsoft.com/office/drawing/2014/main" id="{80E091F7-2EEE-437D-B1D3-99709F1A4E1C}"/>
              </a:ext>
            </a:extLst>
          </p:cNvPr>
          <p:cNvSpPr>
            <a:spLocks noGrp="1"/>
          </p:cNvSpPr>
          <p:nvPr>
            <p:ph idx="1"/>
          </p:nvPr>
        </p:nvSpPr>
        <p:spPr>
          <a:xfrm>
            <a:off x="685167" y="2160589"/>
            <a:ext cx="3720916" cy="3560733"/>
          </a:xfrm>
        </p:spPr>
        <p:txBody>
          <a:bodyPr>
            <a:normAutofit/>
          </a:bodyPr>
          <a:lstStyle/>
          <a:p>
            <a:pPr>
              <a:lnSpc>
                <a:spcPct val="90000"/>
              </a:lnSpc>
            </a:pPr>
            <a:r>
              <a:rPr lang="en-US" sz="1500" dirty="0"/>
              <a:t>Note in the diagram how the subclasses point up to their super classes. </a:t>
            </a:r>
          </a:p>
          <a:p>
            <a:pPr>
              <a:lnSpc>
                <a:spcPct val="90000"/>
              </a:lnSpc>
            </a:pPr>
            <a:r>
              <a:rPr lang="en-US" sz="1500" dirty="0"/>
              <a:t>These arrows signify the </a:t>
            </a:r>
            <a:r>
              <a:rPr lang="en-US" sz="1500" i="1" dirty="0"/>
              <a:t>is-a</a:t>
            </a:r>
            <a:r>
              <a:rPr lang="en-US" sz="1500" dirty="0"/>
              <a:t> relationships within the inheritance hierarchy.</a:t>
            </a:r>
          </a:p>
          <a:p>
            <a:pPr>
              <a:lnSpc>
                <a:spcPct val="90000"/>
              </a:lnSpc>
            </a:pPr>
            <a:r>
              <a:rPr lang="en-US" sz="1500" dirty="0"/>
              <a:t>For example, a Boat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transitive, so if Bicycle </a:t>
            </a:r>
            <a:r>
              <a:rPr lang="en-US" sz="1500" i="1" dirty="0"/>
              <a:t>is-a </a:t>
            </a:r>
            <a:r>
              <a:rPr lang="en-US" sz="1500" dirty="0"/>
              <a:t>Wheeled Vehicle, and Wheeled Vehicle </a:t>
            </a:r>
            <a:r>
              <a:rPr lang="en-US" sz="1500" i="1" dirty="0"/>
              <a:t>is-a</a:t>
            </a:r>
            <a:r>
              <a:rPr lang="en-US" sz="1500" dirty="0"/>
              <a:t> Vehicle, then Bicycle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one directional. A Minivan </a:t>
            </a:r>
            <a:r>
              <a:rPr lang="en-US" sz="1500" i="1" dirty="0"/>
              <a:t>is-a</a:t>
            </a:r>
            <a:r>
              <a:rPr lang="en-US" sz="1500" dirty="0"/>
              <a:t> Car, but a Car is not always a Minivan. </a:t>
            </a:r>
          </a:p>
          <a:p>
            <a:pPr>
              <a:lnSpc>
                <a:spcPct val="90000"/>
              </a:lnSpc>
            </a:pPr>
            <a:endParaRPr lang="en-US" sz="1500" dirty="0"/>
          </a:p>
        </p:txBody>
      </p:sp>
      <p:pic>
        <p:nvPicPr>
          <p:cNvPr id="6" name="Picture 5" descr="A picture containing screenshot&#10;&#10;Description automatically generated">
            <a:extLst>
              <a:ext uri="{FF2B5EF4-FFF2-40B4-BE49-F238E27FC236}">
                <a16:creationId xmlns:a16="http://schemas.microsoft.com/office/drawing/2014/main" id="{392E23FE-8341-4882-8AFB-5DE45A517AB3}"/>
              </a:ext>
            </a:extLst>
          </p:cNvPr>
          <p:cNvPicPr>
            <a:picLocks noChangeAspect="1"/>
          </p:cNvPicPr>
          <p:nvPr/>
        </p:nvPicPr>
        <p:blipFill>
          <a:blip r:embed="rId3"/>
          <a:stretch>
            <a:fillRect/>
          </a:stretch>
        </p:blipFill>
        <p:spPr>
          <a:xfrm>
            <a:off x="4654035" y="1210868"/>
            <a:ext cx="4602747" cy="3931731"/>
          </a:xfrm>
          <a:prstGeom prst="rect">
            <a:avLst/>
          </a:prstGeom>
        </p:spPr>
      </p:pic>
    </p:spTree>
    <p:extLst>
      <p:ext uri="{BB962C8B-B14F-4D97-AF65-F5344CB8AC3E}">
        <p14:creationId xmlns:p14="http://schemas.microsoft.com/office/powerpoint/2010/main" val="80455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7"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33C90F1-5208-4A58-AB66-372B209378BD}"/>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Example 1 UML</a:t>
            </a:r>
          </a:p>
        </p:txBody>
      </p:sp>
      <p:sp>
        <p:nvSpPr>
          <p:cNvPr id="38" name="Isosceles Triangle 37">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Placeholder 5" descr="A screenshot of a cell phone&#10;&#10;Description automatically generated">
            <a:extLst>
              <a:ext uri="{FF2B5EF4-FFF2-40B4-BE49-F238E27FC236}">
                <a16:creationId xmlns:a16="http://schemas.microsoft.com/office/drawing/2014/main" id="{78980F43-EB2F-4CA3-B463-CDE262D4F17B}"/>
              </a:ext>
            </a:extLst>
          </p:cNvPr>
          <p:cNvPicPr>
            <a:picLocks noGrp="1" noChangeAspect="1"/>
          </p:cNvPicPr>
          <p:nvPr>
            <p:ph type="pic" idx="1"/>
          </p:nvPr>
        </p:nvPicPr>
        <p:blipFill rotWithShape="1">
          <a:blip r:embed="rId2"/>
          <a:srcRect l="3362" r="3361" b="-1"/>
          <a:stretch/>
        </p:blipFill>
        <p:spPr>
          <a:xfrm>
            <a:off x="907558" y="1265315"/>
            <a:ext cx="3746737" cy="4335340"/>
          </a:xfrm>
          <a:prstGeom prst="rect">
            <a:avLst/>
          </a:prstGeom>
        </p:spPr>
      </p:pic>
    </p:spTree>
    <p:extLst>
      <p:ext uri="{BB962C8B-B14F-4D97-AF65-F5344CB8AC3E}">
        <p14:creationId xmlns:p14="http://schemas.microsoft.com/office/powerpoint/2010/main" val="136828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1277B4E-842C-4921-830C-41ECC60E74F0}"/>
              </a:ext>
            </a:extLst>
          </p:cNvPr>
          <p:cNvSpPr>
            <a:spLocks noGrp="1"/>
          </p:cNvSpPr>
          <p:nvPr>
            <p:ph type="title"/>
          </p:nvPr>
        </p:nvSpPr>
        <p:spPr>
          <a:xfrm>
            <a:off x="6094856" y="1680201"/>
            <a:ext cx="3179146" cy="2367559"/>
          </a:xfrm>
        </p:spPr>
        <p:txBody>
          <a:bodyPr vert="horz" lIns="91440" tIns="45720" rIns="91440" bIns="45720" rtlCol="0" anchor="b">
            <a:normAutofit/>
          </a:bodyPr>
          <a:lstStyle/>
          <a:p>
            <a:pPr algn="r"/>
            <a:r>
              <a:rPr lang="en-US" sz="5400"/>
              <a:t>Example 2 UML</a:t>
            </a:r>
          </a:p>
        </p:txBody>
      </p:sp>
      <p:pic>
        <p:nvPicPr>
          <p:cNvPr id="6" name="Picture Placeholder 5" descr="A screenshot of a cell phone&#10;&#10;Description automatically generated">
            <a:extLst>
              <a:ext uri="{FF2B5EF4-FFF2-40B4-BE49-F238E27FC236}">
                <a16:creationId xmlns:a16="http://schemas.microsoft.com/office/drawing/2014/main" id="{4EF2A7DF-0F43-49E0-9E06-553D7F6B38DE}"/>
              </a:ext>
            </a:extLst>
          </p:cNvPr>
          <p:cNvPicPr>
            <a:picLocks noGrp="1" noChangeAspect="1"/>
          </p:cNvPicPr>
          <p:nvPr>
            <p:ph type="pic" idx="1"/>
          </p:nvPr>
        </p:nvPicPr>
        <p:blipFill rotWithShape="1">
          <a:blip r:embed="rId2"/>
          <a:srcRect t="3635" r="-2" b="3633"/>
          <a:stretch/>
        </p:blipFill>
        <p:spPr>
          <a:xfrm>
            <a:off x="888603" y="1261330"/>
            <a:ext cx="4973212" cy="4335340"/>
          </a:xfrm>
          <a:prstGeom prst="rect">
            <a:avLst/>
          </a:prstGeom>
        </p:spPr>
      </p:pic>
    </p:spTree>
    <p:extLst>
      <p:ext uri="{BB962C8B-B14F-4D97-AF65-F5344CB8AC3E}">
        <p14:creationId xmlns:p14="http://schemas.microsoft.com/office/powerpoint/2010/main" val="3231535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890</Words>
  <Application>Microsoft Office PowerPoint</Application>
  <PresentationFormat>Widescreen</PresentationFormat>
  <Paragraphs>60</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Object Oriented Programming</vt:lpstr>
      <vt:lpstr>Here We Go…</vt:lpstr>
      <vt:lpstr>So What is an Object Anyways?</vt:lpstr>
      <vt:lpstr>The Three Pillars of OOP</vt:lpstr>
      <vt:lpstr>Encapsulation</vt:lpstr>
      <vt:lpstr>Inheritance</vt:lpstr>
      <vt:lpstr>Inheritance Pt. 2 </vt:lpstr>
      <vt:lpstr>Example 1 UML</vt:lpstr>
      <vt:lpstr>Example 2 UML</vt:lpstr>
      <vt:lpstr>Polymorphism</vt:lpstr>
      <vt:lpstr>More on Polymorphic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Jose Rodriguez Rivas</dc:creator>
  <cp:lastModifiedBy>Jose Rodriguez Rivas</cp:lastModifiedBy>
  <cp:revision>5</cp:revision>
  <dcterms:created xsi:type="dcterms:W3CDTF">2019-04-17T16:51:22Z</dcterms:created>
  <dcterms:modified xsi:type="dcterms:W3CDTF">2019-04-17T17:19:33Z</dcterms:modified>
</cp:coreProperties>
</file>