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370083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10646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6961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87825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6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27821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811060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82586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94175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311991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C94E9-FEA0-4BA2-A547-138AB758E65D}"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70620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C94E9-FEA0-4BA2-A547-138AB758E65D}"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25206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94E9-FEA0-4BA2-A547-138AB758E65D}"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38719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C94E9-FEA0-4BA2-A547-138AB758E65D}"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2749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DC94E9-FEA0-4BA2-A547-138AB758E65D}"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38158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
        <p:nvSpPr>
          <p:cNvPr id="5" name="Date Placeholder 4"/>
          <p:cNvSpPr>
            <a:spLocks noGrp="1"/>
          </p:cNvSpPr>
          <p:nvPr>
            <p:ph type="dt" sz="half" idx="10"/>
          </p:nvPr>
        </p:nvSpPr>
        <p:spPr/>
        <p:txBody>
          <a:bodyPr/>
          <a:lstStyle/>
          <a:p>
            <a:fld id="{07DC94E9-FEA0-4BA2-A547-138AB758E65D}" type="datetimeFigureOut">
              <a:rPr lang="en-US" smtClean="0"/>
              <a:t>3/25/2019</a:t>
            </a:fld>
            <a:endParaRPr lang="en-US"/>
          </a:p>
        </p:txBody>
      </p:sp>
    </p:spTree>
    <p:extLst>
      <p:ext uri="{BB962C8B-B14F-4D97-AF65-F5344CB8AC3E}">
        <p14:creationId xmlns:p14="http://schemas.microsoft.com/office/powerpoint/2010/main" val="405789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DC94E9-FEA0-4BA2-A547-138AB758E65D}" type="datetimeFigureOut">
              <a:rPr lang="en-US" smtClean="0"/>
              <a:t>3/25/2019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736F3E-42AA-43E5-ADCF-9342D5A1A8CB}" type="slidenum">
              <a:rPr lang="en-US" smtClean="0"/>
              <a:t>‹#›</a:t>
            </a:fld>
            <a:endParaRPr lang="en-US"/>
          </a:p>
        </p:txBody>
      </p:sp>
    </p:spTree>
    <p:extLst>
      <p:ext uri="{BB962C8B-B14F-4D97-AF65-F5344CB8AC3E}">
        <p14:creationId xmlns:p14="http://schemas.microsoft.com/office/powerpoint/2010/main" val="21819343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racle.com/technetwork/java/javase/downloads/jdk8-downloads-2133151.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4"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60BE3368-A1E9-4B19-83BC-74EE67035799}"/>
              </a:ext>
            </a:extLst>
          </p:cNvPr>
          <p:cNvSpPr>
            <a:spLocks noGrp="1"/>
          </p:cNvSpPr>
          <p:nvPr>
            <p:ph type="subTitle" idx="1"/>
          </p:nvPr>
        </p:nvSpPr>
        <p:spPr>
          <a:xfrm>
            <a:off x="1507067" y="4050833"/>
            <a:ext cx="7766936" cy="1096899"/>
          </a:xfrm>
        </p:spPr>
        <p:txBody>
          <a:bodyPr>
            <a:normAutofit/>
          </a:bodyPr>
          <a:lstStyle/>
          <a:p>
            <a:r>
              <a:rPr lang="en-US"/>
              <a:t>Java Programming for Absolute Beginners Phase I</a:t>
            </a:r>
            <a:endParaRPr lang="en-US" dirty="0"/>
          </a:p>
        </p:txBody>
      </p:sp>
      <p:sp>
        <p:nvSpPr>
          <p:cNvPr id="2" name="Title 1">
            <a:extLst>
              <a:ext uri="{FF2B5EF4-FFF2-40B4-BE49-F238E27FC236}">
                <a16:creationId xmlns:a16="http://schemas.microsoft.com/office/drawing/2014/main" id="{D9CF0FEF-5F28-42B6-A5D4-B0070879BE01}"/>
              </a:ext>
            </a:extLst>
          </p:cNvPr>
          <p:cNvSpPr>
            <a:spLocks noGrp="1"/>
          </p:cNvSpPr>
          <p:nvPr>
            <p:ph type="ctrTitle"/>
          </p:nvPr>
        </p:nvSpPr>
        <p:spPr>
          <a:xfrm>
            <a:off x="1507067" y="1397000"/>
            <a:ext cx="7766936" cy="2653836"/>
          </a:xfrm>
        </p:spPr>
        <p:txBody>
          <a:bodyPr>
            <a:normAutofit/>
          </a:bodyPr>
          <a:lstStyle/>
          <a:p>
            <a:r>
              <a:rPr lang="en-US"/>
              <a:t>Absolute Basics</a:t>
            </a:r>
            <a:endParaRPr lang="en-US" dirty="0"/>
          </a:p>
        </p:txBody>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481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7A9B-5169-4994-A688-828DF8C5CF0F}"/>
              </a:ext>
            </a:extLst>
          </p:cNvPr>
          <p:cNvSpPr>
            <a:spLocks noGrp="1"/>
          </p:cNvSpPr>
          <p:nvPr>
            <p:ph type="title"/>
          </p:nvPr>
        </p:nvSpPr>
        <p:spPr>
          <a:xfrm>
            <a:off x="677334" y="609600"/>
            <a:ext cx="8596668" cy="1320800"/>
          </a:xfrm>
        </p:spPr>
        <p:txBody>
          <a:bodyPr anchor="t">
            <a:normAutofit/>
          </a:bodyPr>
          <a:lstStyle/>
          <a:p>
            <a:r>
              <a:rPr lang="en-US" dirty="0"/>
              <a:t>Your First Program!</a:t>
            </a:r>
          </a:p>
        </p:txBody>
      </p:sp>
      <p:sp>
        <p:nvSpPr>
          <p:cNvPr id="3" name="Content Placeholder 2">
            <a:extLst>
              <a:ext uri="{FF2B5EF4-FFF2-40B4-BE49-F238E27FC236}">
                <a16:creationId xmlns:a16="http://schemas.microsoft.com/office/drawing/2014/main" id="{8F94BB80-BAEB-4F03-B7FE-4E82FE252B4C}"/>
              </a:ext>
            </a:extLst>
          </p:cNvPr>
          <p:cNvSpPr>
            <a:spLocks noGrp="1"/>
          </p:cNvSpPr>
          <p:nvPr>
            <p:ph idx="1"/>
          </p:nvPr>
        </p:nvSpPr>
        <p:spPr>
          <a:xfrm>
            <a:off x="6336287" y="2160589"/>
            <a:ext cx="2934714" cy="3880773"/>
          </a:xfrm>
        </p:spPr>
        <p:txBody>
          <a:bodyPr>
            <a:normAutofit/>
          </a:bodyPr>
          <a:lstStyle/>
          <a:p>
            <a:r>
              <a:rPr lang="en-US" dirty="0"/>
              <a:t>You are now ready to begin coding, once IntelliJ is open on your computer, click on “Create New Project”, click “Next” twice, then, choose a memorable location for your first project and called it HelloWorld, finally click “Finish”</a:t>
            </a:r>
          </a:p>
        </p:txBody>
      </p:sp>
      <p:pic>
        <p:nvPicPr>
          <p:cNvPr id="5" name="Picture 4" descr="A screenshot of a cell phone&#10;&#10;Description automatically generated">
            <a:extLst>
              <a:ext uri="{FF2B5EF4-FFF2-40B4-BE49-F238E27FC236}">
                <a16:creationId xmlns:a16="http://schemas.microsoft.com/office/drawing/2014/main" id="{E0EC71C3-5289-4702-BCB1-7F2DEBBB4788}"/>
              </a:ext>
            </a:extLst>
          </p:cNvPr>
          <p:cNvPicPr>
            <a:picLocks noChangeAspect="1"/>
          </p:cNvPicPr>
          <p:nvPr/>
        </p:nvPicPr>
        <p:blipFill rotWithShape="1">
          <a:blip r:embed="rId2">
            <a:extLst>
              <a:ext uri="{28A0092B-C50C-407E-A947-70E740481C1C}">
                <a14:useLocalDpi xmlns:a14="http://schemas.microsoft.com/office/drawing/2010/main" val="0"/>
              </a:ext>
            </a:extLst>
          </a:blip>
          <a:srcRect r="3" b="1604"/>
          <a:stretch/>
        </p:blipFill>
        <p:spPr>
          <a:xfrm>
            <a:off x="677334" y="2159331"/>
            <a:ext cx="5423429" cy="3882362"/>
          </a:xfrm>
          <a:prstGeom prst="rect">
            <a:avLst/>
          </a:prstGeom>
        </p:spPr>
      </p:pic>
    </p:spTree>
    <p:extLst>
      <p:ext uri="{BB962C8B-B14F-4D97-AF65-F5344CB8AC3E}">
        <p14:creationId xmlns:p14="http://schemas.microsoft.com/office/powerpoint/2010/main" val="153093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CB55-3561-4865-BB3D-BDE92B2DF3C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CC66DDC-BE6A-4D50-AA08-A1FF449BDD9D}"/>
              </a:ext>
            </a:extLst>
          </p:cNvPr>
          <p:cNvSpPr>
            <a:spLocks noGrp="1"/>
          </p:cNvSpPr>
          <p:nvPr>
            <p:ph idx="1"/>
          </p:nvPr>
        </p:nvSpPr>
        <p:spPr/>
        <p:txBody>
          <a:bodyPr>
            <a:normAutofit lnSpcReduction="10000"/>
          </a:bodyPr>
          <a:lstStyle/>
          <a:p>
            <a:r>
              <a:rPr lang="en-US" dirty="0"/>
              <a:t>Right click on the “</a:t>
            </a:r>
            <a:r>
              <a:rPr lang="en-US" dirty="0" err="1"/>
              <a:t>src</a:t>
            </a:r>
            <a:r>
              <a:rPr lang="en-US" dirty="0"/>
              <a:t>” folder and select “New” -&gt; “Java Class”. Call it “Hello” </a:t>
            </a:r>
            <a:r>
              <a:rPr lang="en-US" b="1" dirty="0"/>
              <a:t>exactly</a:t>
            </a:r>
            <a:r>
              <a:rPr lang="en-US" dirty="0"/>
              <a:t>, all Java classes should start with a capital letter and may not contain spaces. Now, type the following program:</a:t>
            </a:r>
          </a:p>
          <a:p>
            <a:endParaRPr lang="en-US" dirty="0"/>
          </a:p>
          <a:p>
            <a:endParaRPr lang="en-US" dirty="0"/>
          </a:p>
          <a:p>
            <a:endParaRPr lang="en-US" dirty="0"/>
          </a:p>
          <a:p>
            <a:endParaRPr lang="en-US" dirty="0"/>
          </a:p>
          <a:p>
            <a:endParaRPr lang="en-US" dirty="0"/>
          </a:p>
          <a:p>
            <a:endParaRPr lang="en-US" dirty="0"/>
          </a:p>
          <a:p>
            <a:r>
              <a:rPr lang="en-US" dirty="0"/>
              <a:t>To run the program, click the green triangle next to the class and click “Run </a:t>
            </a:r>
            <a:r>
              <a:rPr lang="en-US" dirty="0" err="1"/>
              <a:t>Hello.main</a:t>
            </a:r>
            <a:r>
              <a:rPr lang="en-US" dirty="0"/>
              <a:t>()”</a:t>
            </a:r>
          </a:p>
          <a:p>
            <a:endParaRPr lang="en-US" dirty="0"/>
          </a:p>
        </p:txBody>
      </p:sp>
      <p:pic>
        <p:nvPicPr>
          <p:cNvPr id="5" name="Picture 4">
            <a:extLst>
              <a:ext uri="{FF2B5EF4-FFF2-40B4-BE49-F238E27FC236}">
                <a16:creationId xmlns:a16="http://schemas.microsoft.com/office/drawing/2014/main" id="{82152DF0-7D54-4E20-A255-57D7C96336CC}"/>
              </a:ext>
            </a:extLst>
          </p:cNvPr>
          <p:cNvPicPr>
            <a:picLocks noChangeAspect="1"/>
          </p:cNvPicPr>
          <p:nvPr/>
        </p:nvPicPr>
        <p:blipFill rotWithShape="1">
          <a:blip r:embed="rId2"/>
          <a:srcRect l="25714" t="9449" r="47501" b="74286"/>
          <a:stretch/>
        </p:blipFill>
        <p:spPr>
          <a:xfrm>
            <a:off x="2273311" y="3177936"/>
            <a:ext cx="5404713" cy="1846077"/>
          </a:xfrm>
          <a:prstGeom prst="rect">
            <a:avLst/>
          </a:prstGeom>
        </p:spPr>
      </p:pic>
    </p:spTree>
    <p:extLst>
      <p:ext uri="{BB962C8B-B14F-4D97-AF65-F5344CB8AC3E}">
        <p14:creationId xmlns:p14="http://schemas.microsoft.com/office/powerpoint/2010/main" val="35068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8C45-FB44-4FAF-8D8D-4CD4DC85BF20}"/>
              </a:ext>
            </a:extLst>
          </p:cNvPr>
          <p:cNvSpPr>
            <a:spLocks noGrp="1"/>
          </p:cNvSpPr>
          <p:nvPr>
            <p:ph type="title"/>
          </p:nvPr>
        </p:nvSpPr>
        <p:spPr>
          <a:xfrm>
            <a:off x="677334" y="609600"/>
            <a:ext cx="8596668" cy="1320800"/>
          </a:xfrm>
        </p:spPr>
        <p:txBody>
          <a:bodyPr/>
          <a:lstStyle/>
          <a:p>
            <a:r>
              <a:rPr lang="en-US"/>
              <a:t>Congratulations!</a:t>
            </a:r>
            <a:endParaRPr lang="en-US" dirty="0"/>
          </a:p>
        </p:txBody>
      </p:sp>
      <p:sp>
        <p:nvSpPr>
          <p:cNvPr id="3" name="Content Placeholder 2">
            <a:extLst>
              <a:ext uri="{FF2B5EF4-FFF2-40B4-BE49-F238E27FC236}">
                <a16:creationId xmlns:a16="http://schemas.microsoft.com/office/drawing/2014/main" id="{EECA8166-DBD0-4A55-A03E-1D353C058AEF}"/>
              </a:ext>
            </a:extLst>
          </p:cNvPr>
          <p:cNvSpPr>
            <a:spLocks noGrp="1"/>
          </p:cNvSpPr>
          <p:nvPr>
            <p:ph idx="1"/>
          </p:nvPr>
        </p:nvSpPr>
        <p:spPr/>
        <p:txBody>
          <a:bodyPr/>
          <a:lstStyle/>
          <a:p>
            <a:r>
              <a:rPr lang="en-US" dirty="0"/>
              <a:t>You have just written your first Java program! </a:t>
            </a:r>
          </a:p>
          <a:p>
            <a:r>
              <a:rPr lang="en-US" dirty="0"/>
              <a:t>With all the setup you did today, you are ready to begin learning how to program, and once the basics are all covered, we will be making games in no time!</a:t>
            </a:r>
          </a:p>
        </p:txBody>
      </p:sp>
    </p:spTree>
    <p:extLst>
      <p:ext uri="{BB962C8B-B14F-4D97-AF65-F5344CB8AC3E}">
        <p14:creationId xmlns:p14="http://schemas.microsoft.com/office/powerpoint/2010/main" val="196598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976AFB-4B91-427F-BAE4-A5DC2D8825A5}"/>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7AD6E0AF-B99A-4B1F-BA94-611584F6BD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265450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BB9F-AF1D-4EAB-AEB7-505D78E2CCD5}"/>
              </a:ext>
            </a:extLst>
          </p:cNvPr>
          <p:cNvSpPr>
            <a:spLocks noGrp="1"/>
          </p:cNvSpPr>
          <p:nvPr>
            <p:ph type="title"/>
          </p:nvPr>
        </p:nvSpPr>
        <p:spPr>
          <a:xfrm>
            <a:off x="677334" y="609600"/>
            <a:ext cx="8596668" cy="1320800"/>
          </a:xfrm>
        </p:spPr>
        <p:txBody>
          <a:bodyPr anchor="t">
            <a:normAutofit/>
          </a:bodyPr>
          <a:lstStyle/>
          <a:p>
            <a:r>
              <a:rPr lang="en-US" dirty="0"/>
              <a:t>What is Programming?</a:t>
            </a:r>
          </a:p>
        </p:txBody>
      </p:sp>
      <p:sp>
        <p:nvSpPr>
          <p:cNvPr id="3" name="Content Placeholder 2">
            <a:extLst>
              <a:ext uri="{FF2B5EF4-FFF2-40B4-BE49-F238E27FC236}">
                <a16:creationId xmlns:a16="http://schemas.microsoft.com/office/drawing/2014/main" id="{B03F4648-4EB8-4BC5-8DEF-FD72A8C40F89}"/>
              </a:ext>
            </a:extLst>
          </p:cNvPr>
          <p:cNvSpPr>
            <a:spLocks noGrp="1"/>
          </p:cNvSpPr>
          <p:nvPr>
            <p:ph idx="1"/>
          </p:nvPr>
        </p:nvSpPr>
        <p:spPr>
          <a:xfrm>
            <a:off x="677334" y="2160589"/>
            <a:ext cx="3957349" cy="3749323"/>
          </a:xfrm>
        </p:spPr>
        <p:txBody>
          <a:bodyPr>
            <a:normAutofit/>
          </a:bodyPr>
          <a:lstStyle/>
          <a:p>
            <a:r>
              <a:rPr lang="en-US" dirty="0"/>
              <a:t>Programming is the process of giving instructions to be executed by a computer. </a:t>
            </a:r>
          </a:p>
          <a:p>
            <a:r>
              <a:rPr lang="en-US" dirty="0"/>
              <a:t>Programming is done at various “levels” where each level is more abstracted than the level below.</a:t>
            </a:r>
          </a:p>
          <a:p>
            <a:r>
              <a:rPr lang="en-US" dirty="0"/>
              <a:t>In the end, the computer only receives instructions as one’s and zero’s, known as “machine code”.</a:t>
            </a:r>
          </a:p>
        </p:txBody>
      </p:sp>
      <p:pic>
        <p:nvPicPr>
          <p:cNvPr id="5" name="Picture 4">
            <a:extLst>
              <a:ext uri="{FF2B5EF4-FFF2-40B4-BE49-F238E27FC236}">
                <a16:creationId xmlns:a16="http://schemas.microsoft.com/office/drawing/2014/main" id="{2E7E4887-6C0B-455A-9DD9-96D31D5E0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1"/>
            <a:ext cx="4204989" cy="3300915"/>
          </a:xfrm>
          <a:prstGeom prst="rect">
            <a:avLst/>
          </a:prstGeom>
        </p:spPr>
      </p:pic>
    </p:spTree>
    <p:extLst>
      <p:ext uri="{BB962C8B-B14F-4D97-AF65-F5344CB8AC3E}">
        <p14:creationId xmlns:p14="http://schemas.microsoft.com/office/powerpoint/2010/main" val="145391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05D4-D37C-4DCA-9F62-7D7D44084DCB}"/>
              </a:ext>
            </a:extLst>
          </p:cNvPr>
          <p:cNvSpPr>
            <a:spLocks noGrp="1"/>
          </p:cNvSpPr>
          <p:nvPr>
            <p:ph type="title"/>
          </p:nvPr>
        </p:nvSpPr>
        <p:spPr>
          <a:xfrm>
            <a:off x="677334" y="609600"/>
            <a:ext cx="2938468" cy="5431762"/>
          </a:xfrm>
        </p:spPr>
        <p:txBody>
          <a:bodyPr anchor="ctr">
            <a:normAutofit/>
          </a:bodyPr>
          <a:lstStyle/>
          <a:p>
            <a:r>
              <a:rPr lang="en-US" dirty="0"/>
              <a:t>What is a compiler?</a:t>
            </a:r>
          </a:p>
        </p:txBody>
      </p:sp>
      <p:sp>
        <p:nvSpPr>
          <p:cNvPr id="3" name="Content Placeholder 2">
            <a:extLst>
              <a:ext uri="{FF2B5EF4-FFF2-40B4-BE49-F238E27FC236}">
                <a16:creationId xmlns:a16="http://schemas.microsoft.com/office/drawing/2014/main" id="{43C98328-D2E4-4A05-A903-BA3719417623}"/>
              </a:ext>
            </a:extLst>
          </p:cNvPr>
          <p:cNvSpPr>
            <a:spLocks noGrp="1"/>
          </p:cNvSpPr>
          <p:nvPr>
            <p:ph idx="1"/>
          </p:nvPr>
        </p:nvSpPr>
        <p:spPr>
          <a:xfrm>
            <a:off x="3846889" y="609602"/>
            <a:ext cx="5424112" cy="3208334"/>
          </a:xfrm>
        </p:spPr>
        <p:txBody>
          <a:bodyPr>
            <a:normAutofit/>
          </a:bodyPr>
          <a:lstStyle/>
          <a:p>
            <a:r>
              <a:rPr lang="en-US" dirty="0"/>
              <a:t>Remember that computers can only execute instructions as one’s and zero’s. However, that is not what we will be writing.</a:t>
            </a:r>
          </a:p>
          <a:p>
            <a:r>
              <a:rPr lang="en-US" dirty="0"/>
              <a:t>We are writing </a:t>
            </a:r>
            <a:r>
              <a:rPr lang="en-US" b="1" u="sng" dirty="0"/>
              <a:t>source code</a:t>
            </a:r>
            <a:r>
              <a:rPr lang="en-US" dirty="0"/>
              <a:t>, which is human readable code that will be run through a special program called a </a:t>
            </a:r>
            <a:r>
              <a:rPr lang="en-US" b="1" u="sng" dirty="0"/>
              <a:t>compiler</a:t>
            </a:r>
            <a:r>
              <a:rPr lang="en-US" dirty="0"/>
              <a:t> which basically translates our source code into binary machine code.</a:t>
            </a:r>
          </a:p>
        </p:txBody>
      </p:sp>
      <p:pic>
        <p:nvPicPr>
          <p:cNvPr id="7" name="Picture 6" descr="A screenshot of a cell phone&#10;&#10;Description automatically generated">
            <a:extLst>
              <a:ext uri="{FF2B5EF4-FFF2-40B4-BE49-F238E27FC236}">
                <a16:creationId xmlns:a16="http://schemas.microsoft.com/office/drawing/2014/main" id="{F379678E-CA8F-4722-95FD-5FE5C49A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4977866" cy="1959030"/>
          </a:xfrm>
          <a:prstGeom prst="rect">
            <a:avLst/>
          </a:prstGeom>
        </p:spPr>
      </p:pic>
    </p:spTree>
    <p:extLst>
      <p:ext uri="{BB962C8B-B14F-4D97-AF65-F5344CB8AC3E}">
        <p14:creationId xmlns:p14="http://schemas.microsoft.com/office/powerpoint/2010/main" val="211099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22F9-3F40-4F59-80B5-AC85D5789790}"/>
              </a:ext>
            </a:extLst>
          </p:cNvPr>
          <p:cNvSpPr>
            <a:spLocks noGrp="1"/>
          </p:cNvSpPr>
          <p:nvPr>
            <p:ph type="title"/>
          </p:nvPr>
        </p:nvSpPr>
        <p:spPr>
          <a:xfrm>
            <a:off x="677334" y="609600"/>
            <a:ext cx="2938468" cy="5431762"/>
          </a:xfrm>
        </p:spPr>
        <p:txBody>
          <a:bodyPr anchor="ctr">
            <a:normAutofit/>
          </a:bodyPr>
          <a:lstStyle/>
          <a:p>
            <a:r>
              <a:rPr lang="en-US"/>
              <a:t>A Problem</a:t>
            </a:r>
            <a:endParaRPr lang="en-US" dirty="0"/>
          </a:p>
        </p:txBody>
      </p:sp>
      <p:sp>
        <p:nvSpPr>
          <p:cNvPr id="3" name="Content Placeholder 2">
            <a:extLst>
              <a:ext uri="{FF2B5EF4-FFF2-40B4-BE49-F238E27FC236}">
                <a16:creationId xmlns:a16="http://schemas.microsoft.com/office/drawing/2014/main" id="{69B18072-B3DF-4F5F-ADD9-0427857FFAC9}"/>
              </a:ext>
            </a:extLst>
          </p:cNvPr>
          <p:cNvSpPr>
            <a:spLocks noGrp="1"/>
          </p:cNvSpPr>
          <p:nvPr>
            <p:ph idx="1"/>
          </p:nvPr>
        </p:nvSpPr>
        <p:spPr>
          <a:xfrm>
            <a:off x="3846889" y="609602"/>
            <a:ext cx="5424112" cy="3208334"/>
          </a:xfrm>
        </p:spPr>
        <p:txBody>
          <a:bodyPr>
            <a:normAutofit/>
          </a:bodyPr>
          <a:lstStyle/>
          <a:p>
            <a:pPr>
              <a:lnSpc>
                <a:spcPct val="90000"/>
              </a:lnSpc>
            </a:pPr>
            <a:r>
              <a:rPr lang="en-US"/>
              <a:t>CPU’s are not created equal.</a:t>
            </a:r>
          </a:p>
          <a:p>
            <a:pPr>
              <a:lnSpc>
                <a:spcPct val="90000"/>
              </a:lnSpc>
            </a:pPr>
            <a:r>
              <a:rPr lang="en-US"/>
              <a:t>Creators of CPU’s design their chips to follow specific architectures, which determine what each binary instruction means.</a:t>
            </a:r>
          </a:p>
          <a:p>
            <a:pPr>
              <a:lnSpc>
                <a:spcPct val="90000"/>
              </a:lnSpc>
            </a:pPr>
            <a:r>
              <a:rPr lang="en-US"/>
              <a:t>This means that machine code for one CPU may not work on another. </a:t>
            </a:r>
          </a:p>
          <a:p>
            <a:pPr>
              <a:lnSpc>
                <a:spcPct val="90000"/>
              </a:lnSpc>
            </a:pPr>
            <a:r>
              <a:rPr lang="en-US"/>
              <a:t>Some compilers can target multiple architectures to remedy this problem for developers, but ultimately, different versions of a program must be distributed for each architecture a developer wants to target.</a:t>
            </a:r>
          </a:p>
        </p:txBody>
      </p:sp>
      <p:pic>
        <p:nvPicPr>
          <p:cNvPr id="5" name="Picture 4" descr="A screenshot of a cell phone&#10;&#10;Description automatically generated">
            <a:extLst>
              <a:ext uri="{FF2B5EF4-FFF2-40B4-BE49-F238E27FC236}">
                <a16:creationId xmlns:a16="http://schemas.microsoft.com/office/drawing/2014/main" id="{5C31FFC4-6348-4A51-B625-52E02C2EA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3483644" cy="1992444"/>
          </a:xfrm>
          <a:prstGeom prst="rect">
            <a:avLst/>
          </a:prstGeom>
        </p:spPr>
      </p:pic>
    </p:spTree>
    <p:extLst>
      <p:ext uri="{BB962C8B-B14F-4D97-AF65-F5344CB8AC3E}">
        <p14:creationId xmlns:p14="http://schemas.microsoft.com/office/powerpoint/2010/main" val="196306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E49-F222-402D-A30D-2911F46DD553}"/>
              </a:ext>
            </a:extLst>
          </p:cNvPr>
          <p:cNvSpPr>
            <a:spLocks noGrp="1"/>
          </p:cNvSpPr>
          <p:nvPr>
            <p:ph type="title"/>
          </p:nvPr>
        </p:nvSpPr>
        <p:spPr>
          <a:xfrm>
            <a:off x="677334" y="609600"/>
            <a:ext cx="2938468" cy="5431762"/>
          </a:xfrm>
        </p:spPr>
        <p:txBody>
          <a:bodyPr anchor="ctr">
            <a:normAutofit/>
          </a:bodyPr>
          <a:lstStyle/>
          <a:p>
            <a:r>
              <a:rPr lang="en-US"/>
              <a:t>What is Java?	</a:t>
            </a:r>
            <a:endParaRPr lang="en-US" dirty="0"/>
          </a:p>
        </p:txBody>
      </p:sp>
      <p:sp>
        <p:nvSpPr>
          <p:cNvPr id="3" name="Content Placeholder 2">
            <a:extLst>
              <a:ext uri="{FF2B5EF4-FFF2-40B4-BE49-F238E27FC236}">
                <a16:creationId xmlns:a16="http://schemas.microsoft.com/office/drawing/2014/main" id="{6E9ACC1B-3608-4F97-9235-837DB5052F6D}"/>
              </a:ext>
            </a:extLst>
          </p:cNvPr>
          <p:cNvSpPr>
            <a:spLocks noGrp="1"/>
          </p:cNvSpPr>
          <p:nvPr>
            <p:ph idx="1"/>
          </p:nvPr>
        </p:nvSpPr>
        <p:spPr>
          <a:xfrm>
            <a:off x="3846889" y="609602"/>
            <a:ext cx="5424112" cy="3208334"/>
          </a:xfrm>
        </p:spPr>
        <p:txBody>
          <a:bodyPr>
            <a:normAutofit/>
          </a:bodyPr>
          <a:lstStyle/>
          <a:p>
            <a:pPr>
              <a:lnSpc>
                <a:spcPct val="90000"/>
              </a:lnSpc>
            </a:pPr>
            <a:r>
              <a:rPr lang="en-US" sz="1400"/>
              <a:t>Java is a high order C-like programming language that we will be coding in.</a:t>
            </a:r>
          </a:p>
          <a:p>
            <a:pPr>
              <a:lnSpc>
                <a:spcPct val="90000"/>
              </a:lnSpc>
            </a:pPr>
            <a:r>
              <a:rPr lang="en-US" sz="1400"/>
              <a:t>Java is special because instead of compiling for the CPU directly, it compiles to a special type of binary code known as </a:t>
            </a:r>
            <a:r>
              <a:rPr lang="en-US" sz="1400" b="1" u="sng"/>
              <a:t>Byte Code</a:t>
            </a:r>
            <a:r>
              <a:rPr lang="en-US" sz="1400"/>
              <a:t>.</a:t>
            </a:r>
          </a:p>
          <a:p>
            <a:pPr>
              <a:lnSpc>
                <a:spcPct val="90000"/>
              </a:lnSpc>
            </a:pPr>
            <a:r>
              <a:rPr lang="en-US" sz="1400"/>
              <a:t>This byte code is then interpreted by a program on the end users machine called the </a:t>
            </a:r>
            <a:r>
              <a:rPr lang="en-US" sz="1400" b="1" u="sng"/>
              <a:t>Java Virtual Machine</a:t>
            </a:r>
            <a:r>
              <a:rPr lang="en-US" sz="1400"/>
              <a:t> (JVM). </a:t>
            </a:r>
          </a:p>
          <a:p>
            <a:pPr>
              <a:lnSpc>
                <a:spcPct val="90000"/>
              </a:lnSpc>
            </a:pPr>
            <a:r>
              <a:rPr lang="en-US" sz="1400"/>
              <a:t>The reason for this is so that the developer can distribute only one version of their program to work on all sorts of devices. All the end user must do is install the JVM.</a:t>
            </a:r>
          </a:p>
          <a:p>
            <a:pPr>
              <a:lnSpc>
                <a:spcPct val="90000"/>
              </a:lnSpc>
            </a:pPr>
            <a:r>
              <a:rPr lang="en-US" sz="1400"/>
              <a:t>Note: Java source code files have extension .java, and compiled files have extension .class.</a:t>
            </a:r>
          </a:p>
        </p:txBody>
      </p:sp>
      <p:pic>
        <p:nvPicPr>
          <p:cNvPr id="5" name="Picture 4" descr="A screenshot of a cell phone&#10;&#10;Description automatically generated">
            <a:extLst>
              <a:ext uri="{FF2B5EF4-FFF2-40B4-BE49-F238E27FC236}">
                <a16:creationId xmlns:a16="http://schemas.microsoft.com/office/drawing/2014/main" id="{76E8FECF-5BFB-42C6-8F2B-367173611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4441222" cy="1992444"/>
          </a:xfrm>
          <a:prstGeom prst="rect">
            <a:avLst/>
          </a:prstGeom>
        </p:spPr>
      </p:pic>
    </p:spTree>
    <p:extLst>
      <p:ext uri="{BB962C8B-B14F-4D97-AF65-F5344CB8AC3E}">
        <p14:creationId xmlns:p14="http://schemas.microsoft.com/office/powerpoint/2010/main" val="312647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3EF4-7FB8-4270-8364-19AB2E528011}"/>
              </a:ext>
            </a:extLst>
          </p:cNvPr>
          <p:cNvSpPr>
            <a:spLocks noGrp="1"/>
          </p:cNvSpPr>
          <p:nvPr>
            <p:ph type="title"/>
          </p:nvPr>
        </p:nvSpPr>
        <p:spPr/>
        <p:txBody>
          <a:bodyPr/>
          <a:lstStyle/>
          <a:p>
            <a:r>
              <a:rPr lang="en-US" dirty="0"/>
              <a:t>What You Will Need to Get Started</a:t>
            </a:r>
          </a:p>
        </p:txBody>
      </p:sp>
      <p:sp>
        <p:nvSpPr>
          <p:cNvPr id="3" name="Content Placeholder 2">
            <a:extLst>
              <a:ext uri="{FF2B5EF4-FFF2-40B4-BE49-F238E27FC236}">
                <a16:creationId xmlns:a16="http://schemas.microsoft.com/office/drawing/2014/main" id="{34F69C2A-1C15-4A48-B2BD-3DAA64106054}"/>
              </a:ext>
            </a:extLst>
          </p:cNvPr>
          <p:cNvSpPr>
            <a:spLocks noGrp="1"/>
          </p:cNvSpPr>
          <p:nvPr>
            <p:ph idx="1"/>
          </p:nvPr>
        </p:nvSpPr>
        <p:spPr/>
        <p:txBody>
          <a:bodyPr/>
          <a:lstStyle/>
          <a:p>
            <a:r>
              <a:rPr lang="en-US" dirty="0"/>
              <a:t>All a developer really needs to program in Java is a text editor and the </a:t>
            </a:r>
            <a:r>
              <a:rPr lang="en-US" b="1" u="sng" dirty="0"/>
              <a:t>Java Development Kit</a:t>
            </a:r>
            <a:r>
              <a:rPr lang="en-US" dirty="0"/>
              <a:t> (JDK).</a:t>
            </a:r>
          </a:p>
          <a:p>
            <a:r>
              <a:rPr lang="en-US" dirty="0"/>
              <a:t>The JDK is a set of tools that allows developers to develop and compile Java programs.</a:t>
            </a:r>
          </a:p>
          <a:p>
            <a:r>
              <a:rPr lang="en-US" dirty="0"/>
              <a:t>There are multiple versions of the JDK, but we will be using JDK 1.8 in this course. (as of writing this the latest version is 1.11)</a:t>
            </a:r>
          </a:p>
        </p:txBody>
      </p:sp>
    </p:spTree>
    <p:extLst>
      <p:ext uri="{BB962C8B-B14F-4D97-AF65-F5344CB8AC3E}">
        <p14:creationId xmlns:p14="http://schemas.microsoft.com/office/powerpoint/2010/main" val="336708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FCF6-3BA5-462F-A8F5-F57672B58DDD}"/>
              </a:ext>
            </a:extLst>
          </p:cNvPr>
          <p:cNvSpPr>
            <a:spLocks noGrp="1"/>
          </p:cNvSpPr>
          <p:nvPr>
            <p:ph type="title"/>
          </p:nvPr>
        </p:nvSpPr>
        <p:spPr>
          <a:xfrm>
            <a:off x="6343484" y="609600"/>
            <a:ext cx="2930518" cy="1320800"/>
          </a:xfrm>
        </p:spPr>
        <p:txBody>
          <a:bodyPr anchor="ctr">
            <a:normAutofit/>
          </a:bodyPr>
          <a:lstStyle/>
          <a:p>
            <a:r>
              <a:rPr lang="en-US" dirty="0"/>
              <a:t>Installing the JDK</a:t>
            </a:r>
          </a:p>
        </p:txBody>
      </p:sp>
      <p:pic>
        <p:nvPicPr>
          <p:cNvPr id="7" name="Picture 6" descr="A screenshot of a computer&#10;&#10;Description automatically generated">
            <a:extLst>
              <a:ext uri="{FF2B5EF4-FFF2-40B4-BE49-F238E27FC236}">
                <a16:creationId xmlns:a16="http://schemas.microsoft.com/office/drawing/2014/main" id="{7506DDE0-F1C9-4335-B0B0-9EA217FE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50" y="609600"/>
            <a:ext cx="4625328" cy="2601747"/>
          </a:xfrm>
          <a:prstGeom prst="rect">
            <a:avLst/>
          </a:prstGeom>
        </p:spPr>
      </p:pic>
      <p:sp>
        <p:nvSpPr>
          <p:cNvPr id="3" name="Content Placeholder 2">
            <a:extLst>
              <a:ext uri="{FF2B5EF4-FFF2-40B4-BE49-F238E27FC236}">
                <a16:creationId xmlns:a16="http://schemas.microsoft.com/office/drawing/2014/main" id="{5361074D-065D-498C-914C-8760624D44DD}"/>
              </a:ext>
            </a:extLst>
          </p:cNvPr>
          <p:cNvSpPr>
            <a:spLocks noGrp="1"/>
          </p:cNvSpPr>
          <p:nvPr>
            <p:ph idx="1"/>
          </p:nvPr>
        </p:nvSpPr>
        <p:spPr>
          <a:xfrm>
            <a:off x="6343484" y="2160589"/>
            <a:ext cx="2930517" cy="3880773"/>
          </a:xfrm>
        </p:spPr>
        <p:txBody>
          <a:bodyPr>
            <a:normAutofit fontScale="92500"/>
          </a:bodyPr>
          <a:lstStyle/>
          <a:p>
            <a:pPr>
              <a:lnSpc>
                <a:spcPct val="90000"/>
              </a:lnSpc>
            </a:pPr>
            <a:r>
              <a:rPr lang="en-US" sz="1700" dirty="0"/>
              <a:t>To install the JDK, simply search for “</a:t>
            </a:r>
            <a:r>
              <a:rPr lang="en-US" sz="1700" dirty="0" err="1"/>
              <a:t>jdk</a:t>
            </a:r>
            <a:r>
              <a:rPr lang="en-US" sz="1700" dirty="0"/>
              <a:t> 8 download” in your favorite search engine or go to the following url: </a:t>
            </a:r>
            <a:r>
              <a:rPr lang="en-US" sz="1700" dirty="0">
                <a:hlinkClick r:id="rId3"/>
              </a:rPr>
              <a:t>https://www.oracle.com/technetwork/java/javase/downloads/jdk8-downloads-2133151.html</a:t>
            </a:r>
            <a:endParaRPr lang="en-US" sz="1700" dirty="0"/>
          </a:p>
          <a:p>
            <a:pPr>
              <a:lnSpc>
                <a:spcPct val="90000"/>
              </a:lnSpc>
            </a:pPr>
            <a:r>
              <a:rPr lang="en-US" sz="1700" dirty="0"/>
              <a:t>Accept the license agreement, and click the link corresponding to your computer.</a:t>
            </a:r>
          </a:p>
          <a:p>
            <a:pPr>
              <a:lnSpc>
                <a:spcPct val="90000"/>
              </a:lnSpc>
            </a:pPr>
            <a:r>
              <a:rPr lang="en-US" sz="1700" dirty="0"/>
              <a:t>Windows users will need to update their PATH variable.</a:t>
            </a:r>
          </a:p>
        </p:txBody>
      </p:sp>
      <p:pic>
        <p:nvPicPr>
          <p:cNvPr id="5" name="Picture 4" descr="A screenshot of a computer&#10;&#10;Description automatically generated">
            <a:extLst>
              <a:ext uri="{FF2B5EF4-FFF2-40B4-BE49-F238E27FC236}">
                <a16:creationId xmlns:a16="http://schemas.microsoft.com/office/drawing/2014/main" id="{1EFD9B41-F3B1-49EB-85EA-B6022C0FD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723" y="3439020"/>
            <a:ext cx="4626384" cy="2602341"/>
          </a:xfrm>
          <a:prstGeom prst="rect">
            <a:avLst/>
          </a:prstGeom>
        </p:spPr>
      </p:pic>
    </p:spTree>
    <p:extLst>
      <p:ext uri="{BB962C8B-B14F-4D97-AF65-F5344CB8AC3E}">
        <p14:creationId xmlns:p14="http://schemas.microsoft.com/office/powerpoint/2010/main" val="403760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2883-254B-42F4-9F92-56CD9494F299}"/>
              </a:ext>
            </a:extLst>
          </p:cNvPr>
          <p:cNvSpPr>
            <a:spLocks noGrp="1"/>
          </p:cNvSpPr>
          <p:nvPr>
            <p:ph type="title"/>
          </p:nvPr>
        </p:nvSpPr>
        <p:spPr/>
        <p:txBody>
          <a:bodyPr/>
          <a:lstStyle/>
          <a:p>
            <a:r>
              <a:rPr lang="en-US" dirty="0"/>
              <a:t>IDE</a:t>
            </a:r>
          </a:p>
        </p:txBody>
      </p:sp>
      <p:sp>
        <p:nvSpPr>
          <p:cNvPr id="3" name="Content Placeholder 2">
            <a:extLst>
              <a:ext uri="{FF2B5EF4-FFF2-40B4-BE49-F238E27FC236}">
                <a16:creationId xmlns:a16="http://schemas.microsoft.com/office/drawing/2014/main" id="{0C2988B5-0E16-4539-8D8C-8B5D81160B55}"/>
              </a:ext>
            </a:extLst>
          </p:cNvPr>
          <p:cNvSpPr>
            <a:spLocks noGrp="1"/>
          </p:cNvSpPr>
          <p:nvPr>
            <p:ph idx="1"/>
          </p:nvPr>
        </p:nvSpPr>
        <p:spPr/>
        <p:txBody>
          <a:bodyPr/>
          <a:lstStyle/>
          <a:p>
            <a:r>
              <a:rPr lang="en-US" dirty="0"/>
              <a:t>Once you have installed the JDK, you really are good to get started right away. You can write Java source code in any text editor and compile it manually using the </a:t>
            </a:r>
            <a:r>
              <a:rPr lang="en-US" dirty="0" err="1">
                <a:latin typeface="Consolas" panose="020B0609020204030204" pitchFamily="49" charset="0"/>
              </a:rPr>
              <a:t>javac</a:t>
            </a:r>
            <a:r>
              <a:rPr lang="en-US" dirty="0"/>
              <a:t> command in the command line of your operating system. </a:t>
            </a:r>
          </a:p>
          <a:p>
            <a:r>
              <a:rPr lang="en-US" dirty="0"/>
              <a:t>However, there are special text editors for programmers called Integrated Development Environments (IDE’s). They are helpful for many reasons including integrated consoles and “run buttons”, syntax highlighting, code completion, error detection, error warnings, and so on.</a:t>
            </a:r>
          </a:p>
          <a:p>
            <a:r>
              <a:rPr lang="en-US" dirty="0"/>
              <a:t>We will be using an IDE that is quite popular called IntelliJ IDEA. </a:t>
            </a:r>
          </a:p>
        </p:txBody>
      </p:sp>
    </p:spTree>
    <p:extLst>
      <p:ext uri="{BB962C8B-B14F-4D97-AF65-F5344CB8AC3E}">
        <p14:creationId xmlns:p14="http://schemas.microsoft.com/office/powerpoint/2010/main" val="177644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0F14-E51D-4E59-AB2D-ED03EF1E053A}"/>
              </a:ext>
            </a:extLst>
          </p:cNvPr>
          <p:cNvSpPr>
            <a:spLocks noGrp="1"/>
          </p:cNvSpPr>
          <p:nvPr>
            <p:ph type="title"/>
          </p:nvPr>
        </p:nvSpPr>
        <p:spPr/>
        <p:txBody>
          <a:bodyPr/>
          <a:lstStyle/>
          <a:p>
            <a:r>
              <a:rPr lang="en-US" dirty="0"/>
              <a:t>Installing IntelliJ IDEA	</a:t>
            </a:r>
          </a:p>
        </p:txBody>
      </p:sp>
      <p:sp>
        <p:nvSpPr>
          <p:cNvPr id="3" name="Content Placeholder 2">
            <a:extLst>
              <a:ext uri="{FF2B5EF4-FFF2-40B4-BE49-F238E27FC236}">
                <a16:creationId xmlns:a16="http://schemas.microsoft.com/office/drawing/2014/main" id="{ED551D6A-5661-436D-9FBC-B553432936CD}"/>
              </a:ext>
            </a:extLst>
          </p:cNvPr>
          <p:cNvSpPr>
            <a:spLocks noGrp="1"/>
          </p:cNvSpPr>
          <p:nvPr>
            <p:ph idx="1"/>
          </p:nvPr>
        </p:nvSpPr>
        <p:spPr/>
        <p:txBody>
          <a:bodyPr/>
          <a:lstStyle/>
          <a:p>
            <a:r>
              <a:rPr lang="en-US" dirty="0"/>
              <a:t>Go to the following url: </a:t>
            </a:r>
            <a:r>
              <a:rPr lang="en-US" dirty="0">
                <a:hlinkClick r:id="rId2"/>
              </a:rPr>
              <a:t>https://www.jetbrains.com/idea/download</a:t>
            </a:r>
            <a:endParaRPr lang="en-US" dirty="0"/>
          </a:p>
          <a:p>
            <a:r>
              <a:rPr lang="en-US" dirty="0"/>
              <a:t>Click on download for the Community Edition, there is a paid version but for our purposes we do not need all the features included in that.</a:t>
            </a:r>
          </a:p>
          <a:p>
            <a:r>
              <a:rPr lang="en-US" dirty="0"/>
              <a:t>Do </a:t>
            </a:r>
            <a:r>
              <a:rPr lang="en-US" b="1" dirty="0"/>
              <a:t>not</a:t>
            </a:r>
            <a:r>
              <a:rPr lang="en-US" dirty="0"/>
              <a:t> try to crack the Ultimate Edition, the Community Edition is more than enough.</a:t>
            </a:r>
          </a:p>
          <a:p>
            <a:r>
              <a:rPr lang="en-US" dirty="0"/>
              <a:t>Run the installation and open up the software.</a:t>
            </a:r>
          </a:p>
        </p:txBody>
      </p:sp>
    </p:spTree>
    <p:extLst>
      <p:ext uri="{BB962C8B-B14F-4D97-AF65-F5344CB8AC3E}">
        <p14:creationId xmlns:p14="http://schemas.microsoft.com/office/powerpoint/2010/main" val="600383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0</TotalTime>
  <Words>820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Consolas</vt:lpstr>
      <vt:lpstr>Trebuchet MS</vt:lpstr>
      <vt:lpstr>Wingdings 3</vt:lpstr>
      <vt:lpstr>Facet</vt:lpstr>
      <vt:lpstr>Absolute Basics</vt:lpstr>
      <vt:lpstr>What is Programming?</vt:lpstr>
      <vt:lpstr>What is a compiler?</vt:lpstr>
      <vt:lpstr>A Problem</vt:lpstr>
      <vt:lpstr>What is Java? </vt:lpstr>
      <vt:lpstr>What You Will Need to Get Started</vt:lpstr>
      <vt:lpstr>Installing the JDK</vt:lpstr>
      <vt:lpstr>IDE</vt:lpstr>
      <vt:lpstr>Installing IntelliJ IDEA </vt:lpstr>
      <vt:lpstr>Your First Program!</vt:lpstr>
      <vt:lpstr>Hello World</vt:lpstr>
      <vt:lpstr>Congratulations!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Basics</dc:title>
  <dc:creator>Jose Rodriguez Rivas</dc:creator>
  <cp:lastModifiedBy>Jose Rodriguez Rivas</cp:lastModifiedBy>
  <cp:revision>1</cp:revision>
  <dcterms:created xsi:type="dcterms:W3CDTF">2019-03-25T16:20:56Z</dcterms:created>
  <dcterms:modified xsi:type="dcterms:W3CDTF">2019-03-25T16:21:14Z</dcterms:modified>
</cp:coreProperties>
</file>