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C853B-AD41-4CA0-953D-935D89A099A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46A34-503E-4EFF-8538-22E50CC4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46A34-503E-4EFF-8538-22E50CC4DF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38BF-098D-4536-9A1A-53A9AA8B6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25178-7AEA-4EB6-9230-BE219C649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Programming for Absolute Beginners Phase 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97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F9A5-2138-4B56-B1C8-220CD639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85D0-85E0-4DE4-BF86-41548B9E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453" y="1930400"/>
            <a:ext cx="3980549" cy="2621136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&lt;boolExpr_1&gt;</a:t>
            </a:r>
            <a:r>
              <a:rPr lang="en-US" dirty="0"/>
              <a:t>, if true, go to 3, if false, go to 5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7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&lt;boolExpr_2&gt;</a:t>
            </a:r>
            <a:r>
              <a:rPr lang="en-US" dirty="0"/>
              <a:t>, if true, go to 6, if false, go to 7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&lt;statements_4&gt;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EAB45-DDCD-4F1F-9830-A218A7E4A67A}"/>
              </a:ext>
            </a:extLst>
          </p:cNvPr>
          <p:cNvSpPr txBox="1"/>
          <p:nvPr/>
        </p:nvSpPr>
        <p:spPr>
          <a:xfrm>
            <a:off x="677334" y="1930400"/>
            <a:ext cx="34772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&lt;boolExpr_1&gt;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else if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&lt;boolExpr_2&gt;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&lt;statements_4&gt;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BDB0B-C3B8-4ECF-B807-B0BEF516B1D5}"/>
              </a:ext>
            </a:extLst>
          </p:cNvPr>
          <p:cNvSpPr txBox="1"/>
          <p:nvPr/>
        </p:nvSpPr>
        <p:spPr>
          <a:xfrm>
            <a:off x="677334" y="5282525"/>
            <a:ext cx="833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You can have as many else if blocks after an if statement as you want.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74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571F-08D3-495B-915E-93C40E9F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en-US" dirty="0" err="1"/>
              <a:t>If-Else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5584-6B3A-4B58-8740-532078E2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002" y="2160588"/>
            <a:ext cx="4857226" cy="3090919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&lt;boolExpr_1&gt;</a:t>
            </a:r>
            <a:r>
              <a:rPr lang="en-US" dirty="0"/>
              <a:t>, if it is true, go to 3, if it is false, go to 5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9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&lt;boolExpr_2&gt;</a:t>
            </a:r>
            <a:r>
              <a:rPr lang="en-US" dirty="0"/>
              <a:t>, if it is true, go to 6, if it is false, go to 8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Got to 9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&lt;statements_4&gt;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&lt;statements_5&gt;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35263-54D6-4B26-9CD0-AD76DD411D93}"/>
              </a:ext>
            </a:extLst>
          </p:cNvPr>
          <p:cNvSpPr txBox="1"/>
          <p:nvPr/>
        </p:nvSpPr>
        <p:spPr>
          <a:xfrm>
            <a:off x="677334" y="1930400"/>
            <a:ext cx="34772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&lt;boolExpr_1&gt;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else 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&lt;boolExpr_2&gt;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&lt;statements_4&gt;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&lt;statements_5&gt;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0B825-3012-4EBB-B0D9-57B0700E5702}"/>
              </a:ext>
            </a:extLst>
          </p:cNvPr>
          <p:cNvSpPr txBox="1"/>
          <p:nvPr/>
        </p:nvSpPr>
        <p:spPr>
          <a:xfrm>
            <a:off x="677334" y="5251507"/>
            <a:ext cx="843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You can have as many else if blocks between the if and the else, but only one else is allowed.</a:t>
            </a:r>
          </a:p>
        </p:txBody>
      </p:sp>
    </p:spTree>
    <p:extLst>
      <p:ext uri="{BB962C8B-B14F-4D97-AF65-F5344CB8AC3E}">
        <p14:creationId xmlns:p14="http://schemas.microsoft.com/office/powerpoint/2010/main" val="412797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BBED-C5C3-445F-829D-064B178A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Loops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BD5ECE6-7666-46B0-8A47-A066B918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2915973" cy="29978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8AEE-F4D5-46E5-A545-758B5F92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 dirty="0"/>
              <a:t>Computers are very good at executing the same task over and over again. </a:t>
            </a:r>
          </a:p>
          <a:p>
            <a:r>
              <a:rPr lang="en-US" dirty="0"/>
              <a:t>They can even perform the same task millions of times, with only a slight variation between each </a:t>
            </a:r>
            <a:r>
              <a:rPr lang="en-US" b="1" u="sng" dirty="0"/>
              <a:t>iteration</a:t>
            </a:r>
            <a:r>
              <a:rPr lang="en-US" dirty="0"/>
              <a:t>.</a:t>
            </a:r>
          </a:p>
          <a:p>
            <a:r>
              <a:rPr lang="en-US" dirty="0"/>
              <a:t>Programmers accomplish this using a </a:t>
            </a:r>
            <a:r>
              <a:rPr lang="en-US" b="1" u="sng" dirty="0"/>
              <a:t>loop</a:t>
            </a:r>
            <a:r>
              <a:rPr lang="en-US" dirty="0"/>
              <a:t>, which is a block of code that will be repeated, rather than writing the same code millions of times.</a:t>
            </a:r>
          </a:p>
          <a:p>
            <a:r>
              <a:rPr lang="en-US" dirty="0"/>
              <a:t>There are several types of loops, today we will be looking at the while loop and the for loop.</a:t>
            </a:r>
          </a:p>
        </p:txBody>
      </p:sp>
    </p:spTree>
    <p:extLst>
      <p:ext uri="{BB962C8B-B14F-4D97-AF65-F5344CB8AC3E}">
        <p14:creationId xmlns:p14="http://schemas.microsoft.com/office/powerpoint/2010/main" val="422110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F3E6-0B8F-4F83-B30D-E1015315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1BA9-66C6-493A-B45E-BF44C80B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538" y="2160590"/>
            <a:ext cx="4926564" cy="261668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boolExpr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if it is true, go to 3, if it is false, go to 5.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2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8303D-8779-4518-A283-AC0E4797012C}"/>
              </a:ext>
            </a:extLst>
          </p:cNvPr>
          <p:cNvSpPr txBox="1"/>
          <p:nvPr/>
        </p:nvSpPr>
        <p:spPr>
          <a:xfrm>
            <a:off x="867747" y="2160589"/>
            <a:ext cx="2717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9900"/>
                </a:solidFill>
                <a:latin typeface="Consolas" panose="020B0609020204030204" pitchFamily="49" charset="0"/>
              </a:rPr>
              <a:t>boolExpr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</p:txBody>
      </p:sp>
    </p:spTree>
    <p:extLst>
      <p:ext uri="{BB962C8B-B14F-4D97-AF65-F5344CB8AC3E}">
        <p14:creationId xmlns:p14="http://schemas.microsoft.com/office/powerpoint/2010/main" val="130317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0FAC-7349-42EA-BF96-2E153C77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079B-2509-4886-A0FA-E21FC1C7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07728"/>
            <a:ext cx="853377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&lt;initializer&gt;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boolExpr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if it is true, go to 4, if it is false, go to 7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&lt;incrementor&gt;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3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322A3-86BF-4162-AFB9-DDC5323F8F7A}"/>
              </a:ext>
            </a:extLst>
          </p:cNvPr>
          <p:cNvSpPr txBox="1"/>
          <p:nvPr/>
        </p:nvSpPr>
        <p:spPr>
          <a:xfrm>
            <a:off x="677334" y="1930400"/>
            <a:ext cx="62632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&lt;initializer&gt;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9900"/>
                </a:solidFill>
                <a:latin typeface="Consolas" panose="020B0609020204030204" pitchFamily="49" charset="0"/>
              </a:rPr>
              <a:t>boolExpr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&lt;incrementor&gt;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</p:txBody>
      </p:sp>
    </p:spTree>
    <p:extLst>
      <p:ext uri="{BB962C8B-B14F-4D97-AF65-F5344CB8AC3E}">
        <p14:creationId xmlns:p14="http://schemas.microsoft.com/office/powerpoint/2010/main" val="139900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849A1C-81A4-42B3-906F-4B67C551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Any Questions?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B2B02-3C45-4D9C-B40A-0F00489D1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577914"/>
            <a:ext cx="4887354" cy="37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1B83-7953-4625-81CF-7742BA2A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Booleans</a:t>
            </a:r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781C4D8-14F3-434C-80C3-2B218F23A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FC382B8-A58E-45EE-A55D-BE3FFA44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/>
              <a:t>A Boolean is a data type whose value can be either true or false.</a:t>
            </a:r>
          </a:p>
          <a:p>
            <a:r>
              <a:rPr lang="en-US"/>
              <a:t>There are several operators that can be performed on Booleans:</a:t>
            </a:r>
          </a:p>
          <a:p>
            <a:pPr lvl="1"/>
            <a:r>
              <a:rPr lang="en-US"/>
              <a:t>AND: returns true if both given Booleans are true</a:t>
            </a:r>
          </a:p>
          <a:p>
            <a:pPr lvl="1"/>
            <a:r>
              <a:rPr lang="en-US"/>
              <a:t>OR: returns true if at least one given Boolean is true</a:t>
            </a:r>
          </a:p>
          <a:p>
            <a:pPr lvl="1"/>
            <a:r>
              <a:rPr lang="en-US"/>
              <a:t>NOT: negates the given Boolean, if it is true, the operation returns false, and if it is false, the operation returns true.</a:t>
            </a:r>
          </a:p>
        </p:txBody>
      </p:sp>
    </p:spTree>
    <p:extLst>
      <p:ext uri="{BB962C8B-B14F-4D97-AF65-F5344CB8AC3E}">
        <p14:creationId xmlns:p14="http://schemas.microsoft.com/office/powerpoint/2010/main" val="40770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1553-C35D-43C7-A7D6-55F252A6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1E04-BF41-4118-9A13-6D99F3B4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different </a:t>
            </a:r>
            <a:r>
              <a:rPr lang="en-US"/>
              <a:t>results of </a:t>
            </a:r>
            <a:r>
              <a:rPr lang="en-US" dirty="0"/>
              <a:t>different Boolean operations can be expressed in tables called Truth Tables.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6FE259-078F-4751-83F8-4B855E59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59309"/>
              </p:ext>
            </p:extLst>
          </p:nvPr>
        </p:nvGraphicFramePr>
        <p:xfrm>
          <a:off x="4307766" y="3173875"/>
          <a:ext cx="19284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18">
                  <a:extLst>
                    <a:ext uri="{9D8B030D-6E8A-4147-A177-3AD203B41FA5}">
                      <a16:colId xmlns:a16="http://schemas.microsoft.com/office/drawing/2014/main" val="72488404"/>
                    </a:ext>
                  </a:extLst>
                </a:gridCol>
                <a:gridCol w="427839">
                  <a:extLst>
                    <a:ext uri="{9D8B030D-6E8A-4147-A177-3AD203B41FA5}">
                      <a16:colId xmlns:a16="http://schemas.microsoft.com/office/drawing/2014/main" val="1733588362"/>
                    </a:ext>
                  </a:extLst>
                </a:gridCol>
                <a:gridCol w="1032514">
                  <a:extLst>
                    <a:ext uri="{9D8B030D-6E8A-4147-A177-3AD203B41FA5}">
                      <a16:colId xmlns:a16="http://schemas.microsoft.com/office/drawing/2014/main" val="363428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2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97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7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1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539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788A2C-3FBC-4116-B127-20D53E42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77837"/>
              </p:ext>
            </p:extLst>
          </p:nvPr>
        </p:nvGraphicFramePr>
        <p:xfrm>
          <a:off x="1630788" y="3173875"/>
          <a:ext cx="17235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36">
                  <a:extLst>
                    <a:ext uri="{9D8B030D-6E8A-4147-A177-3AD203B41FA5}">
                      <a16:colId xmlns:a16="http://schemas.microsoft.com/office/drawing/2014/main" val="2862902326"/>
                    </a:ext>
                  </a:extLst>
                </a:gridCol>
                <a:gridCol w="377504">
                  <a:extLst>
                    <a:ext uri="{9D8B030D-6E8A-4147-A177-3AD203B41FA5}">
                      <a16:colId xmlns:a16="http://schemas.microsoft.com/office/drawing/2014/main" val="856225675"/>
                    </a:ext>
                  </a:extLst>
                </a:gridCol>
                <a:gridCol w="899884">
                  <a:extLst>
                    <a:ext uri="{9D8B030D-6E8A-4147-A177-3AD203B41FA5}">
                      <a16:colId xmlns:a16="http://schemas.microsoft.com/office/drawing/2014/main" val="167222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0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49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0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103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DD936F-352F-49D5-884D-5F76D706F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55279"/>
              </p:ext>
            </p:extLst>
          </p:nvPr>
        </p:nvGraphicFramePr>
        <p:xfrm>
          <a:off x="7189691" y="3173875"/>
          <a:ext cx="17444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208">
                  <a:extLst>
                    <a:ext uri="{9D8B030D-6E8A-4147-A177-3AD203B41FA5}">
                      <a16:colId xmlns:a16="http://schemas.microsoft.com/office/drawing/2014/main" val="2060230335"/>
                    </a:ext>
                  </a:extLst>
                </a:gridCol>
                <a:gridCol w="872208">
                  <a:extLst>
                    <a:ext uri="{9D8B030D-6E8A-4147-A177-3AD203B41FA5}">
                      <a16:colId xmlns:a16="http://schemas.microsoft.com/office/drawing/2014/main" val="107081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9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9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08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46E2-231D-41F0-BB9B-ECFAB1F8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Relational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AC5A-80D7-40FF-BFC3-D84B8077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/>
              <a:t>These relational operators result in Boolean values.</a:t>
            </a:r>
          </a:p>
          <a:p>
            <a:r>
              <a:rPr lang="en-US"/>
              <a:t>They can be put together for Boolean expressions.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D9DF33-33BC-468A-96CB-03A17206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19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1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269E-E58C-47C2-B64A-E716F844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Boolean Expressions</a:t>
            </a:r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CF368DAC-A320-4301-8AE3-F85AED64B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88CC7-EF43-4747-9448-81BB71AE84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3160" y="2160589"/>
                <a:ext cx="5207839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Boolean expression is an expression that results in a Boolean value. </a:t>
                </a:r>
              </a:p>
              <a:p>
                <a:r>
                  <a:rPr lang="en-US" dirty="0"/>
                  <a:t>Here are some examples of mathematical expressions that translate to Boolean expressions: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dirty="0"/>
                  <a:t> : </a:t>
                </a:r>
                <a:r>
                  <a:rPr lang="en-US" dirty="0">
                    <a:latin typeface="Consolas" panose="020B0609020204030204" pitchFamily="49" charset="0"/>
                  </a:rPr>
                  <a:t>x &gt; 5 &amp;&amp; x &lt;= 10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≠20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/>
                  <a:t>:</a:t>
                </a:r>
                <a:r>
                  <a:rPr lang="en-US" dirty="0">
                    <a:latin typeface="Consolas" panose="020B0609020204030204" pitchFamily="49" charset="0"/>
                  </a:rPr>
                  <a:t> x != 20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88CC7-EF43-4747-9448-81BB71AE8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160" y="2160589"/>
                <a:ext cx="5207839" cy="3880773"/>
              </a:xfrm>
              <a:blipFill>
                <a:blip r:embed="rId4"/>
                <a:stretch>
                  <a:fillRect l="-351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8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C16A-34DA-48CD-8F04-9E6319BB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So What are Booleans Used For?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89B9A6-B8D7-41F2-98D5-018DC53B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63" y="2159331"/>
            <a:ext cx="5025711" cy="38823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1972-F03D-451F-83E5-6D447F24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/>
              <a:t>So far, all of our programs have executed from top to bottom, the same way every time, this can be useful for a variety of different problems, but the power of computer shines when the program can make decisions.</a:t>
            </a:r>
          </a:p>
          <a:p>
            <a:r>
              <a:rPr lang="en-US" sz="1500"/>
              <a:t>Our programs could now make all sorts of decisions, and the flow of the program can consist of branching and looping.</a:t>
            </a:r>
          </a:p>
        </p:txBody>
      </p:sp>
    </p:spTree>
    <p:extLst>
      <p:ext uri="{BB962C8B-B14F-4D97-AF65-F5344CB8AC3E}">
        <p14:creationId xmlns:p14="http://schemas.microsoft.com/office/powerpoint/2010/main" val="136878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6028-E491-4512-A853-AC3D32EF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E128-0FBB-47B0-968D-24B43F34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if statements are used for flow control.</a:t>
            </a:r>
          </a:p>
          <a:p>
            <a:r>
              <a:rPr lang="en-US" dirty="0"/>
              <a:t>These are the four types: if, if-else, if-else if, if-else </a:t>
            </a:r>
            <a:r>
              <a:rPr lang="en-US" dirty="0" err="1"/>
              <a:t>if-else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5BCA0-7D66-48A1-895B-B1B15B3CD62E}"/>
              </a:ext>
            </a:extLst>
          </p:cNvPr>
          <p:cNvSpPr txBox="1"/>
          <p:nvPr/>
        </p:nvSpPr>
        <p:spPr>
          <a:xfrm>
            <a:off x="2216884" y="2973355"/>
            <a:ext cx="30791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893A4-E79F-476C-955B-00008F130606}"/>
              </a:ext>
            </a:extLst>
          </p:cNvPr>
          <p:cNvSpPr txBox="1"/>
          <p:nvPr/>
        </p:nvSpPr>
        <p:spPr>
          <a:xfrm>
            <a:off x="85802" y="2960914"/>
            <a:ext cx="3079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statemets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C4C1-B9D7-4F25-9DCE-1A8580540451}"/>
              </a:ext>
            </a:extLst>
          </p:cNvPr>
          <p:cNvSpPr txBox="1"/>
          <p:nvPr/>
        </p:nvSpPr>
        <p:spPr>
          <a:xfrm>
            <a:off x="4494844" y="2960914"/>
            <a:ext cx="28016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29C07-8D9E-4611-9795-B57EDD57610A}"/>
              </a:ext>
            </a:extLst>
          </p:cNvPr>
          <p:cNvSpPr txBox="1"/>
          <p:nvPr/>
        </p:nvSpPr>
        <p:spPr>
          <a:xfrm>
            <a:off x="7407565" y="2960914"/>
            <a:ext cx="2801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78092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DBE6-705A-48FC-8CFC-C1A899BD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436B-21C7-4615-961E-986A4488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491" y="2246621"/>
            <a:ext cx="5807356" cy="236475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booleanExpr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if it is true, go to 3, otherwise go to 4.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E8ACA-EFD9-4E3A-824C-8B0D62735D92}"/>
              </a:ext>
            </a:extLst>
          </p:cNvPr>
          <p:cNvSpPr txBox="1"/>
          <p:nvPr/>
        </p:nvSpPr>
        <p:spPr>
          <a:xfrm>
            <a:off x="677334" y="2690336"/>
            <a:ext cx="2686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9900"/>
                </a:solidFill>
                <a:latin typeface="Consolas" panose="020B0609020204030204" pitchFamily="49" charset="0"/>
              </a:rPr>
              <a:t>booleanExpr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</p:txBody>
      </p:sp>
    </p:spTree>
    <p:extLst>
      <p:ext uri="{BB962C8B-B14F-4D97-AF65-F5344CB8AC3E}">
        <p14:creationId xmlns:p14="http://schemas.microsoft.com/office/powerpoint/2010/main" val="235920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0AB6-EF6A-47B6-A4B4-B0869BF0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F615-CC70-47B9-8900-282286222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479" y="2228729"/>
            <a:ext cx="5740244" cy="240054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booleanExpr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/>
              <a:t>if it is true, go to three, if it is false, go to 5.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6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&lt;statements_4&gt;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ABB66-4FE0-4CB8-9E08-02F8A716ECCD}"/>
              </a:ext>
            </a:extLst>
          </p:cNvPr>
          <p:cNvSpPr txBox="1"/>
          <p:nvPr/>
        </p:nvSpPr>
        <p:spPr>
          <a:xfrm>
            <a:off x="677334" y="2413337"/>
            <a:ext cx="25907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9900"/>
                </a:solidFill>
                <a:latin typeface="Consolas" panose="020B0609020204030204" pitchFamily="49" charset="0"/>
              </a:rPr>
              <a:t>booleanExpr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&lt;statements_4&gt;</a:t>
            </a:r>
          </a:p>
        </p:txBody>
      </p:sp>
    </p:spTree>
    <p:extLst>
      <p:ext uri="{BB962C8B-B14F-4D97-AF65-F5344CB8AC3E}">
        <p14:creationId xmlns:p14="http://schemas.microsoft.com/office/powerpoint/2010/main" val="31967691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888</Words>
  <Application>Microsoft Office PowerPoint</Application>
  <PresentationFormat>Widescreen</PresentationFormat>
  <Paragraphs>180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Consolas</vt:lpstr>
      <vt:lpstr>Trebuchet MS</vt:lpstr>
      <vt:lpstr>Wingdings 3</vt:lpstr>
      <vt:lpstr>Facet</vt:lpstr>
      <vt:lpstr>Flow Control</vt:lpstr>
      <vt:lpstr>Booleans</vt:lpstr>
      <vt:lpstr>Truth Tables</vt:lpstr>
      <vt:lpstr>Relational Operators</vt:lpstr>
      <vt:lpstr>Boolean Expressions</vt:lpstr>
      <vt:lpstr>So What are Booleans Used For?</vt:lpstr>
      <vt:lpstr>If Statements</vt:lpstr>
      <vt:lpstr>If Statement</vt:lpstr>
      <vt:lpstr>If-Else Statement</vt:lpstr>
      <vt:lpstr>If-Else If Statement</vt:lpstr>
      <vt:lpstr>If-Else If-Else Statement</vt:lpstr>
      <vt:lpstr>Loops</vt:lpstr>
      <vt:lpstr>While Loop</vt:lpstr>
      <vt:lpstr>For Loop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Control</dc:title>
  <dc:creator>Jose Rodriguez Rivas</dc:creator>
  <cp:lastModifiedBy>Jose Rodriguez Rivas</cp:lastModifiedBy>
  <cp:revision>2</cp:revision>
  <dcterms:created xsi:type="dcterms:W3CDTF">2019-04-08T15:45:21Z</dcterms:created>
  <dcterms:modified xsi:type="dcterms:W3CDTF">2019-04-17T18:44:03Z</dcterms:modified>
</cp:coreProperties>
</file>