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3/30/2019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java-naming-conventions/" TargetMode="External"/><Relationship Id="rId2" Type="http://schemas.openxmlformats.org/officeDocument/2006/relationships/hyperlink" Target="https://en.wikipedia.org/wiki/List_of_Java_keywor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oracle.com/javase/tutorial/java/data/character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C294CE93-14B9-4F9A-A908-739F974CBC53}"/>
              </a:ext>
            </a:extLst>
          </p:cNvPr>
          <p:cNvSpPr>
            <a:spLocks noGrp="1"/>
          </p:cNvSpPr>
          <p:nvPr>
            <p:ph type="subTitle" idx="1"/>
          </p:nvPr>
        </p:nvSpPr>
        <p:spPr>
          <a:xfrm>
            <a:off x="1507067" y="4050833"/>
            <a:ext cx="7766936" cy="1096899"/>
          </a:xfrm>
        </p:spPr>
        <p:txBody>
          <a:bodyPr>
            <a:normAutofit/>
          </a:bodyPr>
          <a:lstStyle/>
          <a:p>
            <a:r>
              <a:rPr lang="en-US" dirty="0"/>
              <a:t>Java Programming for Absolute Beginners Phase I</a:t>
            </a:r>
          </a:p>
        </p:txBody>
      </p:sp>
      <p:sp>
        <p:nvSpPr>
          <p:cNvPr id="2" name="Title 1">
            <a:extLst>
              <a:ext uri="{FF2B5EF4-FFF2-40B4-BE49-F238E27FC236}">
                <a16:creationId xmlns:a16="http://schemas.microsoft.com/office/drawing/2014/main" id="{3DC513F0-4808-40D7-8B81-FEBD87D0387A}"/>
              </a:ext>
            </a:extLst>
          </p:cNvPr>
          <p:cNvSpPr>
            <a:spLocks noGrp="1"/>
          </p:cNvSpPr>
          <p:nvPr>
            <p:ph type="ctrTitle"/>
          </p:nvPr>
        </p:nvSpPr>
        <p:spPr>
          <a:xfrm>
            <a:off x="1275127" y="1397000"/>
            <a:ext cx="7998876" cy="2653836"/>
          </a:xfrm>
        </p:spPr>
        <p:txBody>
          <a:bodyPr>
            <a:normAutofit/>
          </a:bodyPr>
          <a:lstStyle/>
          <a:p>
            <a:r>
              <a:rPr lang="en-US" dirty="0"/>
              <a:t>Variables and Data Types</a:t>
            </a:r>
          </a:p>
        </p:txBody>
      </p:sp>
      <p:sp>
        <p:nvSpPr>
          <p:cNvPr id="18"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1344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3889-4F73-4497-84FA-09F62B6BA9DC}"/>
              </a:ext>
            </a:extLst>
          </p:cNvPr>
          <p:cNvSpPr>
            <a:spLocks noGrp="1"/>
          </p:cNvSpPr>
          <p:nvPr>
            <p:ph type="title"/>
          </p:nvPr>
        </p:nvSpPr>
        <p:spPr/>
        <p:txBody>
          <a:bodyPr/>
          <a:lstStyle/>
          <a:p>
            <a:r>
              <a:rPr lang="en-US" dirty="0"/>
              <a:t>The RHS of an Assignment: Expressions</a:t>
            </a:r>
          </a:p>
        </p:txBody>
      </p:sp>
      <p:sp>
        <p:nvSpPr>
          <p:cNvPr id="3" name="Content Placeholder 2">
            <a:extLst>
              <a:ext uri="{FF2B5EF4-FFF2-40B4-BE49-F238E27FC236}">
                <a16:creationId xmlns:a16="http://schemas.microsoft.com/office/drawing/2014/main" id="{1A47FE78-107E-4C4E-A814-C198783693C7}"/>
              </a:ext>
            </a:extLst>
          </p:cNvPr>
          <p:cNvSpPr>
            <a:spLocks noGrp="1"/>
          </p:cNvSpPr>
          <p:nvPr>
            <p:ph idx="1"/>
          </p:nvPr>
        </p:nvSpPr>
        <p:spPr/>
        <p:txBody>
          <a:bodyPr/>
          <a:lstStyle/>
          <a:p>
            <a:r>
              <a:rPr lang="en-US" dirty="0"/>
              <a:t>The other option for an RHS of an assignment is an </a:t>
            </a:r>
            <a:r>
              <a:rPr lang="en-US" b="1" u="sng" dirty="0"/>
              <a:t>expression</a:t>
            </a:r>
            <a:r>
              <a:rPr lang="en-US" dirty="0"/>
              <a:t>.</a:t>
            </a:r>
          </a:p>
          <a:p>
            <a:r>
              <a:rPr lang="en-US" dirty="0"/>
              <a:t>An expression is a combination of literals, variables, and </a:t>
            </a:r>
            <a:r>
              <a:rPr lang="en-US" b="1" u="sng" dirty="0"/>
              <a:t>operators</a:t>
            </a:r>
            <a:r>
              <a:rPr lang="en-US" dirty="0"/>
              <a:t> that produces a value.</a:t>
            </a:r>
          </a:p>
          <a:p>
            <a:pPr lvl="1"/>
            <a:r>
              <a:rPr lang="en-US" dirty="0"/>
              <a:t>Example: x + y * 3</a:t>
            </a:r>
          </a:p>
          <a:p>
            <a:r>
              <a:rPr lang="en-US" dirty="0"/>
              <a:t>Today we will only be looking at arithmetic expressions.</a:t>
            </a:r>
          </a:p>
          <a:p>
            <a:r>
              <a:rPr lang="en-US" dirty="0"/>
              <a:t>An operator is a symbol used to represent a manipulation of data.</a:t>
            </a:r>
          </a:p>
          <a:p>
            <a:r>
              <a:rPr lang="en-US" dirty="0"/>
              <a:t>There are three types of operators:</a:t>
            </a:r>
          </a:p>
          <a:p>
            <a:pPr lvl="1"/>
            <a:r>
              <a:rPr lang="en-US" dirty="0"/>
              <a:t>Arithmetic Operators (adding, subtracting, etc.)</a:t>
            </a:r>
          </a:p>
          <a:p>
            <a:pPr lvl="1"/>
            <a:r>
              <a:rPr lang="en-US" dirty="0"/>
              <a:t>Logical Operators (and, or, is equal to, not, is greater than, etc.)</a:t>
            </a:r>
          </a:p>
          <a:p>
            <a:pPr lvl="1"/>
            <a:r>
              <a:rPr lang="en-US" dirty="0"/>
              <a:t>Assignment Operators</a:t>
            </a:r>
          </a:p>
          <a:p>
            <a:endParaRPr lang="en-US" dirty="0"/>
          </a:p>
        </p:txBody>
      </p:sp>
    </p:spTree>
    <p:extLst>
      <p:ext uri="{BB962C8B-B14F-4D97-AF65-F5344CB8AC3E}">
        <p14:creationId xmlns:p14="http://schemas.microsoft.com/office/powerpoint/2010/main" val="387442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898F-B348-49D8-A5AF-9FE55E7C12F5}"/>
              </a:ext>
            </a:extLst>
          </p:cNvPr>
          <p:cNvSpPr>
            <a:spLocks noGrp="1"/>
          </p:cNvSpPr>
          <p:nvPr>
            <p:ph type="title"/>
          </p:nvPr>
        </p:nvSpPr>
        <p:spPr/>
        <p:txBody>
          <a:bodyPr/>
          <a:lstStyle/>
          <a:p>
            <a:r>
              <a:rPr lang="en-US" dirty="0"/>
              <a:t>A Quick Note on Memory</a:t>
            </a:r>
          </a:p>
        </p:txBody>
      </p:sp>
      <p:pic>
        <p:nvPicPr>
          <p:cNvPr id="5" name="Content Placeholder 4" descr="A screenshot of a cell phone&#10;&#10;Description automatically generated">
            <a:extLst>
              <a:ext uri="{FF2B5EF4-FFF2-40B4-BE49-F238E27FC236}">
                <a16:creationId xmlns:a16="http://schemas.microsoft.com/office/drawing/2014/main" id="{D455E2E7-7264-4F22-B8B6-18E3E3E0CBB6}"/>
              </a:ext>
            </a:extLst>
          </p:cNvPr>
          <p:cNvPicPr>
            <a:picLocks noGrp="1" noChangeAspect="1"/>
          </p:cNvPicPr>
          <p:nvPr>
            <p:ph idx="1"/>
          </p:nvPr>
        </p:nvPicPr>
        <p:blipFill>
          <a:blip r:embed="rId2"/>
          <a:stretch>
            <a:fillRect/>
          </a:stretch>
        </p:blipFill>
        <p:spPr>
          <a:xfrm>
            <a:off x="1620310" y="2160588"/>
            <a:ext cx="6711418" cy="3881437"/>
          </a:xfrm>
        </p:spPr>
      </p:pic>
    </p:spTree>
    <p:extLst>
      <p:ext uri="{BB962C8B-B14F-4D97-AF65-F5344CB8AC3E}">
        <p14:creationId xmlns:p14="http://schemas.microsoft.com/office/powerpoint/2010/main" val="283825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DBD9-A58E-4C7F-B58F-E49455C0A33A}"/>
              </a:ext>
            </a:extLst>
          </p:cNvPr>
          <p:cNvSpPr>
            <a:spLocks noGrp="1"/>
          </p:cNvSpPr>
          <p:nvPr>
            <p:ph type="title"/>
          </p:nvPr>
        </p:nvSpPr>
        <p:spPr>
          <a:xfrm>
            <a:off x="677334" y="609600"/>
            <a:ext cx="8596668" cy="1320800"/>
          </a:xfrm>
        </p:spPr>
        <p:txBody>
          <a:bodyPr anchor="t">
            <a:normAutofit/>
          </a:bodyPr>
          <a:lstStyle/>
          <a:p>
            <a:r>
              <a:rPr lang="en-US" dirty="0"/>
              <a:t>What is a Variable?</a:t>
            </a:r>
          </a:p>
        </p:txBody>
      </p:sp>
      <p:sp>
        <p:nvSpPr>
          <p:cNvPr id="3" name="Content Placeholder 2">
            <a:extLst>
              <a:ext uri="{FF2B5EF4-FFF2-40B4-BE49-F238E27FC236}">
                <a16:creationId xmlns:a16="http://schemas.microsoft.com/office/drawing/2014/main" id="{C3A73021-4A83-4FB7-B877-F482E0859560}"/>
              </a:ext>
            </a:extLst>
          </p:cNvPr>
          <p:cNvSpPr>
            <a:spLocks noGrp="1"/>
          </p:cNvSpPr>
          <p:nvPr>
            <p:ph idx="1"/>
          </p:nvPr>
        </p:nvSpPr>
        <p:spPr>
          <a:xfrm>
            <a:off x="677334" y="2160589"/>
            <a:ext cx="3957349" cy="3749323"/>
          </a:xfrm>
        </p:spPr>
        <p:txBody>
          <a:bodyPr>
            <a:normAutofit/>
          </a:bodyPr>
          <a:lstStyle/>
          <a:p>
            <a:pPr>
              <a:lnSpc>
                <a:spcPct val="90000"/>
              </a:lnSpc>
            </a:pPr>
            <a:r>
              <a:rPr lang="en-US" dirty="0"/>
              <a:t>Think of a variable as a placeholder for data in memory. </a:t>
            </a:r>
          </a:p>
          <a:p>
            <a:pPr>
              <a:lnSpc>
                <a:spcPct val="90000"/>
              </a:lnSpc>
            </a:pPr>
            <a:r>
              <a:rPr lang="en-US" dirty="0"/>
              <a:t>All variables have a name, a value, and a </a:t>
            </a:r>
            <a:r>
              <a:rPr lang="en-US" b="1" u="sng" dirty="0"/>
              <a:t>data type</a:t>
            </a:r>
            <a:r>
              <a:rPr lang="en-US" dirty="0"/>
              <a:t>.</a:t>
            </a:r>
          </a:p>
          <a:p>
            <a:pPr>
              <a:lnSpc>
                <a:spcPct val="90000"/>
              </a:lnSpc>
            </a:pPr>
            <a:r>
              <a:rPr lang="en-US" dirty="0"/>
              <a:t>Remember that in memory there only exists one’s and zero’s, so the meaning of the value is determined by the </a:t>
            </a:r>
            <a:r>
              <a:rPr lang="en-US" b="1" u="sng" dirty="0"/>
              <a:t>data type</a:t>
            </a:r>
            <a:r>
              <a:rPr lang="en-US" dirty="0"/>
              <a:t> of the variable.</a:t>
            </a:r>
          </a:p>
          <a:p>
            <a:pPr>
              <a:lnSpc>
                <a:spcPct val="90000"/>
              </a:lnSpc>
            </a:pPr>
            <a:r>
              <a:rPr lang="en-US" dirty="0"/>
              <a:t>There are two types of data types in Java: </a:t>
            </a:r>
            <a:r>
              <a:rPr lang="en-US" b="1" u="sng" dirty="0"/>
              <a:t>primitive</a:t>
            </a:r>
            <a:r>
              <a:rPr lang="en-US" dirty="0"/>
              <a:t> and </a:t>
            </a:r>
            <a:r>
              <a:rPr lang="en-US" b="1" u="sng" dirty="0"/>
              <a:t>non-primitive</a:t>
            </a:r>
            <a:r>
              <a:rPr lang="en-US" dirty="0"/>
              <a:t>.</a:t>
            </a:r>
          </a:p>
        </p:txBody>
      </p:sp>
      <p:pic>
        <p:nvPicPr>
          <p:cNvPr id="5" name="Picture 4" descr="A screenshot of a cell phone&#10;&#10;Description automatically generated">
            <a:extLst>
              <a:ext uri="{FF2B5EF4-FFF2-40B4-BE49-F238E27FC236}">
                <a16:creationId xmlns:a16="http://schemas.microsoft.com/office/drawing/2014/main" id="{58358017-EF04-451A-B20B-A8EAC97C99B9}"/>
              </a:ext>
            </a:extLst>
          </p:cNvPr>
          <p:cNvPicPr>
            <a:picLocks noChangeAspect="1"/>
          </p:cNvPicPr>
          <p:nvPr/>
        </p:nvPicPr>
        <p:blipFill rotWithShape="1">
          <a:blip r:embed="rId2"/>
          <a:srcRect l="1861" r="837" b="2"/>
          <a:stretch/>
        </p:blipFill>
        <p:spPr>
          <a:xfrm>
            <a:off x="4987137" y="2159331"/>
            <a:ext cx="4204989" cy="3010147"/>
          </a:xfrm>
          <a:prstGeom prst="rect">
            <a:avLst/>
          </a:prstGeom>
        </p:spPr>
      </p:pic>
    </p:spTree>
    <p:extLst>
      <p:ext uri="{BB962C8B-B14F-4D97-AF65-F5344CB8AC3E}">
        <p14:creationId xmlns:p14="http://schemas.microsoft.com/office/powerpoint/2010/main" val="45651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8"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198F652-D759-485E-8819-F965FBE62E7F}"/>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Primitive Data Types</a:t>
            </a:r>
          </a:p>
        </p:txBody>
      </p:sp>
      <p:pic>
        <p:nvPicPr>
          <p:cNvPr id="7" name="Content Placeholder 6" descr="A screenshot of a cell phone&#10;&#10;Description automatically generated">
            <a:extLst>
              <a:ext uri="{FF2B5EF4-FFF2-40B4-BE49-F238E27FC236}">
                <a16:creationId xmlns:a16="http://schemas.microsoft.com/office/drawing/2014/main" id="{29D91E22-0CE8-405D-B9DC-2E90069AFE4D}"/>
              </a:ext>
            </a:extLst>
          </p:cNvPr>
          <p:cNvPicPr>
            <a:picLocks noGrp="1" noChangeAspect="1"/>
          </p:cNvPicPr>
          <p:nvPr>
            <p:ph idx="1"/>
          </p:nvPr>
        </p:nvPicPr>
        <p:blipFill rotWithShape="1">
          <a:blip r:embed="rId2"/>
          <a:srcRect t="2288" r="2" b="13035"/>
          <a:stretch/>
        </p:blipFill>
        <p:spPr>
          <a:xfrm>
            <a:off x="677334" y="531845"/>
            <a:ext cx="8274669" cy="3941382"/>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118050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EB1D-EB76-423D-9755-622CADB8C1DD}"/>
              </a:ext>
            </a:extLst>
          </p:cNvPr>
          <p:cNvSpPr>
            <a:spLocks noGrp="1"/>
          </p:cNvSpPr>
          <p:nvPr>
            <p:ph type="title"/>
          </p:nvPr>
        </p:nvSpPr>
        <p:spPr>
          <a:xfrm>
            <a:off x="1333502" y="609600"/>
            <a:ext cx="8596668" cy="1320800"/>
          </a:xfrm>
        </p:spPr>
        <p:txBody>
          <a:bodyPr>
            <a:normAutofit/>
          </a:bodyPr>
          <a:lstStyle/>
          <a:p>
            <a:r>
              <a:rPr lang="en-US"/>
              <a:t>Declaring a Variable in Java</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Content Placeholder 2">
            <a:extLst>
              <a:ext uri="{FF2B5EF4-FFF2-40B4-BE49-F238E27FC236}">
                <a16:creationId xmlns:a16="http://schemas.microsoft.com/office/drawing/2014/main" id="{A4E56DE5-AD6E-4F84-9337-3D08EB2DEDE8}"/>
              </a:ext>
            </a:extLst>
          </p:cNvPr>
          <p:cNvSpPr>
            <a:spLocks noGrp="1"/>
          </p:cNvSpPr>
          <p:nvPr>
            <p:ph idx="1"/>
          </p:nvPr>
        </p:nvSpPr>
        <p:spPr>
          <a:xfrm>
            <a:off x="1333502" y="2160589"/>
            <a:ext cx="8596668" cy="3880773"/>
          </a:xfrm>
        </p:spPr>
        <p:txBody>
          <a:bodyPr>
            <a:normAutofit/>
          </a:bodyPr>
          <a:lstStyle/>
          <a:p>
            <a:r>
              <a:rPr lang="en-US" dirty="0"/>
              <a:t>Java is a </a:t>
            </a:r>
            <a:r>
              <a:rPr lang="en-US" b="1" u="sng" dirty="0"/>
              <a:t>strongly typed</a:t>
            </a:r>
            <a:r>
              <a:rPr lang="en-US" dirty="0"/>
              <a:t> language, meaning a variable must be declared with a data type, and that data type cannot be changed. </a:t>
            </a:r>
          </a:p>
          <a:p>
            <a:r>
              <a:rPr lang="en-US" dirty="0"/>
              <a:t>Declaring a variable will allocate space in RAM for that variable. The amount of bits allocated depends on the data type. </a:t>
            </a:r>
          </a:p>
          <a:p>
            <a:r>
              <a:rPr lang="en-US" dirty="0"/>
              <a:t>The syntax to declare a variable in Java is as follows:</a:t>
            </a:r>
          </a:p>
          <a:p>
            <a:pPr lvl="1"/>
            <a:r>
              <a:rPr lang="en-US" b="1" dirty="0"/>
              <a:t>&lt;</a:t>
            </a:r>
            <a:r>
              <a:rPr lang="en-US" b="1" dirty="0" err="1"/>
              <a:t>data_type</a:t>
            </a:r>
            <a:r>
              <a:rPr lang="en-US" b="1" dirty="0"/>
              <a:t>&gt; &lt;</a:t>
            </a:r>
            <a:r>
              <a:rPr lang="en-US" b="1" dirty="0" err="1"/>
              <a:t>variable_name</a:t>
            </a:r>
            <a:r>
              <a:rPr lang="en-US" b="1" dirty="0"/>
              <a:t>&gt;;</a:t>
            </a:r>
          </a:p>
          <a:p>
            <a:pPr lvl="2"/>
            <a:r>
              <a:rPr lang="en-US" dirty="0"/>
              <a:t>Example: int </a:t>
            </a:r>
            <a:r>
              <a:rPr lang="en-US" dirty="0" err="1"/>
              <a:t>i</a:t>
            </a:r>
            <a:r>
              <a:rPr lang="en-US" dirty="0"/>
              <a:t>;</a:t>
            </a:r>
          </a:p>
          <a:p>
            <a:pPr lvl="2"/>
            <a:r>
              <a:rPr lang="en-US" dirty="0"/>
              <a:t>Example: double x;</a:t>
            </a:r>
          </a:p>
          <a:p>
            <a:pPr lvl="2"/>
            <a:r>
              <a:rPr lang="en-US" dirty="0"/>
              <a:t>Example: int age;</a:t>
            </a:r>
          </a:p>
          <a:p>
            <a:pPr lvl="2"/>
            <a:r>
              <a:rPr lang="en-US" dirty="0"/>
              <a:t>Example: String hello;</a:t>
            </a:r>
          </a:p>
          <a:p>
            <a:endParaRPr lang="en-US" b="1"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969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6">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41B27-D620-44FD-9057-8701CD8FDDE0}"/>
              </a:ext>
            </a:extLst>
          </p:cNvPr>
          <p:cNvSpPr>
            <a:spLocks noGrp="1"/>
          </p:cNvSpPr>
          <p:nvPr>
            <p:ph type="title"/>
          </p:nvPr>
        </p:nvSpPr>
        <p:spPr>
          <a:xfrm>
            <a:off x="1333502" y="609600"/>
            <a:ext cx="8596668" cy="1153886"/>
          </a:xfrm>
        </p:spPr>
        <p:txBody>
          <a:bodyPr>
            <a:normAutofit/>
          </a:bodyPr>
          <a:lstStyle/>
          <a:p>
            <a:r>
              <a:rPr lang="en-US" dirty="0"/>
              <a:t>Variable Name Rules	</a:t>
            </a:r>
          </a:p>
        </p:txBody>
      </p:sp>
      <p:sp>
        <p:nvSpPr>
          <p:cNvPr id="30" name="Isosceles Triangle 18">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1EF4890-AE7B-4EE0-9756-3FD0DFF19656}"/>
              </a:ext>
            </a:extLst>
          </p:cNvPr>
          <p:cNvSpPr>
            <a:spLocks noGrp="1"/>
          </p:cNvSpPr>
          <p:nvPr>
            <p:ph idx="1"/>
          </p:nvPr>
        </p:nvSpPr>
        <p:spPr>
          <a:xfrm>
            <a:off x="1333502" y="2062065"/>
            <a:ext cx="8596668" cy="3979297"/>
          </a:xfrm>
        </p:spPr>
        <p:txBody>
          <a:bodyPr>
            <a:normAutofit lnSpcReduction="10000"/>
          </a:bodyPr>
          <a:lstStyle/>
          <a:p>
            <a:pPr>
              <a:lnSpc>
                <a:spcPct val="90000"/>
              </a:lnSpc>
            </a:pPr>
            <a:r>
              <a:rPr lang="en-US" sz="1300" dirty="0"/>
              <a:t>We will be calling referring to variable names as </a:t>
            </a:r>
            <a:r>
              <a:rPr lang="en-US" sz="1300" b="1" u="sng" dirty="0"/>
              <a:t>identifiers</a:t>
            </a:r>
            <a:r>
              <a:rPr lang="en-US" sz="1300" dirty="0"/>
              <a:t>, because these rules apply to more than just variables (more on that later).</a:t>
            </a:r>
          </a:p>
          <a:p>
            <a:pPr>
              <a:lnSpc>
                <a:spcPct val="90000"/>
              </a:lnSpc>
            </a:pPr>
            <a:r>
              <a:rPr lang="en-US" sz="1300" dirty="0"/>
              <a:t>Variables are given meaningful names to make programs expressive, but there are some limitations on how we can name our variables.</a:t>
            </a:r>
          </a:p>
          <a:p>
            <a:pPr>
              <a:lnSpc>
                <a:spcPct val="90000"/>
              </a:lnSpc>
            </a:pPr>
            <a:r>
              <a:rPr lang="en-US" sz="1300" dirty="0"/>
              <a:t>An identifier must:</a:t>
            </a:r>
          </a:p>
          <a:p>
            <a:pPr lvl="1">
              <a:lnSpc>
                <a:spcPct val="90000"/>
              </a:lnSpc>
            </a:pPr>
            <a:r>
              <a:rPr lang="en-US" sz="1300" dirty="0"/>
              <a:t>Start with either a letter (a-z | A-Z), a dollar sign ($), or an underscore (_)</a:t>
            </a:r>
          </a:p>
          <a:p>
            <a:pPr lvl="1">
              <a:lnSpc>
                <a:spcPct val="90000"/>
              </a:lnSpc>
            </a:pPr>
            <a:r>
              <a:rPr lang="en-US" sz="1300" dirty="0"/>
              <a:t>May contain numbers after the first character</a:t>
            </a:r>
          </a:p>
          <a:p>
            <a:pPr lvl="1">
              <a:lnSpc>
                <a:spcPct val="90000"/>
              </a:lnSpc>
            </a:pPr>
            <a:r>
              <a:rPr lang="en-US" sz="1300" dirty="0"/>
              <a:t>May be any amount of characters after first character</a:t>
            </a:r>
          </a:p>
          <a:p>
            <a:pPr lvl="1">
              <a:lnSpc>
                <a:spcPct val="90000"/>
              </a:lnSpc>
            </a:pPr>
            <a:r>
              <a:rPr lang="en-US" sz="1300" dirty="0"/>
              <a:t>Must be unique in its scope (more on that later)</a:t>
            </a:r>
          </a:p>
          <a:p>
            <a:pPr lvl="1">
              <a:lnSpc>
                <a:spcPct val="90000"/>
              </a:lnSpc>
            </a:pPr>
            <a:r>
              <a:rPr lang="en-US" sz="1300" dirty="0"/>
              <a:t>May not contain spaces or special characters such as #, +, -, *, /, !, ., ,, etc.</a:t>
            </a:r>
          </a:p>
          <a:p>
            <a:pPr lvl="1">
              <a:lnSpc>
                <a:spcPct val="90000"/>
              </a:lnSpc>
            </a:pPr>
            <a:r>
              <a:rPr lang="en-US" sz="1300" dirty="0"/>
              <a:t>Are case sensitive</a:t>
            </a:r>
          </a:p>
          <a:p>
            <a:pPr lvl="1">
              <a:lnSpc>
                <a:spcPct val="90000"/>
              </a:lnSpc>
            </a:pPr>
            <a:r>
              <a:rPr lang="en-US" sz="1300" dirty="0"/>
              <a:t>May not match a reserved keyword (words like: public, int, static, final, void, class, </a:t>
            </a:r>
            <a:r>
              <a:rPr lang="en-US" sz="1300" dirty="0" err="1"/>
              <a:t>etc</a:t>
            </a:r>
            <a:r>
              <a:rPr lang="en-US" sz="1300" dirty="0"/>
              <a:t>)</a:t>
            </a:r>
          </a:p>
          <a:p>
            <a:pPr lvl="2">
              <a:lnSpc>
                <a:spcPct val="90000"/>
              </a:lnSpc>
            </a:pPr>
            <a:r>
              <a:rPr lang="en-US" sz="1300" dirty="0">
                <a:hlinkClick r:id="rId2"/>
              </a:rPr>
              <a:t>https://en.wikipedia.org/wiki/List_of_Java_keywords</a:t>
            </a:r>
            <a:r>
              <a:rPr lang="en-US" sz="1300" dirty="0"/>
              <a:t> </a:t>
            </a:r>
          </a:p>
          <a:p>
            <a:pPr>
              <a:lnSpc>
                <a:spcPct val="90000"/>
              </a:lnSpc>
            </a:pPr>
            <a:r>
              <a:rPr lang="en-US" sz="1300" dirty="0">
                <a:hlinkClick r:id="rId3"/>
              </a:rPr>
              <a:t>https://www.geeksforgeeks.org/java-naming-conventions/</a:t>
            </a:r>
            <a:endParaRPr lang="en-US" sz="1300" dirty="0"/>
          </a:p>
          <a:p>
            <a:pPr>
              <a:lnSpc>
                <a:spcPct val="90000"/>
              </a:lnSpc>
            </a:pPr>
            <a:endParaRPr lang="en-US" sz="1300" dirty="0"/>
          </a:p>
        </p:txBody>
      </p:sp>
      <p:sp>
        <p:nvSpPr>
          <p:cNvPr id="31" name="Isosceles Triangle 20">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4286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5346-3147-46C1-B83A-88B02A16869E}"/>
              </a:ext>
            </a:extLst>
          </p:cNvPr>
          <p:cNvSpPr>
            <a:spLocks noGrp="1"/>
          </p:cNvSpPr>
          <p:nvPr>
            <p:ph type="title"/>
          </p:nvPr>
        </p:nvSpPr>
        <p:spPr/>
        <p:txBody>
          <a:bodyPr/>
          <a:lstStyle/>
          <a:p>
            <a:r>
              <a:rPr lang="en-US" dirty="0"/>
              <a:t>Giving variables values</a:t>
            </a:r>
          </a:p>
        </p:txBody>
      </p:sp>
      <p:sp>
        <p:nvSpPr>
          <p:cNvPr id="3" name="Content Placeholder 2">
            <a:extLst>
              <a:ext uri="{FF2B5EF4-FFF2-40B4-BE49-F238E27FC236}">
                <a16:creationId xmlns:a16="http://schemas.microsoft.com/office/drawing/2014/main" id="{8E28C89C-8D4E-49A6-86F3-0B84D140D855}"/>
              </a:ext>
            </a:extLst>
          </p:cNvPr>
          <p:cNvSpPr>
            <a:spLocks noGrp="1"/>
          </p:cNvSpPr>
          <p:nvPr>
            <p:ph idx="1"/>
          </p:nvPr>
        </p:nvSpPr>
        <p:spPr/>
        <p:txBody>
          <a:bodyPr>
            <a:normAutofit fontScale="85000" lnSpcReduction="20000"/>
          </a:bodyPr>
          <a:lstStyle/>
          <a:p>
            <a:r>
              <a:rPr lang="en-US" dirty="0"/>
              <a:t>Giving a variable a value is known as </a:t>
            </a:r>
            <a:r>
              <a:rPr lang="en-US" b="1" u="sng" dirty="0"/>
              <a:t>assignment</a:t>
            </a:r>
            <a:r>
              <a:rPr lang="en-US" dirty="0"/>
              <a:t>.</a:t>
            </a:r>
          </a:p>
          <a:p>
            <a:r>
              <a:rPr lang="en-US" dirty="0"/>
              <a:t>Assignment is achieved using an </a:t>
            </a:r>
            <a:r>
              <a:rPr lang="en-US" b="1" u="sng" dirty="0"/>
              <a:t>assignment operator</a:t>
            </a:r>
            <a:r>
              <a:rPr lang="en-US" dirty="0"/>
              <a:t>, which in Java is the equals sign (=).</a:t>
            </a:r>
          </a:p>
          <a:p>
            <a:r>
              <a:rPr lang="en-US" dirty="0"/>
              <a:t>The first time a variable is assigned is known as </a:t>
            </a:r>
            <a:r>
              <a:rPr lang="en-US" b="1" u="sng" dirty="0"/>
              <a:t>initializing</a:t>
            </a:r>
            <a:r>
              <a:rPr lang="en-US" dirty="0"/>
              <a:t>.</a:t>
            </a:r>
          </a:p>
          <a:p>
            <a:pPr lvl="1"/>
            <a:r>
              <a:rPr lang="en-US" dirty="0"/>
              <a:t>Example: </a:t>
            </a:r>
          </a:p>
          <a:p>
            <a:pPr lvl="2"/>
            <a:r>
              <a:rPr lang="en-US" dirty="0"/>
              <a:t>int age;</a:t>
            </a:r>
          </a:p>
          <a:p>
            <a:pPr lvl="2"/>
            <a:r>
              <a:rPr lang="en-US" dirty="0"/>
              <a:t>age = 20;</a:t>
            </a:r>
          </a:p>
          <a:p>
            <a:pPr lvl="1"/>
            <a:r>
              <a:rPr lang="en-US" dirty="0"/>
              <a:t>Example 2: int age = 20;</a:t>
            </a:r>
          </a:p>
          <a:p>
            <a:r>
              <a:rPr lang="en-US" dirty="0"/>
              <a:t>Note how you can initialize a variable at the same time as the declaration.</a:t>
            </a:r>
          </a:p>
          <a:p>
            <a:r>
              <a:rPr lang="en-US" dirty="0"/>
              <a:t>To reassign a variable, simply use the assignment operator again.</a:t>
            </a:r>
          </a:p>
          <a:p>
            <a:r>
              <a:rPr lang="en-US" dirty="0"/>
              <a:t>The assignment operation is executed right to left, meaning the value on the right hand side (RHS) is evaluated and then the result is stored in the variable on the left hand side (LHS)</a:t>
            </a:r>
          </a:p>
          <a:p>
            <a:r>
              <a:rPr lang="en-US" dirty="0"/>
              <a:t>On the LHS of an assignment can only be a singular variable name, while on the RHS can be either a </a:t>
            </a:r>
            <a:r>
              <a:rPr lang="en-US" b="1" u="sng" dirty="0"/>
              <a:t>literal</a:t>
            </a:r>
            <a:r>
              <a:rPr lang="en-US" dirty="0"/>
              <a:t>, or an </a:t>
            </a:r>
            <a:r>
              <a:rPr lang="en-US" b="1" u="sng" dirty="0"/>
              <a:t>expression</a:t>
            </a:r>
            <a:r>
              <a:rPr lang="en-US" dirty="0"/>
              <a:t>.</a:t>
            </a:r>
          </a:p>
        </p:txBody>
      </p:sp>
    </p:spTree>
    <p:extLst>
      <p:ext uri="{BB962C8B-B14F-4D97-AF65-F5344CB8AC3E}">
        <p14:creationId xmlns:p14="http://schemas.microsoft.com/office/powerpoint/2010/main" val="149574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A7AA-66C9-4E32-AB41-1BD094139698}"/>
              </a:ext>
            </a:extLst>
          </p:cNvPr>
          <p:cNvSpPr>
            <a:spLocks noGrp="1"/>
          </p:cNvSpPr>
          <p:nvPr>
            <p:ph type="title"/>
          </p:nvPr>
        </p:nvSpPr>
        <p:spPr/>
        <p:txBody>
          <a:bodyPr/>
          <a:lstStyle/>
          <a:p>
            <a:r>
              <a:rPr lang="en-US" dirty="0"/>
              <a:t>The RHS of an Assignment: Literals</a:t>
            </a:r>
          </a:p>
        </p:txBody>
      </p:sp>
      <p:sp>
        <p:nvSpPr>
          <p:cNvPr id="3" name="Content Placeholder 2">
            <a:extLst>
              <a:ext uri="{FF2B5EF4-FFF2-40B4-BE49-F238E27FC236}">
                <a16:creationId xmlns:a16="http://schemas.microsoft.com/office/drawing/2014/main" id="{D2FC0E5B-29EA-4820-90BE-344044FE7F6F}"/>
              </a:ext>
            </a:extLst>
          </p:cNvPr>
          <p:cNvSpPr>
            <a:spLocks noGrp="1"/>
          </p:cNvSpPr>
          <p:nvPr>
            <p:ph idx="1"/>
          </p:nvPr>
        </p:nvSpPr>
        <p:spPr>
          <a:xfrm>
            <a:off x="677334" y="2160589"/>
            <a:ext cx="8596668" cy="4473476"/>
          </a:xfrm>
        </p:spPr>
        <p:txBody>
          <a:bodyPr>
            <a:normAutofit fontScale="92500"/>
          </a:bodyPr>
          <a:lstStyle/>
          <a:p>
            <a:r>
              <a:rPr lang="en-US" dirty="0"/>
              <a:t>The RHS of an assignment can contain either a literal, or an expression.</a:t>
            </a:r>
          </a:p>
          <a:p>
            <a:r>
              <a:rPr lang="en-US" dirty="0"/>
              <a:t>A literal is basically a direct value written into your program. There different types of literals in Java which represent different data.</a:t>
            </a:r>
          </a:p>
          <a:p>
            <a:pPr lvl="1"/>
            <a:r>
              <a:rPr lang="en-US" dirty="0"/>
              <a:t>Numeric Literals:</a:t>
            </a:r>
          </a:p>
          <a:p>
            <a:pPr lvl="2"/>
            <a:r>
              <a:rPr lang="en-US" dirty="0"/>
              <a:t>Integer Literals: An integer literal is a positive whole number that can be written in the following bases:</a:t>
            </a:r>
          </a:p>
          <a:p>
            <a:pPr lvl="3"/>
            <a:r>
              <a:rPr lang="en-US" dirty="0"/>
              <a:t>Base 10: Base 10 literals are numbers that we are used to, like 1, and 2, and 50.</a:t>
            </a:r>
          </a:p>
          <a:p>
            <a:pPr lvl="3"/>
            <a:r>
              <a:rPr lang="en-US" dirty="0"/>
              <a:t>Base 8: Base 8 literals are prefixed by a leading 0, so the number 10 in a base 8 literal would be 012</a:t>
            </a:r>
          </a:p>
          <a:p>
            <a:pPr lvl="3"/>
            <a:r>
              <a:rPr lang="en-US" dirty="0"/>
              <a:t>Base 16: Base 16 (or hexadecimal) literals are written with 0x as the prefix, so we can have values like 0xFF.</a:t>
            </a:r>
          </a:p>
          <a:p>
            <a:pPr lvl="3"/>
            <a:r>
              <a:rPr lang="en-US" dirty="0"/>
              <a:t>Base 2: Base 2 (binary) literals are prefixed with 0b, so the number 12 would be 0b1100</a:t>
            </a:r>
          </a:p>
          <a:p>
            <a:pPr lvl="3"/>
            <a:r>
              <a:rPr lang="en-US" dirty="0"/>
              <a:t>(Underscores may be used in integer literals)</a:t>
            </a:r>
          </a:p>
          <a:p>
            <a:pPr lvl="2"/>
            <a:r>
              <a:rPr lang="en-US" dirty="0"/>
              <a:t>Floating Point Literals:</a:t>
            </a:r>
          </a:p>
          <a:p>
            <a:pPr lvl="3"/>
            <a:r>
              <a:rPr lang="en-US" dirty="0"/>
              <a:t>Floats are how we used real numbers in Java they can either be written in standard notation or in scientific notation with an E. For example, we can have either 120.5f or 1.205E2f. Note all floating point literals must end in the letter f, without the f, the literal would be treated as a double.</a:t>
            </a:r>
          </a:p>
          <a:p>
            <a:endParaRPr lang="en-US" dirty="0"/>
          </a:p>
        </p:txBody>
      </p:sp>
    </p:spTree>
    <p:extLst>
      <p:ext uri="{BB962C8B-B14F-4D97-AF65-F5344CB8AC3E}">
        <p14:creationId xmlns:p14="http://schemas.microsoft.com/office/powerpoint/2010/main" val="195826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FBFD-2CC8-40D0-862A-B74F932918AA}"/>
              </a:ext>
            </a:extLst>
          </p:cNvPr>
          <p:cNvSpPr>
            <a:spLocks noGrp="1"/>
          </p:cNvSpPr>
          <p:nvPr>
            <p:ph type="title"/>
          </p:nvPr>
        </p:nvSpPr>
        <p:spPr/>
        <p:txBody>
          <a:bodyPr/>
          <a:lstStyle/>
          <a:p>
            <a:r>
              <a:rPr lang="en-US" dirty="0"/>
              <a:t>More Literals</a:t>
            </a:r>
          </a:p>
        </p:txBody>
      </p:sp>
      <p:sp>
        <p:nvSpPr>
          <p:cNvPr id="3" name="Content Placeholder 2">
            <a:extLst>
              <a:ext uri="{FF2B5EF4-FFF2-40B4-BE49-F238E27FC236}">
                <a16:creationId xmlns:a16="http://schemas.microsoft.com/office/drawing/2014/main" id="{B221000F-070A-4C46-AA7A-BF4F5C9B77B1}"/>
              </a:ext>
            </a:extLst>
          </p:cNvPr>
          <p:cNvSpPr>
            <a:spLocks noGrp="1"/>
          </p:cNvSpPr>
          <p:nvPr>
            <p:ph idx="1"/>
          </p:nvPr>
        </p:nvSpPr>
        <p:spPr/>
        <p:txBody>
          <a:bodyPr>
            <a:normAutofit fontScale="92500" lnSpcReduction="10000"/>
          </a:bodyPr>
          <a:lstStyle/>
          <a:p>
            <a:r>
              <a:rPr lang="en-US" dirty="0"/>
              <a:t>Boolean Literals:</a:t>
            </a:r>
          </a:p>
          <a:p>
            <a:pPr lvl="1"/>
            <a:r>
              <a:rPr lang="en-US" dirty="0"/>
              <a:t>Either true or false</a:t>
            </a:r>
          </a:p>
          <a:p>
            <a:r>
              <a:rPr lang="en-US" dirty="0"/>
              <a:t>Character Literals:</a:t>
            </a:r>
          </a:p>
          <a:p>
            <a:pPr lvl="1"/>
            <a:r>
              <a:rPr lang="en-US" dirty="0"/>
              <a:t>Characters are denoted by a single character surrounded by single quotes.</a:t>
            </a:r>
          </a:p>
          <a:p>
            <a:pPr lvl="2"/>
            <a:r>
              <a:rPr lang="en-US" dirty="0"/>
              <a:t>Example: ‘A’</a:t>
            </a:r>
          </a:p>
          <a:p>
            <a:r>
              <a:rPr lang="en-US" dirty="0"/>
              <a:t>String Literals</a:t>
            </a:r>
          </a:p>
          <a:p>
            <a:pPr lvl="1"/>
            <a:r>
              <a:rPr lang="en-US" dirty="0"/>
              <a:t>Strings are the only non-primitive that can be used with literals. </a:t>
            </a:r>
          </a:p>
          <a:p>
            <a:pPr lvl="1"/>
            <a:r>
              <a:rPr lang="en-US" dirty="0"/>
              <a:t>A string literal is a series of characters enclosed in double quotation marks.</a:t>
            </a:r>
          </a:p>
          <a:p>
            <a:pPr lvl="2"/>
            <a:r>
              <a:rPr lang="en-US" dirty="0"/>
              <a:t>Example “hello!”</a:t>
            </a:r>
          </a:p>
          <a:p>
            <a:r>
              <a:rPr lang="en-US" dirty="0"/>
              <a:t>Note: There are such things as “escape characters” we can use in our character and string literals, read up on them here: </a:t>
            </a:r>
            <a:r>
              <a:rPr lang="en-US" dirty="0">
                <a:hlinkClick r:id="rId2"/>
              </a:rPr>
              <a:t>https://docs.oracle.com/javase/tutorial/java/data/characters.html</a:t>
            </a:r>
            <a:endParaRPr lang="en-US" dirty="0"/>
          </a:p>
        </p:txBody>
      </p:sp>
    </p:spTree>
    <p:extLst>
      <p:ext uri="{BB962C8B-B14F-4D97-AF65-F5344CB8AC3E}">
        <p14:creationId xmlns:p14="http://schemas.microsoft.com/office/powerpoint/2010/main" val="30178885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62</TotalTime>
  <Words>963</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Variables and Data Types</vt:lpstr>
      <vt:lpstr>A Quick Note on Memory</vt:lpstr>
      <vt:lpstr>What is a Variable?</vt:lpstr>
      <vt:lpstr>Primitive Data Types</vt:lpstr>
      <vt:lpstr>Declaring a Variable in Java</vt:lpstr>
      <vt:lpstr>Variable Name Rules </vt:lpstr>
      <vt:lpstr>Giving variables values</vt:lpstr>
      <vt:lpstr>The RHS of an Assignment: Literals</vt:lpstr>
      <vt:lpstr>More Literals</vt:lpstr>
      <vt:lpstr>The RHS of an Assignment: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Data Types</dc:title>
  <dc:creator>Jose Rodriguez Rivas</dc:creator>
  <cp:lastModifiedBy>Jose Rodriguez Rivas</cp:lastModifiedBy>
  <cp:revision>13</cp:revision>
  <dcterms:created xsi:type="dcterms:W3CDTF">2019-03-30T19:04:28Z</dcterms:created>
  <dcterms:modified xsi:type="dcterms:W3CDTF">2019-03-30T21:43:00Z</dcterms:modified>
</cp:coreProperties>
</file>