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82" r:id="rId4"/>
    <p:sldId id="293" r:id="rId5"/>
    <p:sldId id="291" r:id="rId6"/>
    <p:sldId id="290" r:id="rId7"/>
    <p:sldId id="298" r:id="rId8"/>
    <p:sldId id="258" r:id="rId9"/>
    <p:sldId id="294" r:id="rId10"/>
    <p:sldId id="299" r:id="rId11"/>
    <p:sldId id="301" r:id="rId12"/>
    <p:sldId id="300" r:id="rId13"/>
    <p:sldId id="269" r:id="rId14"/>
    <p:sldId id="289" r:id="rId15"/>
    <p:sldId id="283" r:id="rId16"/>
    <p:sldId id="284" r:id="rId17"/>
    <p:sldId id="292" r:id="rId18"/>
    <p:sldId id="259" r:id="rId19"/>
    <p:sldId id="260" r:id="rId20"/>
    <p:sldId id="288" r:id="rId21"/>
    <p:sldId id="261" r:id="rId22"/>
    <p:sldId id="263" r:id="rId23"/>
    <p:sldId id="264" r:id="rId24"/>
    <p:sldId id="265" r:id="rId25"/>
    <p:sldId id="287" r:id="rId26"/>
    <p:sldId id="267" r:id="rId27"/>
    <p:sldId id="270" r:id="rId28"/>
    <p:sldId id="285" r:id="rId29"/>
    <p:sldId id="271" r:id="rId30"/>
    <p:sldId id="295" r:id="rId31"/>
    <p:sldId id="262" r:id="rId32"/>
    <p:sldId id="272" r:id="rId33"/>
    <p:sldId id="273" r:id="rId34"/>
    <p:sldId id="266" r:id="rId35"/>
    <p:sldId id="296" r:id="rId36"/>
    <p:sldId id="274" r:id="rId37"/>
    <p:sldId id="297" r:id="rId38"/>
    <p:sldId id="275" r:id="rId39"/>
    <p:sldId id="276" r:id="rId40"/>
    <p:sldId id="277" r:id="rId41"/>
    <p:sldId id="278" r:id="rId42"/>
    <p:sldId id="279" r:id="rId43"/>
    <p:sldId id="286" r:id="rId44"/>
    <p:sldId id="280" r:id="rId45"/>
    <p:sldId id="281" r:id="rId4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lvl1pPr>
    <a:lvl2pPr marL="0" marR="0" indent="34290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lvl2pPr>
    <a:lvl3pPr marL="0" marR="0" indent="68580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lvl3pPr>
    <a:lvl4pPr marL="0" marR="0" indent="102870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lvl4pPr>
    <a:lvl5pPr marL="0" marR="0" indent="137160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lvl5pPr>
    <a:lvl6pPr marL="0" marR="0" indent="171450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lvl6pPr>
    <a:lvl7pPr marL="0" marR="0" indent="205740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lvl7pPr>
    <a:lvl8pPr marL="0" marR="0" indent="240030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lvl8pPr>
    <a:lvl9pPr marL="0" marR="0" indent="274320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43"/>
    <p:restoredTop sz="94764"/>
  </p:normalViewPr>
  <p:slideViewPr>
    <p:cSldViewPr snapToGrid="0" snapToObjects="1">
      <p:cViewPr varScale="1">
        <p:scale>
          <a:sx n="30" d="100"/>
          <a:sy n="30" d="100"/>
        </p:scale>
        <p:origin x="232"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76300" latinLnBrk="0">
      <a:defRPr sz="3000">
        <a:latin typeface="Lucida Grande"/>
        <a:ea typeface="Lucida Grande"/>
        <a:cs typeface="Lucida Grande"/>
        <a:sym typeface="Lucida Grande"/>
      </a:defRPr>
    </a:lvl1pPr>
    <a:lvl2pPr indent="228600" defTabSz="876300" latinLnBrk="0">
      <a:defRPr sz="3000">
        <a:latin typeface="Lucida Grande"/>
        <a:ea typeface="Lucida Grande"/>
        <a:cs typeface="Lucida Grande"/>
        <a:sym typeface="Lucida Grande"/>
      </a:defRPr>
    </a:lvl2pPr>
    <a:lvl3pPr indent="457200" defTabSz="876300" latinLnBrk="0">
      <a:defRPr sz="3000">
        <a:latin typeface="Lucida Grande"/>
        <a:ea typeface="Lucida Grande"/>
        <a:cs typeface="Lucida Grande"/>
        <a:sym typeface="Lucida Grande"/>
      </a:defRPr>
    </a:lvl3pPr>
    <a:lvl4pPr indent="685800" defTabSz="876300" latinLnBrk="0">
      <a:defRPr sz="3000">
        <a:latin typeface="Lucida Grande"/>
        <a:ea typeface="Lucida Grande"/>
        <a:cs typeface="Lucida Grande"/>
        <a:sym typeface="Lucida Grande"/>
      </a:defRPr>
    </a:lvl4pPr>
    <a:lvl5pPr indent="914400" defTabSz="876300" latinLnBrk="0">
      <a:defRPr sz="3000">
        <a:latin typeface="Lucida Grande"/>
        <a:ea typeface="Lucida Grande"/>
        <a:cs typeface="Lucida Grande"/>
        <a:sym typeface="Lucida Grande"/>
      </a:defRPr>
    </a:lvl5pPr>
    <a:lvl6pPr indent="1143000" defTabSz="876300" latinLnBrk="0">
      <a:defRPr sz="3000">
        <a:latin typeface="Lucida Grande"/>
        <a:ea typeface="Lucida Grande"/>
        <a:cs typeface="Lucida Grande"/>
        <a:sym typeface="Lucida Grande"/>
      </a:defRPr>
    </a:lvl6pPr>
    <a:lvl7pPr indent="1371600" defTabSz="876300" latinLnBrk="0">
      <a:defRPr sz="3000">
        <a:latin typeface="Lucida Grande"/>
        <a:ea typeface="Lucida Grande"/>
        <a:cs typeface="Lucida Grande"/>
        <a:sym typeface="Lucida Grande"/>
      </a:defRPr>
    </a:lvl7pPr>
    <a:lvl8pPr indent="1600200" defTabSz="876300" latinLnBrk="0">
      <a:defRPr sz="3000">
        <a:latin typeface="Lucida Grande"/>
        <a:ea typeface="Lucida Grande"/>
        <a:cs typeface="Lucida Grande"/>
        <a:sym typeface="Lucida Grande"/>
      </a:defRPr>
    </a:lvl8pPr>
    <a:lvl9pPr indent="1828800" defTabSz="876300" latinLnBrk="0">
      <a:defRPr sz="3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999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noRot="1" noChangeAspect="1"/>
          </p:cNvSpPr>
          <p:nvPr>
            <p:ph type="sldImg"/>
          </p:nvPr>
        </p:nvSpPr>
        <p:spPr>
          <a:xfrm>
            <a:off x="381000" y="685800"/>
            <a:ext cx="6096000" cy="3429000"/>
          </a:xfrm>
          <a:prstGeom prst="rect">
            <a:avLst/>
          </a:prstGeom>
        </p:spPr>
        <p:txBody>
          <a:bodyPr/>
          <a:lstStyle/>
          <a:p>
            <a:endParaRPr/>
          </a:p>
        </p:txBody>
      </p:sp>
      <p:sp>
        <p:nvSpPr>
          <p:cNvPr id="154" name="Shape 154"/>
          <p:cNvSpPr>
            <a:spLocks noGrp="1"/>
          </p:cNvSpPr>
          <p:nvPr>
            <p:ph type="body" sz="quarter" idx="1"/>
          </p:nvPr>
        </p:nvSpPr>
        <p:spPr>
          <a:prstGeom prst="rect">
            <a:avLst/>
          </a:prstGeom>
        </p:spPr>
        <p:txBody>
          <a:bodyPr/>
          <a:lstStyle>
            <a:lvl1pPr marL="56047" marR="56047" defTabSz="457200">
              <a:spcBef>
                <a:spcPts val="400"/>
              </a:spcBef>
              <a:buClr>
                <a:srgbClr val="000000"/>
              </a:buClr>
              <a:buFont typeface="Times New Roman"/>
              <a:defRPr sz="1200">
                <a:uFill>
                  <a:solidFill>
                    <a:srgbClr val="000000"/>
                  </a:solidFill>
                </a:uFill>
                <a:latin typeface="Times New Roman"/>
                <a:ea typeface="Times New Roman"/>
                <a:cs typeface="Times New Roman"/>
                <a:sym typeface="Times New Roman"/>
              </a:defRPr>
            </a:lvl1pPr>
          </a:lstStyle>
          <a:p>
            <a:r>
              <a:t>This is similar to what is used in the Algol Report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noRot="1" noChangeAspect="1"/>
          </p:cNvSpPr>
          <p:nvPr>
            <p:ph type="sldImg"/>
          </p:nvPr>
        </p:nvSpPr>
        <p:spPr>
          <a:xfrm>
            <a:off x="381000" y="685800"/>
            <a:ext cx="6096000" cy="3429000"/>
          </a:xfrm>
          <a:prstGeom prst="rect">
            <a:avLst/>
          </a:prstGeom>
        </p:spPr>
        <p:txBody>
          <a:bodyPr/>
          <a:lstStyle/>
          <a:p>
            <a:endParaRPr/>
          </a:p>
        </p:txBody>
      </p:sp>
      <p:sp>
        <p:nvSpPr>
          <p:cNvPr id="154" name="Shape 154"/>
          <p:cNvSpPr>
            <a:spLocks noGrp="1"/>
          </p:cNvSpPr>
          <p:nvPr>
            <p:ph type="body" sz="quarter" idx="1"/>
          </p:nvPr>
        </p:nvSpPr>
        <p:spPr>
          <a:prstGeom prst="rect">
            <a:avLst/>
          </a:prstGeom>
        </p:spPr>
        <p:txBody>
          <a:bodyPr/>
          <a:lstStyle>
            <a:lvl1pPr marL="56047" marR="56047" defTabSz="457200">
              <a:spcBef>
                <a:spcPts val="400"/>
              </a:spcBef>
              <a:buClr>
                <a:srgbClr val="000000"/>
              </a:buClr>
              <a:buFont typeface="Times New Roman"/>
              <a:defRPr sz="1200">
                <a:uFill>
                  <a:solidFill>
                    <a:srgbClr val="000000"/>
                  </a:solidFill>
                </a:uFill>
                <a:latin typeface="Times New Roman"/>
                <a:ea typeface="Times New Roman"/>
                <a:cs typeface="Times New Roman"/>
                <a:sym typeface="Times New Roman"/>
              </a:defRPr>
            </a:lvl1pPr>
          </a:lstStyle>
          <a:p>
            <a:r>
              <a:t>This is similar to what is used in the Algol Report</a:t>
            </a:r>
          </a:p>
        </p:txBody>
      </p:sp>
    </p:spTree>
    <p:extLst>
      <p:ext uri="{BB962C8B-B14F-4D97-AF65-F5344CB8AC3E}">
        <p14:creationId xmlns:p14="http://schemas.microsoft.com/office/powerpoint/2010/main" val="1839539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ody">
    <p:spTree>
      <p:nvGrpSpPr>
        <p:cNvPr id="1" name=""/>
        <p:cNvGrpSpPr/>
        <p:nvPr/>
      </p:nvGrpSpPr>
      <p:grpSpPr>
        <a:xfrm>
          <a:off x="0" y="0"/>
          <a:ext cx="0" cy="0"/>
          <a:chOff x="0" y="0"/>
          <a:chExt cx="0" cy="0"/>
        </a:xfrm>
      </p:grpSpPr>
      <p:pic>
        <p:nvPicPr>
          <p:cNvPr id="14"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16"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17" name="Title Text"/>
          <p:cNvSpPr txBox="1">
            <a:spLocks noGrp="1"/>
          </p:cNvSpPr>
          <p:nvPr>
            <p:ph type="title"/>
          </p:nvPr>
        </p:nvSpPr>
        <p:spPr>
          <a:xfrm>
            <a:off x="570606" y="0"/>
            <a:ext cx="21612705" cy="2089547"/>
          </a:xfrm>
          <a:prstGeom prst="rect">
            <a:avLst/>
          </a:prstGeom>
        </p:spPr>
        <p:txBody>
          <a:bodyPr/>
          <a:lstStyle>
            <a:lvl1pPr algn="l">
              <a:defRPr sz="7200"/>
            </a:lvl1pPr>
          </a:lstStyle>
          <a:p>
            <a:r>
              <a:t>Title Text</a:t>
            </a:r>
          </a:p>
        </p:txBody>
      </p:sp>
      <p:sp>
        <p:nvSpPr>
          <p:cNvPr id="18" name="Body Level One…"/>
          <p:cNvSpPr txBox="1">
            <a:spLocks noGrp="1"/>
          </p:cNvSpPr>
          <p:nvPr>
            <p:ph type="body" idx="1" hasCustomPrompt="1"/>
          </p:nvPr>
        </p:nvSpPr>
        <p:spPr>
          <a:xfrm>
            <a:off x="600608" y="2178843"/>
            <a:ext cx="23182784" cy="10626329"/>
          </a:xfrm>
          <a:prstGeom prst="rect">
            <a:avLst/>
          </a:prstGeom>
        </p:spPr>
        <p:txBody>
          <a:bodyPr>
            <a:normAutofit/>
          </a:bodyPr>
          <a:lstStyle>
            <a:lvl1pPr marL="508000" indent="-508000" algn="l" defTabSz="1928812">
              <a:spcBef>
                <a:spcPts val="900"/>
              </a:spcBef>
              <a:buClr>
                <a:srgbClr val="002060"/>
              </a:buClr>
              <a:buSzPct val="100000"/>
              <a:buFont typeface="Arial" panose="020B0604020202020204" pitchFamily="34" charset="0"/>
              <a:buChar char="•"/>
              <a:defRPr sz="5600">
                <a:uFill>
                  <a:solidFill>
                    <a:srgbClr val="0433FF"/>
                  </a:solidFill>
                </a:uFill>
              </a:defRPr>
            </a:lvl1pPr>
            <a:lvl2pPr marL="863600" indent="-482600" algn="l" defTabSz="1928812">
              <a:buClr>
                <a:schemeClr val="accent1">
                  <a:lumMod val="20000"/>
                  <a:lumOff val="80000"/>
                </a:schemeClr>
              </a:buClr>
              <a:buSzPct val="100000"/>
              <a:buFont typeface="Arial" panose="020B0604020202020204" pitchFamily="34" charset="0"/>
              <a:buChar char="•"/>
              <a:defRPr sz="5200"/>
            </a:lvl2pPr>
            <a:lvl3pPr marL="1422400" indent="-685800" algn="l" defTabSz="1928812">
              <a:buClr>
                <a:schemeClr val="accent3">
                  <a:lumMod val="40000"/>
                  <a:lumOff val="60000"/>
                </a:schemeClr>
              </a:buClr>
              <a:buSzPct val="100000"/>
              <a:buFont typeface="Arial" panose="020B0604020202020204" pitchFamily="34" charset="0"/>
              <a:buChar char="•"/>
              <a:defRPr sz="4800"/>
            </a:lvl3pPr>
            <a:lvl4pPr marL="1587500" indent="-571500" algn="l">
              <a:buClr>
                <a:schemeClr val="accent6">
                  <a:lumMod val="75000"/>
                </a:schemeClr>
              </a:buClr>
              <a:buSzPct val="100000"/>
              <a:buFont typeface="Arial" panose="020B0604020202020204" pitchFamily="34" charset="0"/>
              <a:buChar char="•"/>
              <a:defRPr sz="4200"/>
            </a:lvl4pPr>
            <a:lvl5pPr marL="1902669" indent="-571500" algn="l" defTabSz="1928812">
              <a:lnSpc>
                <a:spcPct val="90000"/>
              </a:lnSpc>
              <a:buSzPct val="100000"/>
              <a:buFont typeface="Arial" panose="020B0604020202020204" pitchFamily="34" charset="0"/>
              <a:buChar char="•"/>
              <a:defRPr sz="4000"/>
            </a:lvl5pPr>
          </a:lstStyle>
          <a:p>
            <a:r>
              <a:rPr dirty="0"/>
              <a:t>Body Level One</a:t>
            </a:r>
          </a:p>
          <a:p>
            <a:pPr lvl="1"/>
            <a:r>
              <a:rPr dirty="0"/>
              <a:t>Body Level Two</a:t>
            </a:r>
            <a:endParaRPr lang="en-US" dirty="0"/>
          </a:p>
          <a:p>
            <a:pPr lvl="2"/>
            <a:r>
              <a:rPr dirty="0"/>
              <a:t>Body Level Three</a:t>
            </a:r>
            <a:endParaRPr lang="en-US" dirty="0"/>
          </a:p>
          <a:p>
            <a:pPr lvl="3"/>
            <a:r>
              <a:rPr dirty="0"/>
              <a:t>Body Level Four</a:t>
            </a:r>
            <a:endParaRPr lang="en-US" dirty="0"/>
          </a:p>
          <a:p>
            <a:pPr lvl="4"/>
            <a:r>
              <a:rPr dirty="0"/>
              <a:t>Body Level Five</a:t>
            </a:r>
          </a:p>
        </p:txBody>
      </p:sp>
      <p:sp>
        <p:nvSpPr>
          <p:cNvPr id="19" name="Slide Number"/>
          <p:cNvSpPr txBox="1">
            <a:spLocks noGrp="1"/>
          </p:cNvSpPr>
          <p:nvPr>
            <p:ph type="sldNum" sz="quarter" idx="2"/>
          </p:nvPr>
        </p:nvSpPr>
        <p:spPr>
          <a:xfrm>
            <a:off x="23452294" y="12894468"/>
            <a:ext cx="494606" cy="488505"/>
          </a:xfrm>
          <a:prstGeom prst="rect">
            <a:avLst/>
          </a:prstGeom>
        </p:spPr>
        <p:txBody>
          <a:bodyPr/>
          <a:lstStyle>
            <a:lvl1pPr algn="l" defTabSz="1928812">
              <a:buClr>
                <a:srgbClr val="000000"/>
              </a:buClr>
              <a:buFont typeface="Courier New"/>
              <a:defRPr sz="2400" i="0">
                <a:uFill>
                  <a:solidFill>
                    <a:srgbClr val="004F00"/>
                  </a:solidFill>
                </a:u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jpg" descr="image.jpg"/>
          <p:cNvPicPr>
            <a:picLocks/>
          </p:cNvPicPr>
          <p:nvPr/>
        </p:nvPicPr>
        <p:blipFill>
          <a:blip r:embed="rId4">
            <a:alphaModFix amt="10000"/>
            <a:extLst/>
          </a:blip>
          <a:stretch>
            <a:fillRect/>
          </a:stretch>
        </p:blipFill>
        <p:spPr>
          <a:xfrm>
            <a:off x="-1" y="-1"/>
            <a:ext cx="24384001" cy="13716001"/>
          </a:xfrm>
          <a:prstGeom prst="rect">
            <a:avLst/>
          </a:prstGeom>
          <a:ln>
            <a:miter lim="400000"/>
          </a:ln>
        </p:spPr>
      </p:pic>
      <p:sp>
        <p:nvSpPr>
          <p:cNvPr id="3" name="Line"/>
          <p:cNvSpPr/>
          <p:nvPr/>
        </p:nvSpPr>
        <p:spPr>
          <a:xfrm>
            <a:off x="807919" y="5638277"/>
            <a:ext cx="22768163" cy="2391"/>
          </a:xfrm>
          <a:prstGeom prst="line">
            <a:avLst/>
          </a:prstGeom>
          <a:ln w="3175">
            <a:solidFill>
              <a:srgbClr val="000000"/>
            </a:solidFill>
          </a:ln>
        </p:spPr>
        <p:txBody>
          <a:bodyPr lIns="0" tIns="0" rIns="0" bIns="0"/>
          <a:lstStyle/>
          <a:p>
            <a:pPr defTabSz="457200">
              <a:defRPr sz="1600" b="0">
                <a:solidFill>
                  <a:srgbClr val="000000"/>
                </a:solidFill>
                <a:uFillTx/>
                <a:latin typeface="Helvetica"/>
                <a:ea typeface="Helvetica"/>
                <a:cs typeface="Helvetica"/>
                <a:sym typeface="Helvetica"/>
              </a:defRPr>
            </a:pPr>
            <a:endParaRPr/>
          </a:p>
        </p:txBody>
      </p:sp>
      <p:pic>
        <p:nvPicPr>
          <p:cNvPr id="4" name="image.jpg" descr="image.jpg"/>
          <p:cNvPicPr>
            <a:picLocks/>
          </p:cNvPicPr>
          <p:nvPr/>
        </p:nvPicPr>
        <p:blipFill>
          <a:blip r:embed="rId4">
            <a:extLst/>
          </a:blip>
          <a:stretch>
            <a:fillRect/>
          </a:stretch>
        </p:blipFill>
        <p:spPr>
          <a:xfrm>
            <a:off x="20714622" y="5750718"/>
            <a:ext cx="2897156" cy="6634708"/>
          </a:xfrm>
          <a:prstGeom prst="rect">
            <a:avLst/>
          </a:prstGeom>
          <a:ln w="12700">
            <a:miter lim="400000"/>
          </a:ln>
        </p:spPr>
      </p:pic>
      <p:sp>
        <p:nvSpPr>
          <p:cNvPr id="5" name="Title Text"/>
          <p:cNvSpPr txBox="1">
            <a:spLocks noGrp="1"/>
          </p:cNvSpPr>
          <p:nvPr>
            <p:ph type="title"/>
          </p:nvPr>
        </p:nvSpPr>
        <p:spPr>
          <a:xfrm>
            <a:off x="771230" y="2129650"/>
            <a:ext cx="19598240" cy="3071813"/>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b"/>
          <a:lstStyle/>
          <a:p>
            <a:r>
              <a:t>Title Text</a:t>
            </a:r>
          </a:p>
        </p:txBody>
      </p:sp>
      <p:sp>
        <p:nvSpPr>
          <p:cNvPr id="6" name="Body Level One…"/>
          <p:cNvSpPr txBox="1">
            <a:spLocks noGrp="1"/>
          </p:cNvSpPr>
          <p:nvPr>
            <p:ph type="body" idx="1"/>
          </p:nvPr>
        </p:nvSpPr>
        <p:spPr>
          <a:xfrm>
            <a:off x="771230" y="6098614"/>
            <a:ext cx="19598240" cy="501848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lstStyle>
            <a:lvl2pPr marL="579672">
              <a:spcBef>
                <a:spcPts val="900"/>
              </a:spcBef>
              <a:buClr>
                <a:srgbClr val="78A9A9"/>
              </a:buClr>
              <a:defRPr sz="4600"/>
            </a:lvl2pPr>
            <a:lvl3pPr marL="1105344">
              <a:spcBef>
                <a:spcPts val="800"/>
              </a:spcBef>
              <a:buClr>
                <a:srgbClr val="D5D200"/>
              </a:buClr>
              <a:defRPr sz="4400"/>
            </a:lvl3pPr>
            <a:lvl4pPr marL="1549775">
              <a:spcBef>
                <a:spcPts val="600"/>
              </a:spcBef>
              <a:defRPr sz="3800"/>
            </a:lvl4pPr>
            <a:lvl5pPr marL="1991818">
              <a:spcBef>
                <a:spcPts val="600"/>
              </a:spcBef>
              <a:buClr>
                <a:srgbClr val="E0E0F0"/>
              </a:buClr>
              <a:defRPr sz="3800"/>
            </a:lvl5p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23249422" y="12496279"/>
            <a:ext cx="381597" cy="364828"/>
          </a:xfrm>
          <a:prstGeom prst="rect">
            <a:avLst/>
          </a:prstGeom>
          <a:ln w="12700">
            <a:miter lim="400000"/>
          </a:ln>
        </p:spPr>
        <p:txBody>
          <a:bodyPr wrap="none" lIns="71437" tIns="71437" rIns="71437" bIns="71437">
            <a:spAutoFit/>
          </a:bodyPr>
          <a:lstStyle>
            <a:lvl1pPr algn="ctr" defTabSz="876300">
              <a:buClrTx/>
              <a:buFontTx/>
              <a:defRPr sz="1600" b="0" i="1">
                <a:solidFill>
                  <a:srgbClr val="000000"/>
                </a:solidFill>
                <a:uFill>
                  <a:solidFill>
                    <a:srgbClr val="000000"/>
                  </a:solidFill>
                </a:uFill>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61169" marR="61169" indent="0" algn="r" defTabSz="1371600" rtl="0" latinLnBrk="0">
        <a:lnSpc>
          <a:spcPct val="100000"/>
        </a:lnSpc>
        <a:spcBef>
          <a:spcPts val="0"/>
        </a:spcBef>
        <a:spcAft>
          <a:spcPts val="0"/>
        </a:spcAft>
        <a:buClr>
          <a:srgbClr val="000000"/>
        </a:buClr>
        <a:buSzTx/>
        <a:buFont typeface="Courier New"/>
        <a:buNone/>
        <a:tabLst/>
        <a:defRPr sz="8000" b="1" i="0" u="none" strike="noStrike" cap="none" spc="0" baseline="0">
          <a:ln>
            <a:noFill/>
          </a:ln>
          <a:solidFill>
            <a:srgbClr val="431579"/>
          </a:solidFill>
          <a:uFill>
            <a:solidFill>
              <a:srgbClr val="431579"/>
            </a:solidFill>
          </a:uFill>
          <a:latin typeface="+mn-lt"/>
          <a:ea typeface="+mn-ea"/>
          <a:cs typeface="+mn-cs"/>
          <a:sym typeface="Arial"/>
        </a:defRPr>
      </a:lvl1pPr>
      <a:lvl2pPr marL="61169" marR="61169" indent="342900" algn="r" defTabSz="1371600" rtl="0" latinLnBrk="0">
        <a:lnSpc>
          <a:spcPct val="100000"/>
        </a:lnSpc>
        <a:spcBef>
          <a:spcPts val="0"/>
        </a:spcBef>
        <a:spcAft>
          <a:spcPts val="0"/>
        </a:spcAft>
        <a:buClr>
          <a:srgbClr val="000000"/>
        </a:buClr>
        <a:buSzTx/>
        <a:buFont typeface="Courier New"/>
        <a:buNone/>
        <a:tabLst/>
        <a:defRPr sz="8000" b="1" i="0" u="none" strike="noStrike" cap="none" spc="0" baseline="0">
          <a:ln>
            <a:noFill/>
          </a:ln>
          <a:solidFill>
            <a:srgbClr val="431579"/>
          </a:solidFill>
          <a:uFill>
            <a:solidFill>
              <a:srgbClr val="431579"/>
            </a:solidFill>
          </a:uFill>
          <a:latin typeface="+mn-lt"/>
          <a:ea typeface="+mn-ea"/>
          <a:cs typeface="+mn-cs"/>
          <a:sym typeface="Arial"/>
        </a:defRPr>
      </a:lvl2pPr>
      <a:lvl3pPr marL="61169" marR="61169" indent="685800" algn="r" defTabSz="1371600" rtl="0" latinLnBrk="0">
        <a:lnSpc>
          <a:spcPct val="100000"/>
        </a:lnSpc>
        <a:spcBef>
          <a:spcPts val="0"/>
        </a:spcBef>
        <a:spcAft>
          <a:spcPts val="0"/>
        </a:spcAft>
        <a:buClr>
          <a:srgbClr val="000000"/>
        </a:buClr>
        <a:buSzTx/>
        <a:buFont typeface="Courier New"/>
        <a:buNone/>
        <a:tabLst/>
        <a:defRPr sz="8000" b="1" i="0" u="none" strike="noStrike" cap="none" spc="0" baseline="0">
          <a:ln>
            <a:noFill/>
          </a:ln>
          <a:solidFill>
            <a:srgbClr val="431579"/>
          </a:solidFill>
          <a:uFill>
            <a:solidFill>
              <a:srgbClr val="431579"/>
            </a:solidFill>
          </a:uFill>
          <a:latin typeface="+mn-lt"/>
          <a:ea typeface="+mn-ea"/>
          <a:cs typeface="+mn-cs"/>
          <a:sym typeface="Arial"/>
        </a:defRPr>
      </a:lvl3pPr>
      <a:lvl4pPr marL="61169" marR="61169" indent="1028700" algn="r" defTabSz="1371600" rtl="0" latinLnBrk="0">
        <a:lnSpc>
          <a:spcPct val="100000"/>
        </a:lnSpc>
        <a:spcBef>
          <a:spcPts val="0"/>
        </a:spcBef>
        <a:spcAft>
          <a:spcPts val="0"/>
        </a:spcAft>
        <a:buClr>
          <a:srgbClr val="000000"/>
        </a:buClr>
        <a:buSzTx/>
        <a:buFont typeface="Courier New"/>
        <a:buNone/>
        <a:tabLst/>
        <a:defRPr sz="8000" b="1" i="0" u="none" strike="noStrike" cap="none" spc="0" baseline="0">
          <a:ln>
            <a:noFill/>
          </a:ln>
          <a:solidFill>
            <a:srgbClr val="431579"/>
          </a:solidFill>
          <a:uFill>
            <a:solidFill>
              <a:srgbClr val="431579"/>
            </a:solidFill>
          </a:uFill>
          <a:latin typeface="+mn-lt"/>
          <a:ea typeface="+mn-ea"/>
          <a:cs typeface="+mn-cs"/>
          <a:sym typeface="Arial"/>
        </a:defRPr>
      </a:lvl4pPr>
      <a:lvl5pPr marL="61169" marR="61169" indent="1371600" algn="r" defTabSz="1371600" rtl="0" latinLnBrk="0">
        <a:lnSpc>
          <a:spcPct val="100000"/>
        </a:lnSpc>
        <a:spcBef>
          <a:spcPts val="0"/>
        </a:spcBef>
        <a:spcAft>
          <a:spcPts val="0"/>
        </a:spcAft>
        <a:buClr>
          <a:srgbClr val="000000"/>
        </a:buClr>
        <a:buSzTx/>
        <a:buFont typeface="Courier New"/>
        <a:buNone/>
        <a:tabLst/>
        <a:defRPr sz="8000" b="1" i="0" u="none" strike="noStrike" cap="none" spc="0" baseline="0">
          <a:ln>
            <a:noFill/>
          </a:ln>
          <a:solidFill>
            <a:srgbClr val="431579"/>
          </a:solidFill>
          <a:uFill>
            <a:solidFill>
              <a:srgbClr val="431579"/>
            </a:solidFill>
          </a:uFill>
          <a:latin typeface="+mn-lt"/>
          <a:ea typeface="+mn-ea"/>
          <a:cs typeface="+mn-cs"/>
          <a:sym typeface="Arial"/>
        </a:defRPr>
      </a:lvl5pPr>
      <a:lvl6pPr marL="61169" marR="61169" indent="1714500" algn="r" defTabSz="1371600" rtl="0" latinLnBrk="0">
        <a:lnSpc>
          <a:spcPct val="100000"/>
        </a:lnSpc>
        <a:spcBef>
          <a:spcPts val="0"/>
        </a:spcBef>
        <a:spcAft>
          <a:spcPts val="0"/>
        </a:spcAft>
        <a:buClr>
          <a:srgbClr val="000000"/>
        </a:buClr>
        <a:buSzTx/>
        <a:buFont typeface="Courier New"/>
        <a:buNone/>
        <a:tabLst/>
        <a:defRPr sz="8000" b="1" i="0" u="none" strike="noStrike" cap="none" spc="0" baseline="0">
          <a:ln>
            <a:noFill/>
          </a:ln>
          <a:solidFill>
            <a:srgbClr val="431579"/>
          </a:solidFill>
          <a:uFill>
            <a:solidFill>
              <a:srgbClr val="431579"/>
            </a:solidFill>
          </a:uFill>
          <a:latin typeface="+mn-lt"/>
          <a:ea typeface="+mn-ea"/>
          <a:cs typeface="+mn-cs"/>
          <a:sym typeface="Arial"/>
        </a:defRPr>
      </a:lvl6pPr>
      <a:lvl7pPr marL="61169" marR="61169" indent="2057400" algn="r" defTabSz="1371600" rtl="0" latinLnBrk="0">
        <a:lnSpc>
          <a:spcPct val="100000"/>
        </a:lnSpc>
        <a:spcBef>
          <a:spcPts val="0"/>
        </a:spcBef>
        <a:spcAft>
          <a:spcPts val="0"/>
        </a:spcAft>
        <a:buClr>
          <a:srgbClr val="000000"/>
        </a:buClr>
        <a:buSzTx/>
        <a:buFont typeface="Courier New"/>
        <a:buNone/>
        <a:tabLst/>
        <a:defRPr sz="8000" b="1" i="0" u="none" strike="noStrike" cap="none" spc="0" baseline="0">
          <a:ln>
            <a:noFill/>
          </a:ln>
          <a:solidFill>
            <a:srgbClr val="431579"/>
          </a:solidFill>
          <a:uFill>
            <a:solidFill>
              <a:srgbClr val="431579"/>
            </a:solidFill>
          </a:uFill>
          <a:latin typeface="+mn-lt"/>
          <a:ea typeface="+mn-ea"/>
          <a:cs typeface="+mn-cs"/>
          <a:sym typeface="Arial"/>
        </a:defRPr>
      </a:lvl7pPr>
      <a:lvl8pPr marL="61169" marR="61169" indent="2400300" algn="r" defTabSz="1371600" rtl="0" latinLnBrk="0">
        <a:lnSpc>
          <a:spcPct val="100000"/>
        </a:lnSpc>
        <a:spcBef>
          <a:spcPts val="0"/>
        </a:spcBef>
        <a:spcAft>
          <a:spcPts val="0"/>
        </a:spcAft>
        <a:buClr>
          <a:srgbClr val="000000"/>
        </a:buClr>
        <a:buSzTx/>
        <a:buFont typeface="Courier New"/>
        <a:buNone/>
        <a:tabLst/>
        <a:defRPr sz="8000" b="1" i="0" u="none" strike="noStrike" cap="none" spc="0" baseline="0">
          <a:ln>
            <a:noFill/>
          </a:ln>
          <a:solidFill>
            <a:srgbClr val="431579"/>
          </a:solidFill>
          <a:uFill>
            <a:solidFill>
              <a:srgbClr val="431579"/>
            </a:solidFill>
          </a:uFill>
          <a:latin typeface="+mn-lt"/>
          <a:ea typeface="+mn-ea"/>
          <a:cs typeface="+mn-cs"/>
          <a:sym typeface="Arial"/>
        </a:defRPr>
      </a:lvl8pPr>
      <a:lvl9pPr marL="61169" marR="61169" indent="2743200" algn="r" defTabSz="1371600" rtl="0" latinLnBrk="0">
        <a:lnSpc>
          <a:spcPct val="100000"/>
        </a:lnSpc>
        <a:spcBef>
          <a:spcPts val="0"/>
        </a:spcBef>
        <a:spcAft>
          <a:spcPts val="0"/>
        </a:spcAft>
        <a:buClr>
          <a:srgbClr val="000000"/>
        </a:buClr>
        <a:buSzTx/>
        <a:buFont typeface="Courier New"/>
        <a:buNone/>
        <a:tabLst/>
        <a:defRPr sz="8000" b="1" i="0" u="none" strike="noStrike" cap="none" spc="0" baseline="0">
          <a:ln>
            <a:noFill/>
          </a:ln>
          <a:solidFill>
            <a:srgbClr val="431579"/>
          </a:solidFill>
          <a:uFill>
            <a:solidFill>
              <a:srgbClr val="431579"/>
            </a:solidFill>
          </a:uFill>
          <a:latin typeface="+mn-lt"/>
          <a:ea typeface="+mn-ea"/>
          <a:cs typeface="+mn-cs"/>
          <a:sym typeface="Arial"/>
        </a:defRPr>
      </a:lvl9pPr>
    </p:titleStyle>
    <p:bodyStyle>
      <a:lvl1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1pPr>
      <a:lvl2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2pPr>
      <a:lvl3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3pPr>
      <a:lvl4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4pPr>
      <a:lvl5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5pPr>
      <a:lvl6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6pPr>
      <a:lvl7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7pPr>
      <a:lvl8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8pPr>
      <a:lvl9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9pPr>
    </p:bodyStyle>
    <p:otherStyle>
      <a:lvl1pPr marL="0" marR="0" indent="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1pPr>
      <a:lvl2pPr marL="0" marR="0" indent="2286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2pPr>
      <a:lvl3pPr marL="0" marR="0" indent="4572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3pPr>
      <a:lvl4pPr marL="0" marR="0" indent="6858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4pPr>
      <a:lvl5pPr marL="0" marR="0" indent="9144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5pPr>
      <a:lvl6pPr marL="0" marR="0" indent="11430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6pPr>
      <a:lvl7pPr marL="0" marR="0" indent="13716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7pPr>
      <a:lvl8pPr marL="0" marR="0" indent="16002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8pPr>
      <a:lvl9pPr marL="0" marR="0" indent="18288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reload=9&amp;v=cv66xFD7s7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thsisfun.com/sets/symbols.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Line"/>
          <p:cNvSpPr/>
          <p:nvPr/>
        </p:nvSpPr>
        <p:spPr>
          <a:xfrm>
            <a:off x="807919" y="5638277"/>
            <a:ext cx="22768163" cy="2391"/>
          </a:xfrm>
          <a:prstGeom prst="line">
            <a:avLst/>
          </a:prstGeom>
          <a:ln w="3175">
            <a:solidFill>
              <a:srgbClr val="000000"/>
            </a:solidFill>
          </a:ln>
        </p:spPr>
        <p:txBody>
          <a:bodyPr lIns="0" tIns="0" rIns="0" bIns="0"/>
          <a:lstStyle/>
          <a:p>
            <a:pPr defTabSz="457200">
              <a:defRPr sz="1600" b="0">
                <a:solidFill>
                  <a:srgbClr val="000000"/>
                </a:solidFill>
                <a:uFillTx/>
                <a:latin typeface="Helvetica"/>
                <a:ea typeface="Helvetica"/>
                <a:cs typeface="Helvetica"/>
                <a:sym typeface="Helvetica"/>
              </a:defRPr>
            </a:pPr>
            <a:endParaRPr/>
          </a:p>
        </p:txBody>
      </p:sp>
      <p:pic>
        <p:nvPicPr>
          <p:cNvPr id="38" name="image.jpg" descr="image.jpg"/>
          <p:cNvPicPr>
            <a:picLocks/>
          </p:cNvPicPr>
          <p:nvPr/>
        </p:nvPicPr>
        <p:blipFill>
          <a:blip r:embed="rId2">
            <a:extLst/>
          </a:blip>
          <a:stretch>
            <a:fillRect/>
          </a:stretch>
        </p:blipFill>
        <p:spPr>
          <a:xfrm>
            <a:off x="20714622" y="5750718"/>
            <a:ext cx="2897156" cy="6634708"/>
          </a:xfrm>
          <a:prstGeom prst="rect">
            <a:avLst/>
          </a:prstGeom>
          <a:ln w="12700">
            <a:miter lim="400000"/>
          </a:ln>
        </p:spPr>
      </p:pic>
      <p:sp>
        <p:nvSpPr>
          <p:cNvPr id="39" name="Language Specifications"/>
          <p:cNvSpPr txBox="1">
            <a:spLocks noGrp="1"/>
          </p:cNvSpPr>
          <p:nvPr>
            <p:ph type="title"/>
          </p:nvPr>
        </p:nvSpPr>
        <p:spPr>
          <a:prstGeom prst="rect">
            <a:avLst/>
          </a:prstGeom>
        </p:spPr>
        <p:txBody>
          <a:bodyPr/>
          <a:lstStyle/>
          <a:p>
            <a:r>
              <a:t>Language Specifications</a:t>
            </a:r>
          </a:p>
        </p:txBody>
      </p:sp>
      <p:sp>
        <p:nvSpPr>
          <p:cNvPr id="40" name="COMP232…"/>
          <p:cNvSpPr txBox="1">
            <a:spLocks noGrp="1"/>
          </p:cNvSpPr>
          <p:nvPr>
            <p:ph type="body" sz="half" idx="1"/>
          </p:nvPr>
        </p:nvSpPr>
        <p:spPr>
          <a:prstGeom prst="rect">
            <a:avLst/>
          </a:prstGeom>
        </p:spPr>
        <p:txBody>
          <a:bodyPr/>
          <a:lstStyle/>
          <a:p>
            <a:r>
              <a:rPr dirty="0"/>
              <a:t>COMP232</a:t>
            </a:r>
          </a:p>
          <a:p>
            <a:r>
              <a:rPr dirty="0"/>
              <a:t>Programming Languages</a:t>
            </a:r>
          </a:p>
          <a:p>
            <a:r>
              <a:rPr lang="en-US" dirty="0"/>
              <a:t>Instructor: Prof. </a:t>
            </a:r>
            <a:r>
              <a:rPr lang="en-US"/>
              <a:t>Bieszczad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51"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53"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54" name="Programming Language Specs"/>
          <p:cNvSpPr txBox="1">
            <a:spLocks noGrp="1"/>
          </p:cNvSpPr>
          <p:nvPr>
            <p:ph type="title"/>
          </p:nvPr>
        </p:nvSpPr>
        <p:spPr>
          <a:prstGeom prst="rect">
            <a:avLst/>
          </a:prstGeom>
        </p:spPr>
        <p:txBody>
          <a:bodyPr/>
          <a:lstStyle/>
          <a:p>
            <a:r>
              <a:rPr lang="en-US" dirty="0"/>
              <a:t>Components of Context-free Grammars</a:t>
            </a:r>
            <a:endParaRPr dirty="0"/>
          </a:p>
        </p:txBody>
      </p:sp>
      <p:sp>
        <p:nvSpPr>
          <p:cNvPr id="55" name="Since the 1960s, the syntax of every significant programming language has been specified by a formal grammar…"/>
          <p:cNvSpPr txBox="1">
            <a:spLocks noGrp="1"/>
          </p:cNvSpPr>
          <p:nvPr>
            <p:ph type="body" idx="1"/>
          </p:nvPr>
        </p:nvSpPr>
        <p:spPr>
          <a:xfrm>
            <a:off x="600608" y="2178843"/>
            <a:ext cx="23182784" cy="11398009"/>
          </a:xfrm>
          <a:prstGeom prst="rect">
            <a:avLst/>
          </a:prstGeom>
        </p:spPr>
        <p:txBody>
          <a:bodyPr>
            <a:normAutofit/>
          </a:bodyPr>
          <a:lstStyle/>
          <a:p>
            <a:r>
              <a:rPr lang="en-US" dirty="0"/>
              <a:t>A set of rules is the core component of a grammar.</a:t>
            </a:r>
          </a:p>
          <a:p>
            <a:pPr lvl="1"/>
            <a:r>
              <a:rPr lang="en-US" dirty="0"/>
              <a:t>Each rule has two parts: (1) </a:t>
            </a:r>
            <a:r>
              <a:rPr lang="en-US" b="1" dirty="0"/>
              <a:t>a name </a:t>
            </a:r>
            <a:r>
              <a:rPr lang="en-US" dirty="0"/>
              <a:t>and (2) </a:t>
            </a:r>
            <a:r>
              <a:rPr lang="en-US" b="1" dirty="0"/>
              <a:t>an expansion </a:t>
            </a:r>
            <a:r>
              <a:rPr lang="en-US" dirty="0"/>
              <a:t>of the name. For instance:</a:t>
            </a:r>
          </a:p>
          <a:p>
            <a:pPr lvl="2"/>
            <a:r>
              <a:rPr lang="en-US" dirty="0"/>
              <a:t>If we were creating a grammar to handle English text, we might add a rule like:</a:t>
            </a:r>
          </a:p>
          <a:p>
            <a:pPr marL="0" lvl="7" indent="-510331" algn="l"/>
            <a:r>
              <a:rPr lang="en-US" sz="4200" i="1" dirty="0"/>
              <a:t>                      noun-phrase may expand into article noun</a:t>
            </a:r>
          </a:p>
          <a:p>
            <a:pPr lvl="3"/>
            <a:r>
              <a:rPr lang="en-US" dirty="0"/>
              <a:t>from which we could ultimately deduce that "the dog" is a </a:t>
            </a:r>
            <a:r>
              <a:rPr lang="en-US" i="1" dirty="0"/>
              <a:t>noun-phrase</a:t>
            </a:r>
            <a:r>
              <a:rPr lang="en-US" dirty="0"/>
              <a:t>.</a:t>
            </a:r>
          </a:p>
          <a:p>
            <a:pPr lvl="2"/>
            <a:endParaRPr lang="en-US" dirty="0"/>
          </a:p>
          <a:p>
            <a:pPr lvl="2"/>
            <a:r>
              <a:rPr lang="en-US" dirty="0"/>
              <a:t>If we were describing a programming language, we could add a rule like</a:t>
            </a:r>
          </a:p>
          <a:p>
            <a:pPr marL="901700" lvl="3" indent="0">
              <a:buNone/>
            </a:pPr>
            <a:r>
              <a:rPr lang="en-US" i="1" dirty="0"/>
              <a:t>            expression</a:t>
            </a:r>
            <a:r>
              <a:rPr lang="en-US" dirty="0"/>
              <a:t> may expand into </a:t>
            </a:r>
            <a:r>
              <a:rPr lang="en-US" i="1" dirty="0"/>
              <a:t>expression</a:t>
            </a:r>
            <a:r>
              <a:rPr lang="en-US" dirty="0"/>
              <a:t> + </a:t>
            </a:r>
            <a:r>
              <a:rPr lang="en-US" i="1" dirty="0"/>
              <a:t>expression</a:t>
            </a:r>
          </a:p>
          <a:p>
            <a:pPr lvl="2"/>
            <a:endParaRPr lang="en-US" dirty="0"/>
          </a:p>
          <a:p>
            <a:pPr lvl="2"/>
            <a:r>
              <a:rPr lang="en-US" dirty="0"/>
              <a:t>If we're working with grammars as mathematical objects, then instead of writing "may expand into," we'd simply write →:</a:t>
            </a:r>
          </a:p>
          <a:p>
            <a:pPr marL="0" lvl="8" indent="-510331" algn="l"/>
            <a:r>
              <a:rPr lang="en-US" sz="4200" i="1" dirty="0"/>
              <a:t>                     noun-phrase → article noun </a:t>
            </a:r>
            <a:br>
              <a:rPr lang="en-US" sz="4200" i="1" dirty="0"/>
            </a:br>
            <a:r>
              <a:rPr lang="en-US" sz="4200" i="1" dirty="0"/>
              <a:t>                     expression → expression + expression</a:t>
            </a:r>
          </a:p>
        </p:txBody>
      </p:sp>
      <p:sp>
        <p:nvSpPr>
          <p:cNvPr id="56"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Tree>
    <p:extLst>
      <p:ext uri="{BB962C8B-B14F-4D97-AF65-F5344CB8AC3E}">
        <p14:creationId xmlns:p14="http://schemas.microsoft.com/office/powerpoint/2010/main" val="374123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51"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53"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54" name="Programming Language Specs"/>
          <p:cNvSpPr txBox="1">
            <a:spLocks noGrp="1"/>
          </p:cNvSpPr>
          <p:nvPr>
            <p:ph type="title"/>
          </p:nvPr>
        </p:nvSpPr>
        <p:spPr>
          <a:prstGeom prst="rect">
            <a:avLst/>
          </a:prstGeom>
        </p:spPr>
        <p:txBody>
          <a:bodyPr/>
          <a:lstStyle/>
          <a:p>
            <a:r>
              <a:rPr lang="en-US" dirty="0"/>
              <a:t>Components of Context-free Grammars</a:t>
            </a:r>
            <a:endParaRPr dirty="0"/>
          </a:p>
        </p:txBody>
      </p:sp>
      <p:sp>
        <p:nvSpPr>
          <p:cNvPr id="55" name="Since the 1960s, the syntax of every significant programming language has been specified by a formal grammar…"/>
          <p:cNvSpPr txBox="1">
            <a:spLocks noGrp="1"/>
          </p:cNvSpPr>
          <p:nvPr>
            <p:ph type="body" idx="1"/>
          </p:nvPr>
        </p:nvSpPr>
        <p:spPr>
          <a:xfrm>
            <a:off x="600608" y="2178843"/>
            <a:ext cx="23182784" cy="11398009"/>
          </a:xfrm>
          <a:prstGeom prst="rect">
            <a:avLst/>
          </a:prstGeom>
        </p:spPr>
        <p:txBody>
          <a:bodyPr>
            <a:normAutofit/>
          </a:bodyPr>
          <a:lstStyle/>
          <a:p>
            <a:r>
              <a:rPr lang="en-US" dirty="0"/>
              <a:t>In context-free grammars, all rules are:</a:t>
            </a:r>
          </a:p>
          <a:p>
            <a:pPr lvl="1"/>
            <a:r>
              <a:rPr lang="en-US" dirty="0"/>
              <a:t>one-to-one, </a:t>
            </a:r>
          </a:p>
          <a:p>
            <a:pPr lvl="1"/>
            <a:r>
              <a:rPr lang="en-US" dirty="0"/>
              <a:t>one-to-many, or </a:t>
            </a:r>
          </a:p>
          <a:p>
            <a:pPr lvl="1"/>
            <a:r>
              <a:rPr lang="en-US" dirty="0"/>
              <a:t>one-to-none. </a:t>
            </a:r>
          </a:p>
          <a:p>
            <a:r>
              <a:rPr lang="en-US" dirty="0"/>
              <a:t>These rules can be applied regardless of context. </a:t>
            </a:r>
          </a:p>
          <a:p>
            <a:r>
              <a:rPr lang="en-US" dirty="0"/>
              <a:t>The left-hand side of the production rule is always a non-terminal symbol. </a:t>
            </a:r>
          </a:p>
          <a:p>
            <a:pPr lvl="1"/>
            <a:r>
              <a:rPr lang="en-US" dirty="0"/>
              <a:t>This means that the symbol does not appear in the resulting formal language. </a:t>
            </a:r>
          </a:p>
          <a:p>
            <a:r>
              <a:rPr lang="en-US" dirty="0"/>
              <a:t>Rules can be applied in reverse to check whether a string is grammatically correct according to the grammar. </a:t>
            </a:r>
            <a:endParaRPr lang="en-US" sz="4200" i="1" dirty="0"/>
          </a:p>
        </p:txBody>
      </p:sp>
      <p:sp>
        <p:nvSpPr>
          <p:cNvPr id="56"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Tree>
    <p:extLst>
      <p:ext uri="{BB962C8B-B14F-4D97-AF65-F5344CB8AC3E}">
        <p14:creationId xmlns:p14="http://schemas.microsoft.com/office/powerpoint/2010/main" val="3263234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51"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53"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54" name="Programming Language Specs"/>
          <p:cNvSpPr txBox="1">
            <a:spLocks noGrp="1"/>
          </p:cNvSpPr>
          <p:nvPr>
            <p:ph type="title"/>
          </p:nvPr>
        </p:nvSpPr>
        <p:spPr>
          <a:prstGeom prst="rect">
            <a:avLst/>
          </a:prstGeom>
        </p:spPr>
        <p:txBody>
          <a:bodyPr/>
          <a:lstStyle/>
          <a:p>
            <a:r>
              <a:rPr lang="en-US" dirty="0"/>
              <a:t>Components of Context-free Grammars</a:t>
            </a:r>
            <a:endParaRPr dirty="0"/>
          </a:p>
        </p:txBody>
      </p:sp>
      <p:sp>
        <p:nvSpPr>
          <p:cNvPr id="55" name="Since the 1960s, the syntax of every significant programming language has been specified by a formal grammar…"/>
          <p:cNvSpPr txBox="1">
            <a:spLocks noGrp="1"/>
          </p:cNvSpPr>
          <p:nvPr>
            <p:ph type="body" idx="1"/>
          </p:nvPr>
        </p:nvSpPr>
        <p:spPr>
          <a:xfrm>
            <a:off x="600608" y="2178843"/>
            <a:ext cx="23182784" cy="11398009"/>
          </a:xfrm>
          <a:prstGeom prst="rect">
            <a:avLst/>
          </a:prstGeom>
        </p:spPr>
        <p:txBody>
          <a:bodyPr>
            <a:normAutofit lnSpcReduction="10000"/>
          </a:bodyPr>
          <a:lstStyle/>
          <a:p>
            <a:pPr lvl="1"/>
            <a:r>
              <a:rPr lang="en-US" dirty="0"/>
              <a:t>As an example, consider the following expression grammar:</a:t>
            </a:r>
          </a:p>
          <a:p>
            <a:pPr marL="1079500" lvl="3" indent="0">
              <a:buNone/>
            </a:pPr>
            <a:r>
              <a:rPr lang="en-US" i="1" dirty="0">
                <a:solidFill>
                  <a:schemeClr val="tx1">
                    <a:lumMod val="90000"/>
                    <a:lumOff val="10000"/>
                  </a:schemeClr>
                </a:solidFill>
              </a:rPr>
              <a:t>expr → term + expr</a:t>
            </a:r>
          </a:p>
          <a:p>
            <a:pPr marL="1079500" lvl="3" indent="0">
              <a:buNone/>
            </a:pPr>
            <a:r>
              <a:rPr lang="en-US" i="1" dirty="0">
                <a:solidFill>
                  <a:schemeClr val="tx1">
                    <a:lumMod val="90000"/>
                    <a:lumOff val="10000"/>
                  </a:schemeClr>
                </a:solidFill>
              </a:rPr>
              <a:t>expr → term</a:t>
            </a:r>
          </a:p>
          <a:p>
            <a:pPr marL="1079500" lvl="3" indent="0">
              <a:buNone/>
            </a:pPr>
            <a:r>
              <a:rPr lang="en-US" i="1" dirty="0">
                <a:solidFill>
                  <a:schemeClr val="tx1">
                    <a:lumMod val="90000"/>
                    <a:lumOff val="10000"/>
                  </a:schemeClr>
                </a:solidFill>
              </a:rPr>
              <a:t>term → term ∗ factor</a:t>
            </a:r>
          </a:p>
          <a:p>
            <a:pPr marL="1079500" lvl="3" indent="0">
              <a:buNone/>
            </a:pPr>
            <a:r>
              <a:rPr lang="en-US" i="1" dirty="0">
                <a:solidFill>
                  <a:schemeClr val="tx1">
                    <a:lumMod val="90000"/>
                    <a:lumOff val="10000"/>
                  </a:schemeClr>
                </a:solidFill>
              </a:rPr>
              <a:t>term → factor</a:t>
            </a:r>
          </a:p>
          <a:p>
            <a:pPr marL="1079500" lvl="3" indent="0">
              <a:buNone/>
            </a:pPr>
            <a:r>
              <a:rPr lang="en-US" i="1" dirty="0">
                <a:solidFill>
                  <a:schemeClr val="tx1">
                    <a:lumMod val="90000"/>
                    <a:lumOff val="10000"/>
                  </a:schemeClr>
                </a:solidFill>
              </a:rPr>
              <a:t>factor → ( expr )</a:t>
            </a:r>
          </a:p>
          <a:p>
            <a:pPr marL="1079500" lvl="3" indent="0">
              <a:buNone/>
            </a:pPr>
            <a:r>
              <a:rPr lang="en-US" i="1" dirty="0">
                <a:solidFill>
                  <a:schemeClr val="tx1">
                    <a:lumMod val="90000"/>
                    <a:lumOff val="10000"/>
                  </a:schemeClr>
                </a:solidFill>
              </a:rPr>
              <a:t>factor → </a:t>
            </a:r>
            <a:r>
              <a:rPr lang="en-US" i="1" dirty="0" err="1">
                <a:solidFill>
                  <a:schemeClr val="tx1">
                    <a:lumMod val="90000"/>
                    <a:lumOff val="10000"/>
                  </a:schemeClr>
                </a:solidFill>
              </a:rPr>
              <a:t>const</a:t>
            </a:r>
            <a:endParaRPr lang="en-US" i="1" dirty="0">
              <a:solidFill>
                <a:schemeClr val="tx1">
                  <a:lumMod val="90000"/>
                  <a:lumOff val="10000"/>
                </a:schemeClr>
              </a:solidFill>
            </a:endParaRPr>
          </a:p>
          <a:p>
            <a:pPr marL="1079500" lvl="3" indent="0">
              <a:buNone/>
            </a:pPr>
            <a:r>
              <a:rPr lang="en-US" i="1" dirty="0" err="1">
                <a:solidFill>
                  <a:schemeClr val="tx1">
                    <a:lumMod val="90000"/>
                    <a:lumOff val="10000"/>
                  </a:schemeClr>
                </a:solidFill>
              </a:rPr>
              <a:t>const</a:t>
            </a:r>
            <a:r>
              <a:rPr lang="en-US" i="1" dirty="0">
                <a:solidFill>
                  <a:schemeClr val="tx1">
                    <a:lumMod val="90000"/>
                    <a:lumOff val="10000"/>
                  </a:schemeClr>
                </a:solidFill>
              </a:rPr>
              <a:t> → integer</a:t>
            </a:r>
          </a:p>
          <a:p>
            <a:pPr marL="736600" lvl="2" indent="0">
              <a:buNone/>
            </a:pPr>
            <a:r>
              <a:rPr lang="en-US" dirty="0"/>
              <a:t>So, how do we know that </a:t>
            </a:r>
            <a:r>
              <a:rPr lang="en-US" dirty="0">
                <a:latin typeface="Courier New" panose="02070309020205020404" pitchFamily="49" charset="0"/>
                <a:cs typeface="Courier New" panose="02070309020205020404" pitchFamily="49" charset="0"/>
              </a:rPr>
              <a:t>3 * 7</a:t>
            </a:r>
            <a:r>
              <a:rPr lang="en-US" dirty="0"/>
              <a:t> is a valid expression?</a:t>
            </a:r>
          </a:p>
          <a:p>
            <a:pPr marL="736600" lvl="2" indent="0">
              <a:buNone/>
            </a:pPr>
            <a:r>
              <a:rPr lang="en-US" dirty="0"/>
              <a:t>Because:</a:t>
            </a:r>
          </a:p>
          <a:p>
            <a:pPr marL="901700" lvl="3" indent="0">
              <a:buNone/>
            </a:pPr>
            <a:r>
              <a:rPr lang="en-US" i="1" dirty="0">
                <a:solidFill>
                  <a:schemeClr val="tx1">
                    <a:lumMod val="90000"/>
                    <a:lumOff val="10000"/>
                  </a:schemeClr>
                </a:solidFill>
              </a:rPr>
              <a:t>expr</a:t>
            </a:r>
            <a:r>
              <a:rPr lang="en-US" dirty="0"/>
              <a:t> may expand into </a:t>
            </a:r>
            <a:r>
              <a:rPr lang="en-US" i="1" dirty="0">
                <a:solidFill>
                  <a:schemeClr val="tx1">
                    <a:lumMod val="90000"/>
                    <a:lumOff val="10000"/>
                  </a:schemeClr>
                </a:solidFill>
              </a:rPr>
              <a:t>term</a:t>
            </a:r>
            <a:r>
              <a:rPr lang="en-US" dirty="0"/>
              <a:t> </a:t>
            </a:r>
            <a:br>
              <a:rPr lang="en-US" dirty="0"/>
            </a:br>
            <a:r>
              <a:rPr lang="en-US" dirty="0"/>
              <a:t>which may expand into </a:t>
            </a:r>
            <a:r>
              <a:rPr lang="en-US" i="1" dirty="0">
                <a:solidFill>
                  <a:schemeClr val="tx1">
                    <a:lumMod val="90000"/>
                    <a:lumOff val="10000"/>
                  </a:schemeClr>
                </a:solidFill>
              </a:rPr>
              <a:t>term * factor</a:t>
            </a:r>
            <a:br>
              <a:rPr lang="en-US" dirty="0"/>
            </a:br>
            <a:r>
              <a:rPr lang="en-US" dirty="0"/>
              <a:t>which may expand into </a:t>
            </a:r>
            <a:r>
              <a:rPr lang="en-US" i="1" dirty="0">
                <a:solidFill>
                  <a:schemeClr val="tx1">
                    <a:lumMod val="90000"/>
                    <a:lumOff val="10000"/>
                  </a:schemeClr>
                </a:solidFill>
              </a:rPr>
              <a:t>factor * factor</a:t>
            </a:r>
            <a:br>
              <a:rPr lang="en-US" dirty="0"/>
            </a:br>
            <a:r>
              <a:rPr lang="en-US" dirty="0"/>
              <a:t>which may expand into </a:t>
            </a:r>
            <a:r>
              <a:rPr lang="en-US" i="1" dirty="0" err="1">
                <a:solidFill>
                  <a:schemeClr val="tx1">
                    <a:lumMod val="90000"/>
                    <a:lumOff val="10000"/>
                  </a:schemeClr>
                </a:solidFill>
              </a:rPr>
              <a:t>const</a:t>
            </a:r>
            <a:r>
              <a:rPr lang="en-US" i="1" dirty="0">
                <a:solidFill>
                  <a:schemeClr val="tx1">
                    <a:lumMod val="90000"/>
                    <a:lumOff val="10000"/>
                  </a:schemeClr>
                </a:solidFill>
              </a:rPr>
              <a:t> * factor</a:t>
            </a:r>
            <a:br>
              <a:rPr lang="en-US" dirty="0"/>
            </a:br>
            <a:r>
              <a:rPr lang="en-US" dirty="0"/>
              <a:t>which may expand into </a:t>
            </a:r>
            <a:r>
              <a:rPr lang="en-US" i="1" dirty="0" err="1">
                <a:solidFill>
                  <a:schemeClr val="tx1">
                    <a:lumMod val="90000"/>
                    <a:lumOff val="10000"/>
                  </a:schemeClr>
                </a:solidFill>
              </a:rPr>
              <a:t>const</a:t>
            </a:r>
            <a:r>
              <a:rPr lang="en-US" i="1" dirty="0">
                <a:solidFill>
                  <a:schemeClr val="tx1">
                    <a:lumMod val="90000"/>
                    <a:lumOff val="10000"/>
                  </a:schemeClr>
                </a:solidFill>
              </a:rPr>
              <a:t> * </a:t>
            </a:r>
            <a:r>
              <a:rPr lang="en-US" i="1" dirty="0" err="1">
                <a:solidFill>
                  <a:schemeClr val="tx1">
                    <a:lumMod val="90000"/>
                    <a:lumOff val="10000"/>
                  </a:schemeClr>
                </a:solidFill>
              </a:rPr>
              <a:t>const</a:t>
            </a:r>
            <a:br>
              <a:rPr lang="en-US" dirty="0"/>
            </a:br>
            <a:r>
              <a:rPr lang="en-US" dirty="0"/>
              <a:t>which may expand into </a:t>
            </a:r>
            <a:r>
              <a:rPr lang="en-US" i="1" dirty="0">
                <a:solidFill>
                  <a:schemeClr val="tx1">
                    <a:lumMod val="90000"/>
                    <a:lumOff val="10000"/>
                  </a:schemeClr>
                </a:solidFill>
              </a:rPr>
              <a:t>3 * </a:t>
            </a:r>
            <a:r>
              <a:rPr lang="en-US" i="1" dirty="0" err="1">
                <a:solidFill>
                  <a:schemeClr val="tx1">
                    <a:lumMod val="90000"/>
                    <a:lumOff val="10000"/>
                  </a:schemeClr>
                </a:solidFill>
              </a:rPr>
              <a:t>const</a:t>
            </a:r>
            <a:br>
              <a:rPr lang="en-US" dirty="0"/>
            </a:br>
            <a:r>
              <a:rPr lang="en-US" dirty="0"/>
              <a:t>which may expand into </a:t>
            </a:r>
            <a:r>
              <a:rPr lang="en-US" i="1" dirty="0">
                <a:solidFill>
                  <a:schemeClr val="tx1">
                    <a:lumMod val="90000"/>
                    <a:lumOff val="10000"/>
                  </a:schemeClr>
                </a:solidFill>
              </a:rPr>
              <a:t>3 * 7</a:t>
            </a:r>
            <a:endParaRPr lang="en-US" dirty="0"/>
          </a:p>
        </p:txBody>
      </p:sp>
      <p:sp>
        <p:nvSpPr>
          <p:cNvPr id="56"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Tree>
    <p:extLst>
      <p:ext uri="{BB962C8B-B14F-4D97-AF65-F5344CB8AC3E}">
        <p14:creationId xmlns:p14="http://schemas.microsoft.com/office/powerpoint/2010/main" val="546530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139"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141"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142" name="BNF"/>
          <p:cNvSpPr txBox="1">
            <a:spLocks noGrp="1"/>
          </p:cNvSpPr>
          <p:nvPr>
            <p:ph type="title"/>
          </p:nvPr>
        </p:nvSpPr>
        <p:spPr>
          <a:xfrm>
            <a:off x="551821" y="-1"/>
            <a:ext cx="21612705" cy="2089548"/>
          </a:xfrm>
          <a:prstGeom prst="rect">
            <a:avLst/>
          </a:prstGeom>
        </p:spPr>
        <p:txBody>
          <a:bodyPr/>
          <a:lstStyle>
            <a:lvl1pPr defTabSz="1928812"/>
          </a:lstStyle>
          <a:p>
            <a:r>
              <a:rPr lang="en-US" dirty="0" err="1"/>
              <a:t>Backus_Naur</a:t>
            </a:r>
            <a:r>
              <a:rPr lang="en-US" dirty="0"/>
              <a:t> Form (</a:t>
            </a:r>
            <a:r>
              <a:rPr dirty="0"/>
              <a:t>BNF</a:t>
            </a:r>
            <a:r>
              <a:rPr lang="en-US" dirty="0"/>
              <a:t>)</a:t>
            </a:r>
            <a:endParaRPr dirty="0"/>
          </a:p>
        </p:txBody>
      </p:sp>
      <p:sp>
        <p:nvSpPr>
          <p:cNvPr id="143" name="A BNF specification is a set of derivation rules, written as…"/>
          <p:cNvSpPr txBox="1">
            <a:spLocks noGrp="1"/>
          </p:cNvSpPr>
          <p:nvPr>
            <p:ph type="body" idx="1"/>
          </p:nvPr>
        </p:nvSpPr>
        <p:spPr>
          <a:prstGeom prst="rect">
            <a:avLst/>
          </a:prstGeom>
        </p:spPr>
        <p:txBody>
          <a:bodyPr>
            <a:normAutofit fontScale="85000" lnSpcReduction="20000"/>
          </a:bodyPr>
          <a:lstStyle/>
          <a:p>
            <a:pPr marL="600075" indent="-600075">
              <a:lnSpc>
                <a:spcPct val="90000"/>
              </a:lnSpc>
            </a:pPr>
            <a:r>
              <a:rPr lang="en-US" b="1" dirty="0"/>
              <a:t>BNF</a:t>
            </a:r>
            <a:r>
              <a:rPr lang="en-US" dirty="0"/>
              <a:t> (also known as Backus normal form) is a meta-syntax used to express context-free grammars:</a:t>
            </a:r>
          </a:p>
          <a:p>
            <a:pPr marL="859035" lvl="1" indent="-478035">
              <a:lnSpc>
                <a:spcPct val="90000"/>
              </a:lnSpc>
              <a:defRPr sz="4400"/>
            </a:pPr>
            <a:r>
              <a:rPr lang="en-US" dirty="0"/>
              <a:t>that is, it is a formal way to describe formal languages</a:t>
            </a:r>
          </a:p>
          <a:p>
            <a:pPr marL="0" indent="0">
              <a:lnSpc>
                <a:spcPct val="90000"/>
              </a:lnSpc>
              <a:buNone/>
            </a:pPr>
            <a:endParaRPr lang="en-US" dirty="0"/>
          </a:p>
          <a:p>
            <a:pPr marL="600075" indent="-600075">
              <a:lnSpc>
                <a:spcPct val="90000"/>
              </a:lnSpc>
            </a:pPr>
            <a:r>
              <a:rPr lang="en-US" dirty="0"/>
              <a:t>BNF is widely used as a notation for the grammars of computer programming languages, command sets, and communication protocols.</a:t>
            </a:r>
          </a:p>
          <a:p>
            <a:pPr marL="600075" indent="-600075"/>
            <a:endParaRPr lang="en-US" dirty="0"/>
          </a:p>
          <a:p>
            <a:pPr marL="600075" indent="-600075"/>
            <a:r>
              <a:rPr dirty="0"/>
              <a:t>A BNF specification is a set of derivation rules, written as</a:t>
            </a:r>
          </a:p>
          <a:p>
            <a:pPr marL="600075" indent="-600075"/>
            <a:endParaRPr dirty="0"/>
          </a:p>
          <a:p>
            <a:pPr marL="0" marR="0" indent="0">
              <a:spcBef>
                <a:spcPts val="0"/>
              </a:spcBef>
              <a:buSzTx/>
              <a:buFont typeface="Wingdings"/>
              <a:buNone/>
              <a:defRPr b="1">
                <a:solidFill>
                  <a:srgbClr val="004F00"/>
                </a:solidFill>
                <a:uFill>
                  <a:solidFill>
                    <a:srgbClr val="004F00"/>
                  </a:solidFill>
                </a:uFill>
                <a:latin typeface="Courier New"/>
                <a:ea typeface="Courier New"/>
                <a:cs typeface="Courier New"/>
                <a:sym typeface="Courier New"/>
              </a:defRPr>
            </a:pPr>
            <a:r>
              <a:rPr dirty="0"/>
              <a:t>    &lt;symbol&gt; ::= &lt;expression with symbols&gt;</a:t>
            </a:r>
          </a:p>
          <a:p>
            <a:pPr marL="577283" indent="-516114">
              <a:buSzTx/>
              <a:buFont typeface="Wingdings"/>
              <a:buNone/>
            </a:pPr>
            <a:endParaRPr dirty="0"/>
          </a:p>
          <a:p>
            <a:pPr marL="955675" lvl="1" indent="-600075"/>
            <a:r>
              <a:rPr dirty="0"/>
              <a:t>where </a:t>
            </a:r>
            <a:r>
              <a:rPr b="1" dirty="0"/>
              <a:t>&lt;symbol&gt;</a:t>
            </a:r>
            <a:r>
              <a:rPr dirty="0"/>
              <a:t> is a </a:t>
            </a:r>
            <a:r>
              <a:rPr b="1" dirty="0"/>
              <a:t>non-terminal</a:t>
            </a:r>
            <a:r>
              <a:rPr dirty="0"/>
              <a:t>, and </a:t>
            </a:r>
            <a:endParaRPr lang="en-US" dirty="0"/>
          </a:p>
          <a:p>
            <a:pPr marL="955675" lvl="1" indent="-600075"/>
            <a:r>
              <a:rPr b="1" dirty="0"/>
              <a:t>&lt;expression</a:t>
            </a:r>
            <a:r>
              <a:rPr lang="en-US" b="1" dirty="0"/>
              <a:t> with symbols</a:t>
            </a:r>
            <a:r>
              <a:rPr b="1" dirty="0"/>
              <a:t>&gt; </a:t>
            </a:r>
            <a:r>
              <a:rPr dirty="0"/>
              <a:t>consists of sequences of symbols and/or sequences separated by the vertical bar ( </a:t>
            </a:r>
            <a:r>
              <a:rPr b="1" dirty="0"/>
              <a:t>|</a:t>
            </a:r>
            <a:r>
              <a:rPr dirty="0"/>
              <a:t> ) indicating a choice, the whole being a possible substitution for the symbol on the left.</a:t>
            </a:r>
          </a:p>
          <a:p>
            <a:pPr marL="955675" lvl="1" indent="-600075"/>
            <a:r>
              <a:rPr dirty="0"/>
              <a:t>Symbols that never appear on a left side are </a:t>
            </a:r>
            <a:r>
              <a:rPr b="1" dirty="0"/>
              <a:t>terminals</a:t>
            </a:r>
            <a:r>
              <a:rPr dirty="0"/>
              <a:t>.</a:t>
            </a:r>
          </a:p>
        </p:txBody>
      </p:sp>
      <p:sp>
        <p:nvSpPr>
          <p:cNvPr id="14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13</a:t>
            </a:fld>
            <a:endParaRPr/>
          </a:p>
        </p:txBody>
      </p:sp>
    </p:spTree>
    <p:extLst>
      <p:ext uri="{BB962C8B-B14F-4D97-AF65-F5344CB8AC3E}">
        <p14:creationId xmlns:p14="http://schemas.microsoft.com/office/powerpoint/2010/main" val="327785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4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4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46" name="Outline"/>
          <p:cNvSpPr txBox="1">
            <a:spLocks noGrp="1"/>
          </p:cNvSpPr>
          <p:nvPr>
            <p:ph type="title"/>
          </p:nvPr>
        </p:nvSpPr>
        <p:spPr>
          <a:prstGeom prst="rect">
            <a:avLst/>
          </a:prstGeom>
        </p:spPr>
        <p:txBody>
          <a:bodyPr/>
          <a:lstStyle/>
          <a:p>
            <a:r>
              <a:rPr lang="en-US" dirty="0"/>
              <a:t>Recursion and Grammar</a:t>
            </a:r>
            <a:endParaRPr dirty="0"/>
          </a:p>
        </p:txBody>
      </p:sp>
      <p:sp>
        <p:nvSpPr>
          <p:cNvPr id="47" name="Formal Grammars and Languages…"/>
          <p:cNvSpPr txBox="1">
            <a:spLocks noGrp="1"/>
          </p:cNvSpPr>
          <p:nvPr>
            <p:ph type="body" idx="1"/>
          </p:nvPr>
        </p:nvSpPr>
        <p:spPr>
          <a:xfrm>
            <a:off x="600608" y="2178843"/>
            <a:ext cx="23182784" cy="11204130"/>
          </a:xfrm>
          <a:prstGeom prst="rect">
            <a:avLst/>
          </a:prstGeom>
        </p:spPr>
        <p:txBody>
          <a:bodyPr>
            <a:normAutofit fontScale="70000" lnSpcReduction="20000"/>
          </a:bodyPr>
          <a:lstStyle/>
          <a:p>
            <a:r>
              <a:rPr lang="en-US" dirty="0"/>
              <a:t>Let’s consider an identifier in some programming language which is defined as:</a:t>
            </a:r>
          </a:p>
          <a:p>
            <a:pPr lvl="1"/>
            <a:r>
              <a:rPr lang="en-US" sz="4700" dirty="0"/>
              <a:t>a sequence of characters chosen from letters and digits</a:t>
            </a:r>
          </a:p>
          <a:p>
            <a:pPr lvl="1"/>
            <a:r>
              <a:rPr lang="en-US" sz="4700" dirty="0"/>
              <a:t>must begin with a letter</a:t>
            </a:r>
          </a:p>
          <a:p>
            <a:pPr lvl="1"/>
            <a:r>
              <a:rPr lang="en-US" sz="4700" dirty="0"/>
              <a:t>cannot contain spaces</a:t>
            </a:r>
          </a:p>
          <a:p>
            <a:r>
              <a:rPr lang="en-US" dirty="0"/>
              <a:t>We can write the following grammar (in BNF notation) to define the valid identifier</a:t>
            </a:r>
          </a:p>
          <a:p>
            <a:pPr marL="939800" lvl="2" indent="0">
              <a:buNone/>
            </a:pPr>
            <a:endParaRPr lang="en-US" b="1" i="1" dirty="0"/>
          </a:p>
          <a:p>
            <a:pPr marL="1420069" lvl="4" indent="0">
              <a:buNone/>
            </a:pPr>
            <a:r>
              <a:rPr lang="en-US" sz="6200" b="1" dirty="0">
                <a:solidFill>
                  <a:srgbClr val="004F00"/>
                </a:solidFill>
                <a:uFill>
                  <a:solidFill>
                    <a:srgbClr val="004F00"/>
                  </a:solidFill>
                </a:uFill>
                <a:latin typeface="Courier New"/>
                <a:ea typeface="Courier New"/>
                <a:cs typeface="Courier New"/>
              </a:rPr>
              <a:t>&lt;identifier&gt; ::= &lt;letter&gt;|&lt;identifier&gt;&lt;letter&gt;|&lt;identifier&gt;&lt;digit&gt;</a:t>
            </a:r>
          </a:p>
          <a:p>
            <a:pPr marL="1420069" lvl="4" indent="0">
              <a:buNone/>
            </a:pPr>
            <a:r>
              <a:rPr lang="en-US" sz="6200" b="1" dirty="0">
                <a:solidFill>
                  <a:srgbClr val="004F00"/>
                </a:solidFill>
                <a:uFill>
                  <a:solidFill>
                    <a:srgbClr val="004F00"/>
                  </a:solidFill>
                </a:uFill>
                <a:latin typeface="Courier New"/>
                <a:ea typeface="Courier New"/>
                <a:cs typeface="Courier New"/>
              </a:rPr>
              <a:t>&lt;letter&gt; ::= </a:t>
            </a:r>
            <a:r>
              <a:rPr lang="en-US" sz="6200" b="1" dirty="0" err="1">
                <a:solidFill>
                  <a:srgbClr val="004F00"/>
                </a:solidFill>
                <a:uFill>
                  <a:solidFill>
                    <a:srgbClr val="004F00"/>
                  </a:solidFill>
                </a:uFill>
                <a:latin typeface="Courier New"/>
                <a:ea typeface="Courier New"/>
                <a:cs typeface="Courier New"/>
              </a:rPr>
              <a:t>a|b|c|d|e|f|g|h|iz|j|k|l|m|n|o|p|q|r|s|t|u|v|w|x|y|z</a:t>
            </a:r>
            <a:endParaRPr lang="en-US" sz="6200" b="1" dirty="0">
              <a:solidFill>
                <a:srgbClr val="004F00"/>
              </a:solidFill>
              <a:uFill>
                <a:solidFill>
                  <a:srgbClr val="004F00"/>
                </a:solidFill>
              </a:uFill>
              <a:latin typeface="Courier New"/>
              <a:ea typeface="Courier New"/>
              <a:cs typeface="Courier New"/>
            </a:endParaRPr>
          </a:p>
          <a:p>
            <a:pPr marL="1420069" lvl="4" indent="0">
              <a:buNone/>
            </a:pPr>
            <a:r>
              <a:rPr lang="en-US" sz="6200" b="1" dirty="0">
                <a:solidFill>
                  <a:srgbClr val="004F00"/>
                </a:solidFill>
                <a:uFill>
                  <a:solidFill>
                    <a:srgbClr val="004F00"/>
                  </a:solidFill>
                </a:uFill>
                <a:latin typeface="Courier New"/>
                <a:ea typeface="Courier New"/>
                <a:cs typeface="Courier New"/>
              </a:rPr>
              <a:t>|A|B|C|D|E|F|G|H|I|J|K|L|M|N|O|P|Q|R|S|T|U|V|W|X|Y|Z</a:t>
            </a:r>
          </a:p>
          <a:p>
            <a:pPr marL="1420069" lvl="4" indent="0">
              <a:buNone/>
            </a:pPr>
            <a:r>
              <a:rPr lang="en-US" sz="6200" b="1" dirty="0">
                <a:solidFill>
                  <a:srgbClr val="004F00"/>
                </a:solidFill>
                <a:uFill>
                  <a:solidFill>
                    <a:srgbClr val="004F00"/>
                  </a:solidFill>
                </a:uFill>
                <a:latin typeface="Courier New"/>
                <a:ea typeface="Courier New"/>
                <a:cs typeface="Courier New"/>
              </a:rPr>
              <a:t>&lt;digit&gt; ::= 0|1|2|3|4|5|6|7|8|9</a:t>
            </a:r>
          </a:p>
          <a:p>
            <a:pPr marL="939800" lvl="2" indent="0">
              <a:buNone/>
            </a:pPr>
            <a:endParaRPr lang="en-US" b="1" i="1" dirty="0"/>
          </a:p>
          <a:p>
            <a:pPr lvl="1"/>
            <a:r>
              <a:rPr lang="en-US" sz="4700" dirty="0"/>
              <a:t>The above definition has the following meaning: </a:t>
            </a:r>
            <a:r>
              <a:rPr lang="en-US" sz="4700" i="1" dirty="0"/>
              <a:t>“An identifier is either a letter, an identifier followed by a letter, or identifier followed by a digit”</a:t>
            </a:r>
          </a:p>
          <a:p>
            <a:r>
              <a:rPr lang="en-US" dirty="0"/>
              <a:t>Notice that </a:t>
            </a:r>
            <a:r>
              <a:rPr lang="en-US" i="1" dirty="0"/>
              <a:t>identifier</a:t>
            </a:r>
            <a:r>
              <a:rPr lang="en-US" dirty="0"/>
              <a:t> appears in its own definition – the </a:t>
            </a:r>
            <a:r>
              <a:rPr lang="en-US" b="1" dirty="0"/>
              <a:t>grammar is recursive</a:t>
            </a:r>
          </a:p>
          <a:p>
            <a:r>
              <a:rPr lang="en-US" dirty="0"/>
              <a:t>Hence you would write </a:t>
            </a:r>
            <a:r>
              <a:rPr lang="en-US" b="1" dirty="0"/>
              <a:t>a recursive method </a:t>
            </a:r>
            <a:r>
              <a:rPr lang="en-US" dirty="0"/>
              <a:t>to check if the given string </a:t>
            </a:r>
            <a:r>
              <a:rPr lang="en-US" dirty="0" err="1">
                <a:latin typeface="Courier New" panose="02070309020205020404" pitchFamily="49" charset="0"/>
                <a:cs typeface="Courier New" panose="02070309020205020404" pitchFamily="49" charset="0"/>
              </a:rPr>
              <a:t>str</a:t>
            </a:r>
            <a:r>
              <a:rPr lang="en-US" dirty="0"/>
              <a:t> is a valid identifier:</a:t>
            </a:r>
          </a:p>
          <a:p>
            <a:pPr lvl="1"/>
            <a:r>
              <a:rPr lang="en-US" dirty="0" err="1">
                <a:latin typeface="Courier New" panose="02070309020205020404" pitchFamily="49" charset="0"/>
                <a:cs typeface="Courier New" panose="02070309020205020404" pitchFamily="49" charset="0"/>
              </a:rPr>
              <a:t>str</a:t>
            </a:r>
            <a:r>
              <a:rPr lang="en-US" dirty="0"/>
              <a:t> is a valid identifier if either of the following two conditions is true:</a:t>
            </a:r>
          </a:p>
          <a:p>
            <a:pPr lvl="2"/>
            <a:r>
              <a:rPr lang="en-US" dirty="0"/>
              <a:t>the length of </a:t>
            </a:r>
            <a:r>
              <a:rPr lang="en-US" dirty="0" err="1">
                <a:latin typeface="Courier New" panose="02070309020205020404" pitchFamily="49" charset="0"/>
                <a:cs typeface="Courier New" panose="02070309020205020404" pitchFamily="49" charset="0"/>
              </a:rPr>
              <a:t>str</a:t>
            </a:r>
            <a:r>
              <a:rPr lang="en-US" dirty="0"/>
              <a:t> is 1, and </a:t>
            </a:r>
            <a:r>
              <a:rPr lang="en-US" dirty="0" err="1">
                <a:latin typeface="Courier New" panose="02070309020205020404" pitchFamily="49" charset="0"/>
                <a:cs typeface="Courier New" panose="02070309020205020404" pitchFamily="49" charset="0"/>
              </a:rPr>
              <a:t>str</a:t>
            </a:r>
            <a:r>
              <a:rPr lang="en-US" dirty="0"/>
              <a:t> is a letter</a:t>
            </a:r>
          </a:p>
          <a:p>
            <a:pPr lvl="2"/>
            <a:r>
              <a:rPr lang="en-US" dirty="0"/>
              <a:t>the length of </a:t>
            </a:r>
            <a:r>
              <a:rPr lang="en-US" dirty="0" err="1">
                <a:latin typeface="Courier New" panose="02070309020205020404" pitchFamily="49" charset="0"/>
                <a:cs typeface="Courier New" panose="02070309020205020404" pitchFamily="49" charset="0"/>
              </a:rPr>
              <a:t>str</a:t>
            </a:r>
            <a:r>
              <a:rPr lang="en-US" dirty="0"/>
              <a:t> is greater than 1, its last character is either a letter or a digit, and </a:t>
            </a:r>
            <a:r>
              <a:rPr lang="en-US" dirty="0" err="1">
                <a:latin typeface="Courier New" panose="02070309020205020404" pitchFamily="49" charset="0"/>
                <a:cs typeface="Courier New" panose="02070309020205020404" pitchFamily="49" charset="0"/>
              </a:rPr>
              <a:t>str</a:t>
            </a:r>
            <a:r>
              <a:rPr lang="en-US" dirty="0"/>
              <a:t> minus its last character is an identifier</a:t>
            </a:r>
          </a:p>
          <a:p>
            <a:r>
              <a:rPr lang="en-US" dirty="0"/>
              <a:t>From this logic, write the pseudocode for the recursive method</a:t>
            </a:r>
            <a:endParaRPr dirty="0"/>
          </a:p>
        </p:txBody>
      </p:sp>
      <p:sp>
        <p:nvSpPr>
          <p:cNvPr id="48"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Tree>
    <p:extLst>
      <p:ext uri="{BB962C8B-B14F-4D97-AF65-F5344CB8AC3E}">
        <p14:creationId xmlns:p14="http://schemas.microsoft.com/office/powerpoint/2010/main" val="630415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p:cNvSpPr/>
          <p:nvPr/>
        </p:nvSpPr>
        <p:spPr>
          <a:xfrm>
            <a:off x="0" y="519546"/>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4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4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46" name="Outline"/>
          <p:cNvSpPr txBox="1">
            <a:spLocks noGrp="1"/>
          </p:cNvSpPr>
          <p:nvPr>
            <p:ph type="title"/>
          </p:nvPr>
        </p:nvSpPr>
        <p:spPr>
          <a:prstGeom prst="rect">
            <a:avLst/>
          </a:prstGeom>
        </p:spPr>
        <p:txBody>
          <a:bodyPr/>
          <a:lstStyle/>
          <a:p>
            <a:r>
              <a:rPr lang="en-US" dirty="0"/>
              <a:t>Recursion and Grammar</a:t>
            </a:r>
            <a:endParaRPr dirty="0"/>
          </a:p>
        </p:txBody>
      </p:sp>
      <p:sp>
        <p:nvSpPr>
          <p:cNvPr id="47" name="Formal Grammars and Languages…"/>
          <p:cNvSpPr txBox="1">
            <a:spLocks noGrp="1"/>
          </p:cNvSpPr>
          <p:nvPr>
            <p:ph type="body" idx="1"/>
          </p:nvPr>
        </p:nvSpPr>
        <p:spPr>
          <a:xfrm>
            <a:off x="600607" y="2038567"/>
            <a:ext cx="23182784" cy="12051506"/>
          </a:xfrm>
          <a:prstGeom prst="rect">
            <a:avLst/>
          </a:prstGeom>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 points to the first character in the string, </a:t>
            </a:r>
          </a:p>
          <a:p>
            <a:pPr marL="0" indent="0">
              <a:buNone/>
            </a:pPr>
            <a:r>
              <a:rPr lang="en-US" dirty="0">
                <a:latin typeface="Courier New" panose="02070309020205020404" pitchFamily="49" charset="0"/>
                <a:cs typeface="Courier New" panose="02070309020205020404" pitchFamily="49" charset="0"/>
              </a:rPr>
              <a:t>// index - position of the last character in the string</a:t>
            </a:r>
          </a:p>
          <a:p>
            <a:pPr marL="0" indent="0">
              <a:buNone/>
            </a:pPr>
            <a:r>
              <a:rPr lang="en-US" dirty="0">
                <a:latin typeface="Courier New" panose="02070309020205020404" pitchFamily="49" charset="0"/>
                <a:cs typeface="Courier New" panose="02070309020205020404" pitchFamily="49" charset="0"/>
              </a:rPr>
              <a:t>bool </a:t>
            </a:r>
            <a:r>
              <a:rPr lang="en-US" dirty="0" err="1">
                <a:latin typeface="Courier New" panose="02070309020205020404" pitchFamily="49" charset="0"/>
                <a:cs typeface="Courier New" panose="02070309020205020404" pitchFamily="49" charset="0"/>
              </a:rPr>
              <a:t>isIdentifier</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index)</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(index == 0) // base case</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[index] is a letter)</a:t>
            </a:r>
          </a:p>
          <a:p>
            <a:pPr marL="0" indent="0">
              <a:buNone/>
            </a:pPr>
            <a:r>
              <a:rPr lang="en-US" dirty="0">
                <a:latin typeface="Courier New" panose="02070309020205020404" pitchFamily="49" charset="0"/>
                <a:cs typeface="Courier New" panose="02070309020205020404" pitchFamily="49" charset="0"/>
              </a:rPr>
              <a:t>       return true</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return false</a:t>
            </a:r>
          </a:p>
          <a:p>
            <a:pPr marL="0" indent="0">
              <a:buNone/>
            </a:pPr>
            <a:r>
              <a:rPr lang="en-US" dirty="0">
                <a:latin typeface="Courier New" panose="02070309020205020404" pitchFamily="49" charset="0"/>
                <a:cs typeface="Courier New" panose="02070309020205020404" pitchFamily="49" charset="0"/>
              </a:rPr>
              <a:t>  else if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[index] is either a letter or a digit)</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isIdentifier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index - 1)</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return false</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sz="9000" dirty="0"/>
              <a:t>Trace the pseudocode for each of the following strings:</a:t>
            </a:r>
          </a:p>
          <a:p>
            <a:pPr marL="1371600" indent="-1371600">
              <a:buFont typeface="+mj-lt"/>
              <a:buAutoNum type="alphaLcParenR"/>
            </a:pPr>
            <a:r>
              <a:rPr lang="en-US" sz="9000" dirty="0"/>
              <a:t>AB5</a:t>
            </a:r>
          </a:p>
          <a:p>
            <a:pPr marL="1371600" indent="-1371600">
              <a:buFont typeface="+mj-lt"/>
              <a:buAutoNum type="alphaLcParenR"/>
            </a:pPr>
            <a:r>
              <a:rPr lang="en-US" sz="9000" dirty="0"/>
              <a:t>A?B</a:t>
            </a:r>
          </a:p>
          <a:p>
            <a:pPr marL="1371600" indent="-1371600">
              <a:buFont typeface="+mj-lt"/>
              <a:buAutoNum type="alphaLcParenR"/>
            </a:pPr>
            <a:r>
              <a:rPr lang="en-US" sz="9000" dirty="0"/>
              <a:t>$12</a:t>
            </a:r>
          </a:p>
          <a:p>
            <a:pPr marL="0" indent="0">
              <a:buNone/>
            </a:pPr>
            <a:endParaRPr dirty="0">
              <a:latin typeface="Courier New" panose="02070309020205020404" pitchFamily="49" charset="0"/>
              <a:cs typeface="Courier New" panose="02070309020205020404" pitchFamily="49" charset="0"/>
            </a:endParaRPr>
          </a:p>
        </p:txBody>
      </p:sp>
      <p:sp>
        <p:nvSpPr>
          <p:cNvPr id="48"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Tree>
    <p:extLst>
      <p:ext uri="{BB962C8B-B14F-4D97-AF65-F5344CB8AC3E}">
        <p14:creationId xmlns:p14="http://schemas.microsoft.com/office/powerpoint/2010/main" val="4220207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4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4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46" name="Outline"/>
          <p:cNvSpPr txBox="1">
            <a:spLocks noGrp="1"/>
          </p:cNvSpPr>
          <p:nvPr>
            <p:ph type="title"/>
          </p:nvPr>
        </p:nvSpPr>
        <p:spPr>
          <a:prstGeom prst="rect">
            <a:avLst/>
          </a:prstGeom>
        </p:spPr>
        <p:txBody>
          <a:bodyPr/>
          <a:lstStyle/>
          <a:p>
            <a:r>
              <a:rPr lang="en-US" dirty="0"/>
              <a:t>Recursion and Grammar</a:t>
            </a:r>
            <a:endParaRPr dirty="0"/>
          </a:p>
        </p:txBody>
      </p:sp>
      <p:sp>
        <p:nvSpPr>
          <p:cNvPr id="47" name="Formal Grammars and Languages…"/>
          <p:cNvSpPr txBox="1">
            <a:spLocks noGrp="1"/>
          </p:cNvSpPr>
          <p:nvPr>
            <p:ph type="body" idx="1"/>
          </p:nvPr>
        </p:nvSpPr>
        <p:spPr>
          <a:xfrm>
            <a:off x="600608" y="2178843"/>
            <a:ext cx="23182784" cy="11204130"/>
          </a:xfrm>
          <a:prstGeom prst="rect">
            <a:avLst/>
          </a:prstGeom>
        </p:spPr>
        <p:txBody>
          <a:bodyPr>
            <a:normAutofit lnSpcReduction="10000"/>
          </a:bodyPr>
          <a:lstStyle/>
          <a:p>
            <a:r>
              <a:rPr lang="en-US" dirty="0"/>
              <a:t>A palindrome is a string that reads the same from left to right as it does from right to left. For example </a:t>
            </a:r>
            <a:r>
              <a:rPr lang="en-US" dirty="0">
                <a:latin typeface="Courier New" panose="02070309020205020404" pitchFamily="49" charset="0"/>
                <a:cs typeface="Courier New" panose="02070309020205020404" pitchFamily="49" charset="0"/>
              </a:rPr>
              <a:t>level</a:t>
            </a:r>
            <a:r>
              <a:rPr lang="en-US" dirty="0"/>
              <a:t>, </a:t>
            </a:r>
            <a:r>
              <a:rPr lang="en-US" dirty="0">
                <a:latin typeface="Courier New" panose="02070309020205020404" pitchFamily="49" charset="0"/>
                <a:cs typeface="Courier New" panose="02070309020205020404" pitchFamily="49" charset="0"/>
              </a:rPr>
              <a:t>noon</a:t>
            </a:r>
            <a:r>
              <a:rPr lang="en-US" dirty="0"/>
              <a:t> are palindromes, but </a:t>
            </a:r>
            <a:r>
              <a:rPr lang="en-US" dirty="0">
                <a:latin typeface="Courier New" panose="02070309020205020404" pitchFamily="49" charset="0"/>
                <a:cs typeface="Courier New" panose="02070309020205020404" pitchFamily="49" charset="0"/>
              </a:rPr>
              <a:t>racecars</a:t>
            </a:r>
            <a:r>
              <a:rPr lang="en-US" dirty="0"/>
              <a:t> are not. </a:t>
            </a:r>
          </a:p>
          <a:p>
            <a:r>
              <a:rPr lang="en-US" dirty="0"/>
              <a:t>Write a grammar for the language of one-word palindromes, where only lower-case letters are supported</a:t>
            </a:r>
          </a:p>
          <a:p>
            <a:pPr lvl="1"/>
            <a:r>
              <a:rPr lang="en-US" dirty="0"/>
              <a:t>Empty string </a:t>
            </a:r>
            <a:r>
              <a:rPr lang="el-GR" sz="5600" b="1" dirty="0">
                <a:latin typeface="Symbol" pitchFamily="2" charset="2"/>
              </a:rPr>
              <a:t>ε </a:t>
            </a:r>
            <a:r>
              <a:rPr lang="en-US" dirty="0"/>
              <a:t>and one letter string are considered palindromes</a:t>
            </a:r>
          </a:p>
          <a:p>
            <a:pPr marL="0" indent="0">
              <a:buNone/>
            </a:pPr>
            <a:endParaRPr lang="en-US" sz="4800" b="1" i="1" dirty="0"/>
          </a:p>
          <a:p>
            <a:pPr marL="1104900" lvl="3" indent="0">
              <a:lnSpc>
                <a:spcPct val="70000"/>
              </a:lnSpc>
              <a:buNone/>
            </a:pPr>
            <a:r>
              <a:rPr lang="en-US" sz="4500" b="1" dirty="0">
                <a:solidFill>
                  <a:srgbClr val="004F00"/>
                </a:solidFill>
                <a:uFill>
                  <a:solidFill>
                    <a:srgbClr val="004F00"/>
                  </a:solidFill>
                </a:uFill>
                <a:latin typeface="Courier New"/>
                <a:ea typeface="Courier New"/>
                <a:cs typeface="Courier New"/>
              </a:rPr>
              <a:t>&lt;palindrome&gt; ::= &lt;letter&gt;|</a:t>
            </a:r>
            <a:r>
              <a:rPr lang="el-GR" sz="4500" b="1" dirty="0">
                <a:solidFill>
                  <a:srgbClr val="004F00"/>
                </a:solidFill>
                <a:uFill>
                  <a:solidFill>
                    <a:srgbClr val="004F00"/>
                  </a:solidFill>
                </a:uFill>
                <a:latin typeface="Courier New"/>
                <a:ea typeface="Courier New"/>
                <a:cs typeface="Courier New"/>
              </a:rPr>
              <a:t>ε</a:t>
            </a:r>
            <a:r>
              <a:rPr lang="en-US" sz="4500" b="1" dirty="0">
                <a:solidFill>
                  <a:srgbClr val="004F00"/>
                </a:solidFill>
                <a:uFill>
                  <a:solidFill>
                    <a:srgbClr val="004F00"/>
                  </a:solidFill>
                </a:uFill>
                <a:latin typeface="Courier New"/>
                <a:ea typeface="Courier New"/>
                <a:cs typeface="Courier New"/>
              </a:rPr>
              <a:t>|a&lt;palindrome&gt;</a:t>
            </a:r>
            <a:r>
              <a:rPr lang="en-US" sz="4500" b="1" dirty="0" err="1">
                <a:solidFill>
                  <a:srgbClr val="004F00"/>
                </a:solidFill>
                <a:uFill>
                  <a:solidFill>
                    <a:srgbClr val="004F00"/>
                  </a:solidFill>
                </a:uFill>
                <a:latin typeface="Courier New"/>
                <a:ea typeface="Courier New"/>
                <a:cs typeface="Courier New"/>
              </a:rPr>
              <a:t>a|b</a:t>
            </a:r>
            <a:r>
              <a:rPr lang="en-US" sz="4500" b="1" dirty="0">
                <a:solidFill>
                  <a:srgbClr val="004F00"/>
                </a:solidFill>
                <a:uFill>
                  <a:solidFill>
                    <a:srgbClr val="004F00"/>
                  </a:solidFill>
                </a:uFill>
                <a:latin typeface="Courier New"/>
                <a:ea typeface="Courier New"/>
                <a:cs typeface="Courier New"/>
              </a:rPr>
              <a:t>&lt;palindrome&gt;b</a:t>
            </a:r>
          </a:p>
          <a:p>
            <a:pPr marL="1104900" lvl="3" indent="0">
              <a:lnSpc>
                <a:spcPct val="70000"/>
              </a:lnSpc>
              <a:buNone/>
            </a:pPr>
            <a:r>
              <a:rPr lang="en-US" sz="4500" b="1" dirty="0">
                <a:solidFill>
                  <a:srgbClr val="004F00"/>
                </a:solidFill>
                <a:uFill>
                  <a:solidFill>
                    <a:srgbClr val="004F00"/>
                  </a:solidFill>
                </a:uFill>
                <a:latin typeface="Courier New"/>
                <a:ea typeface="Courier New"/>
                <a:cs typeface="Courier New"/>
              </a:rPr>
              <a:t>|c&lt;palindrome&gt;</a:t>
            </a:r>
            <a:r>
              <a:rPr lang="en-US" sz="4500" b="1" dirty="0" err="1">
                <a:solidFill>
                  <a:srgbClr val="004F00"/>
                </a:solidFill>
                <a:uFill>
                  <a:solidFill>
                    <a:srgbClr val="004F00"/>
                  </a:solidFill>
                </a:uFill>
                <a:latin typeface="Courier New"/>
                <a:ea typeface="Courier New"/>
                <a:cs typeface="Courier New"/>
              </a:rPr>
              <a:t>c|d</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d|e</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e|f</a:t>
            </a:r>
            <a:r>
              <a:rPr lang="en-US" sz="4500" b="1" dirty="0">
                <a:solidFill>
                  <a:srgbClr val="004F00"/>
                </a:solidFill>
                <a:uFill>
                  <a:solidFill>
                    <a:srgbClr val="004F00"/>
                  </a:solidFill>
                </a:uFill>
                <a:latin typeface="Courier New"/>
                <a:ea typeface="Courier New"/>
                <a:cs typeface="Courier New"/>
              </a:rPr>
              <a:t>&lt;palindrome&gt;f</a:t>
            </a:r>
          </a:p>
          <a:p>
            <a:pPr marL="1104900" lvl="3" indent="0">
              <a:lnSpc>
                <a:spcPct val="70000"/>
              </a:lnSpc>
              <a:buNone/>
            </a:pPr>
            <a:r>
              <a:rPr lang="en-US" sz="4500" b="1" dirty="0">
                <a:solidFill>
                  <a:srgbClr val="004F00"/>
                </a:solidFill>
                <a:uFill>
                  <a:solidFill>
                    <a:srgbClr val="004F00"/>
                  </a:solidFill>
                </a:uFill>
                <a:latin typeface="Courier New"/>
                <a:ea typeface="Courier New"/>
                <a:cs typeface="Courier New"/>
              </a:rPr>
              <a:t>|g&lt;palindrome&gt;</a:t>
            </a:r>
            <a:r>
              <a:rPr lang="en-US" sz="4500" b="1" dirty="0" err="1">
                <a:solidFill>
                  <a:srgbClr val="004F00"/>
                </a:solidFill>
                <a:uFill>
                  <a:solidFill>
                    <a:srgbClr val="004F00"/>
                  </a:solidFill>
                </a:uFill>
                <a:latin typeface="Courier New"/>
                <a:ea typeface="Courier New"/>
                <a:cs typeface="Courier New"/>
              </a:rPr>
              <a:t>g|h</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h|i</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i|j</a:t>
            </a:r>
            <a:r>
              <a:rPr lang="en-US" sz="4500" b="1" dirty="0">
                <a:solidFill>
                  <a:srgbClr val="004F00"/>
                </a:solidFill>
                <a:uFill>
                  <a:solidFill>
                    <a:srgbClr val="004F00"/>
                  </a:solidFill>
                </a:uFill>
                <a:latin typeface="Courier New"/>
                <a:ea typeface="Courier New"/>
                <a:cs typeface="Courier New"/>
              </a:rPr>
              <a:t>&lt;palindrome&gt;j</a:t>
            </a:r>
          </a:p>
          <a:p>
            <a:pPr marL="1104900" lvl="3" indent="0">
              <a:lnSpc>
                <a:spcPct val="70000"/>
              </a:lnSpc>
              <a:buNone/>
            </a:pPr>
            <a:r>
              <a:rPr lang="en-US" sz="4500" b="1" dirty="0">
                <a:solidFill>
                  <a:srgbClr val="004F00"/>
                </a:solidFill>
                <a:uFill>
                  <a:solidFill>
                    <a:srgbClr val="004F00"/>
                  </a:solidFill>
                </a:uFill>
                <a:latin typeface="Courier New"/>
                <a:ea typeface="Courier New"/>
                <a:cs typeface="Courier New"/>
              </a:rPr>
              <a:t>|k&lt;palindrome&gt;</a:t>
            </a:r>
            <a:r>
              <a:rPr lang="en-US" sz="4500" b="1" dirty="0" err="1">
                <a:solidFill>
                  <a:srgbClr val="004F00"/>
                </a:solidFill>
                <a:uFill>
                  <a:solidFill>
                    <a:srgbClr val="004F00"/>
                  </a:solidFill>
                </a:uFill>
                <a:latin typeface="Courier New"/>
                <a:ea typeface="Courier New"/>
                <a:cs typeface="Courier New"/>
              </a:rPr>
              <a:t>k|l</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l|m</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m|n</a:t>
            </a:r>
            <a:r>
              <a:rPr lang="en-US" sz="4500" b="1" dirty="0">
                <a:solidFill>
                  <a:srgbClr val="004F00"/>
                </a:solidFill>
                <a:uFill>
                  <a:solidFill>
                    <a:srgbClr val="004F00"/>
                  </a:solidFill>
                </a:uFill>
                <a:latin typeface="Courier New"/>
                <a:ea typeface="Courier New"/>
                <a:cs typeface="Courier New"/>
              </a:rPr>
              <a:t>&lt;palindrome&gt;n</a:t>
            </a:r>
          </a:p>
          <a:p>
            <a:pPr marL="1104900" lvl="3" indent="0">
              <a:lnSpc>
                <a:spcPct val="70000"/>
              </a:lnSpc>
              <a:buNone/>
            </a:pPr>
            <a:r>
              <a:rPr lang="en-US" sz="4500" b="1" dirty="0">
                <a:solidFill>
                  <a:srgbClr val="004F00"/>
                </a:solidFill>
                <a:uFill>
                  <a:solidFill>
                    <a:srgbClr val="004F00"/>
                  </a:solidFill>
                </a:uFill>
                <a:latin typeface="Courier New"/>
                <a:ea typeface="Courier New"/>
                <a:cs typeface="Courier New"/>
              </a:rPr>
              <a:t>|o&lt;palindrome&gt;</a:t>
            </a:r>
            <a:r>
              <a:rPr lang="en-US" sz="4500" b="1" dirty="0" err="1">
                <a:solidFill>
                  <a:srgbClr val="004F00"/>
                </a:solidFill>
                <a:uFill>
                  <a:solidFill>
                    <a:srgbClr val="004F00"/>
                  </a:solidFill>
                </a:uFill>
                <a:latin typeface="Courier New"/>
                <a:ea typeface="Courier New"/>
                <a:cs typeface="Courier New"/>
              </a:rPr>
              <a:t>o|p</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p|q</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q|r</a:t>
            </a:r>
            <a:r>
              <a:rPr lang="en-US" sz="4500" b="1" dirty="0">
                <a:solidFill>
                  <a:srgbClr val="004F00"/>
                </a:solidFill>
                <a:uFill>
                  <a:solidFill>
                    <a:srgbClr val="004F00"/>
                  </a:solidFill>
                </a:uFill>
                <a:latin typeface="Courier New"/>
                <a:ea typeface="Courier New"/>
                <a:cs typeface="Courier New"/>
              </a:rPr>
              <a:t>&lt;palindrome&gt;r</a:t>
            </a:r>
          </a:p>
          <a:p>
            <a:pPr marL="1104900" lvl="3" indent="0">
              <a:lnSpc>
                <a:spcPct val="70000"/>
              </a:lnSpc>
              <a:buNone/>
            </a:pPr>
            <a:r>
              <a:rPr lang="en-US" sz="4500" b="1" dirty="0">
                <a:solidFill>
                  <a:srgbClr val="004F00"/>
                </a:solidFill>
                <a:uFill>
                  <a:solidFill>
                    <a:srgbClr val="004F00"/>
                  </a:solidFill>
                </a:uFill>
                <a:latin typeface="Courier New"/>
                <a:ea typeface="Courier New"/>
                <a:cs typeface="Courier New"/>
              </a:rPr>
              <a:t>|s&lt;palindrome&gt;</a:t>
            </a:r>
            <a:r>
              <a:rPr lang="en-US" sz="4500" b="1" dirty="0" err="1">
                <a:solidFill>
                  <a:srgbClr val="004F00"/>
                </a:solidFill>
                <a:uFill>
                  <a:solidFill>
                    <a:srgbClr val="004F00"/>
                  </a:solidFill>
                </a:uFill>
                <a:latin typeface="Courier New"/>
                <a:ea typeface="Courier New"/>
                <a:cs typeface="Courier New"/>
              </a:rPr>
              <a:t>s|t</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t|u</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u|v</a:t>
            </a:r>
            <a:r>
              <a:rPr lang="en-US" sz="4500" b="1" dirty="0">
                <a:solidFill>
                  <a:srgbClr val="004F00"/>
                </a:solidFill>
                <a:uFill>
                  <a:solidFill>
                    <a:srgbClr val="004F00"/>
                  </a:solidFill>
                </a:uFill>
                <a:latin typeface="Courier New"/>
                <a:ea typeface="Courier New"/>
                <a:cs typeface="Courier New"/>
              </a:rPr>
              <a:t>&lt;palindrome&gt;v |w&lt;palindrome&gt;</a:t>
            </a:r>
            <a:r>
              <a:rPr lang="en-US" sz="4500" b="1" dirty="0" err="1">
                <a:solidFill>
                  <a:srgbClr val="004F00"/>
                </a:solidFill>
                <a:uFill>
                  <a:solidFill>
                    <a:srgbClr val="004F00"/>
                  </a:solidFill>
                </a:uFill>
                <a:latin typeface="Courier New"/>
                <a:ea typeface="Courier New"/>
                <a:cs typeface="Courier New"/>
              </a:rPr>
              <a:t>w|x</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x|y</a:t>
            </a:r>
            <a:r>
              <a:rPr lang="en-US" sz="4500" b="1" dirty="0">
                <a:solidFill>
                  <a:srgbClr val="004F00"/>
                </a:solidFill>
                <a:uFill>
                  <a:solidFill>
                    <a:srgbClr val="004F00"/>
                  </a:solidFill>
                </a:uFill>
                <a:latin typeface="Courier New"/>
                <a:ea typeface="Courier New"/>
                <a:cs typeface="Courier New"/>
              </a:rPr>
              <a:t>&lt;palindrome&gt;</a:t>
            </a:r>
            <a:r>
              <a:rPr lang="en-US" sz="4500" b="1" dirty="0" err="1">
                <a:solidFill>
                  <a:srgbClr val="004F00"/>
                </a:solidFill>
                <a:uFill>
                  <a:solidFill>
                    <a:srgbClr val="004F00"/>
                  </a:solidFill>
                </a:uFill>
                <a:latin typeface="Courier New"/>
                <a:ea typeface="Courier New"/>
                <a:cs typeface="Courier New"/>
              </a:rPr>
              <a:t>y|z</a:t>
            </a:r>
            <a:r>
              <a:rPr lang="en-US" sz="4500" b="1" dirty="0">
                <a:solidFill>
                  <a:srgbClr val="004F00"/>
                </a:solidFill>
                <a:uFill>
                  <a:solidFill>
                    <a:srgbClr val="004F00"/>
                  </a:solidFill>
                </a:uFill>
                <a:latin typeface="Courier New"/>
                <a:ea typeface="Courier New"/>
                <a:cs typeface="Courier New"/>
              </a:rPr>
              <a:t>&lt;palindrome&gt;z </a:t>
            </a:r>
          </a:p>
          <a:p>
            <a:pPr marL="1104900" lvl="3" indent="0">
              <a:lnSpc>
                <a:spcPct val="70000"/>
              </a:lnSpc>
              <a:buNone/>
            </a:pPr>
            <a:r>
              <a:rPr lang="en-US" sz="4500" b="1" dirty="0">
                <a:solidFill>
                  <a:srgbClr val="004F00"/>
                </a:solidFill>
                <a:uFill>
                  <a:solidFill>
                    <a:srgbClr val="004F00"/>
                  </a:solidFill>
                </a:uFill>
                <a:latin typeface="Courier New"/>
                <a:ea typeface="Courier New"/>
                <a:cs typeface="Courier New"/>
              </a:rPr>
              <a:t>&lt;letter&gt; ::= </a:t>
            </a:r>
            <a:r>
              <a:rPr lang="en-US" sz="4500" b="1" dirty="0" err="1">
                <a:solidFill>
                  <a:srgbClr val="004F00"/>
                </a:solidFill>
                <a:uFill>
                  <a:solidFill>
                    <a:srgbClr val="004F00"/>
                  </a:solidFill>
                </a:uFill>
                <a:latin typeface="Courier New"/>
                <a:ea typeface="Courier New"/>
                <a:cs typeface="Courier New"/>
              </a:rPr>
              <a:t>a|b|c|d|e|f|g|h|i|j|k|l|m|n|o</a:t>
            </a:r>
            <a:endParaRPr lang="en-US" sz="4500" b="1" dirty="0">
              <a:solidFill>
                <a:srgbClr val="004F00"/>
              </a:solidFill>
              <a:uFill>
                <a:solidFill>
                  <a:srgbClr val="004F00"/>
                </a:solidFill>
              </a:uFill>
              <a:latin typeface="Courier New"/>
              <a:ea typeface="Courier New"/>
              <a:cs typeface="Courier New"/>
            </a:endParaRPr>
          </a:p>
          <a:p>
            <a:pPr marL="1104900" lvl="3" indent="0">
              <a:lnSpc>
                <a:spcPct val="70000"/>
              </a:lnSpc>
              <a:buNone/>
            </a:pPr>
            <a:r>
              <a:rPr lang="en-US" sz="4500" b="1" dirty="0">
                <a:solidFill>
                  <a:srgbClr val="004F00"/>
                </a:solidFill>
                <a:uFill>
                  <a:solidFill>
                    <a:srgbClr val="004F00"/>
                  </a:solidFill>
                </a:uFill>
                <a:latin typeface="Courier New"/>
                <a:ea typeface="Courier New"/>
                <a:cs typeface="Courier New"/>
              </a:rPr>
              <a:t>|</a:t>
            </a:r>
            <a:r>
              <a:rPr lang="en-US" sz="4500" b="1" dirty="0" err="1">
                <a:solidFill>
                  <a:srgbClr val="004F00"/>
                </a:solidFill>
                <a:uFill>
                  <a:solidFill>
                    <a:srgbClr val="004F00"/>
                  </a:solidFill>
                </a:uFill>
                <a:latin typeface="Courier New"/>
                <a:ea typeface="Courier New"/>
                <a:cs typeface="Courier New"/>
              </a:rPr>
              <a:t>p|q|r|s|t|u|v|w|x|y|z</a:t>
            </a:r>
            <a:endParaRPr lang="en-US" sz="4500" b="1" dirty="0">
              <a:solidFill>
                <a:srgbClr val="004F00"/>
              </a:solidFill>
              <a:uFill>
                <a:solidFill>
                  <a:srgbClr val="004F00"/>
                </a:solidFill>
              </a:uFill>
              <a:latin typeface="Courier New"/>
              <a:ea typeface="Courier New"/>
              <a:cs typeface="Courier New"/>
            </a:endParaRPr>
          </a:p>
          <a:p>
            <a:pPr marL="0" indent="0">
              <a:buNone/>
            </a:pPr>
            <a:endParaRPr lang="en-US" sz="4800" b="1" i="1" dirty="0"/>
          </a:p>
        </p:txBody>
      </p:sp>
      <p:sp>
        <p:nvSpPr>
          <p:cNvPr id="48"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Tree>
    <p:extLst>
      <p:ext uri="{BB962C8B-B14F-4D97-AF65-F5344CB8AC3E}">
        <p14:creationId xmlns:p14="http://schemas.microsoft.com/office/powerpoint/2010/main" val="3255852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51"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53"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54" name="Programming Language Specs"/>
          <p:cNvSpPr txBox="1">
            <a:spLocks noGrp="1"/>
          </p:cNvSpPr>
          <p:nvPr>
            <p:ph type="title"/>
          </p:nvPr>
        </p:nvSpPr>
        <p:spPr>
          <a:prstGeom prst="rect">
            <a:avLst/>
          </a:prstGeom>
        </p:spPr>
        <p:txBody>
          <a:bodyPr/>
          <a:lstStyle/>
          <a:p>
            <a:r>
              <a:t>Programming Language Specs</a:t>
            </a:r>
          </a:p>
        </p:txBody>
      </p:sp>
      <p:sp>
        <p:nvSpPr>
          <p:cNvPr id="55" name="Since the 1960s, the syntax of every significant programming language has been specified by a formal grammar…"/>
          <p:cNvSpPr txBox="1">
            <a:spLocks noGrp="1"/>
          </p:cNvSpPr>
          <p:nvPr>
            <p:ph type="body" idx="1"/>
          </p:nvPr>
        </p:nvSpPr>
        <p:spPr>
          <a:xfrm>
            <a:off x="600608" y="2178843"/>
            <a:ext cx="23182784" cy="11398009"/>
          </a:xfrm>
          <a:prstGeom prst="rect">
            <a:avLst/>
          </a:prstGeom>
        </p:spPr>
        <p:txBody>
          <a:bodyPr>
            <a:normAutofit/>
          </a:bodyPr>
          <a:lstStyle/>
          <a:p>
            <a:r>
              <a:rPr dirty="0"/>
              <a:t>Since the 1960s, the syntax of every significant programming language has been specified by a formal grammar</a:t>
            </a:r>
          </a:p>
          <a:p>
            <a:endParaRPr dirty="0"/>
          </a:p>
          <a:p>
            <a:r>
              <a:rPr lang="en-US" dirty="0"/>
              <a:t>A </a:t>
            </a:r>
            <a:r>
              <a:rPr lang="en-US" b="1" dirty="0"/>
              <a:t>formal grammar</a:t>
            </a:r>
            <a:r>
              <a:rPr dirty="0"/>
              <a:t> is an abstract structure that describes a formal language precisely:</a:t>
            </a:r>
          </a:p>
          <a:p>
            <a:pPr lvl="1"/>
            <a:r>
              <a:rPr lang="en-US" dirty="0"/>
              <a:t>a set of </a:t>
            </a:r>
            <a:r>
              <a:rPr lang="en-US" b="1" dirty="0"/>
              <a:t>production rules</a:t>
            </a:r>
            <a:r>
              <a:rPr lang="en-US" dirty="0"/>
              <a:t> for strings in a formal language. </a:t>
            </a:r>
          </a:p>
          <a:p>
            <a:pPr lvl="2"/>
            <a:r>
              <a:rPr lang="en-US" dirty="0"/>
              <a:t>the rules describe how to form strings from the language's </a:t>
            </a:r>
            <a:r>
              <a:rPr lang="en-US" b="1" dirty="0"/>
              <a:t>alphabet</a:t>
            </a:r>
            <a:r>
              <a:rPr lang="en-US" dirty="0"/>
              <a:t> that are valid according to the language's syntax. </a:t>
            </a:r>
          </a:p>
          <a:p>
            <a:pPr lvl="2"/>
            <a:r>
              <a:rPr lang="en-US" dirty="0"/>
              <a:t>a grammar does not describe the meaning of the strings or what can be done with them in whatever context—only their form.</a:t>
            </a:r>
          </a:p>
          <a:p>
            <a:pPr lvl="2"/>
            <a:r>
              <a:rPr lang="en-US" dirty="0"/>
              <a:t>b</a:t>
            </a:r>
            <a:r>
              <a:rPr dirty="0"/>
              <a:t>orrowed from the linguistics community (</a:t>
            </a:r>
            <a:r>
              <a:rPr dirty="0">
                <a:hlinkClick r:id="rId3"/>
              </a:rPr>
              <a:t>Chomsky</a:t>
            </a:r>
            <a:r>
              <a:rPr dirty="0"/>
              <a:t>)</a:t>
            </a:r>
            <a:r>
              <a:rPr lang="en-US" dirty="0"/>
              <a:t>: </a:t>
            </a:r>
            <a:r>
              <a:rPr lang="en-US" i="1" dirty="0"/>
              <a:t>“Colorless green ideas sleep furiously”</a:t>
            </a:r>
            <a:endParaRPr i="1" dirty="0"/>
          </a:p>
          <a:p>
            <a:r>
              <a:rPr dirty="0"/>
              <a:t>A grammar or automaton specifies only </a:t>
            </a:r>
            <a:r>
              <a:rPr b="1" dirty="0"/>
              <a:t>one language</a:t>
            </a:r>
          </a:p>
        </p:txBody>
      </p:sp>
      <p:sp>
        <p:nvSpPr>
          <p:cNvPr id="56"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spTree>
    <p:extLst>
      <p:ext uri="{BB962C8B-B14F-4D97-AF65-F5344CB8AC3E}">
        <p14:creationId xmlns:p14="http://schemas.microsoft.com/office/powerpoint/2010/main" val="23786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59"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61"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62" name="Formal Grammars"/>
          <p:cNvSpPr txBox="1">
            <a:spLocks noGrp="1"/>
          </p:cNvSpPr>
          <p:nvPr>
            <p:ph type="title"/>
          </p:nvPr>
        </p:nvSpPr>
        <p:spPr>
          <a:prstGeom prst="rect">
            <a:avLst/>
          </a:prstGeom>
        </p:spPr>
        <p:txBody>
          <a:bodyPr/>
          <a:lstStyle/>
          <a:p>
            <a:r>
              <a:t>Formal Grammars</a:t>
            </a:r>
          </a:p>
        </p:txBody>
      </p:sp>
      <p:sp>
        <p:nvSpPr>
          <p:cNvPr id="63" name="This is a preview: COMP454 will cover the details.…"/>
          <p:cNvSpPr txBox="1">
            <a:spLocks noGrp="1"/>
          </p:cNvSpPr>
          <p:nvPr>
            <p:ph type="body" idx="1"/>
          </p:nvPr>
        </p:nvSpPr>
        <p:spPr>
          <a:prstGeom prst="rect">
            <a:avLst/>
          </a:prstGeom>
        </p:spPr>
        <p:txBody>
          <a:bodyPr/>
          <a:lstStyle/>
          <a:p>
            <a:pPr marL="127000" indent="0">
              <a:buNone/>
              <a:defRPr sz="3600"/>
            </a:pPr>
            <a:r>
              <a:rPr i="1" dirty="0"/>
              <a:t>This is a preview: COMP454 </a:t>
            </a:r>
            <a:r>
              <a:rPr lang="en-US" i="1" dirty="0"/>
              <a:t>(”</a:t>
            </a:r>
            <a:r>
              <a:rPr lang="en-US" sz="3600" i="1" dirty="0"/>
              <a:t>Automata, Languages, And Computation”</a:t>
            </a:r>
            <a:r>
              <a:rPr lang="en-US" i="1" dirty="0"/>
              <a:t>) </a:t>
            </a:r>
            <a:r>
              <a:rPr i="1" dirty="0"/>
              <a:t>will cover the details.</a:t>
            </a:r>
          </a:p>
          <a:p>
            <a:pPr marL="471714" indent="-471714">
              <a:defRPr sz="5200"/>
            </a:pPr>
            <a:r>
              <a:rPr dirty="0"/>
              <a:t>Formal grammars fall into two main categories: generative and analytic.</a:t>
            </a:r>
          </a:p>
          <a:p>
            <a:pPr marL="826476" lvl="1" indent="-445476">
              <a:defRPr sz="4800"/>
            </a:pPr>
            <a:r>
              <a:rPr b="1" dirty="0"/>
              <a:t>generative</a:t>
            </a:r>
            <a:r>
              <a:rPr dirty="0"/>
              <a:t> grammar </a:t>
            </a:r>
          </a:p>
          <a:p>
            <a:pPr marL="1132416" lvl="2" indent="-395816">
              <a:defRPr sz="4400"/>
            </a:pPr>
            <a:r>
              <a:rPr dirty="0"/>
              <a:t>a set of rules by which all possible strings in the language to be described can be generated by successively rewriting strings </a:t>
            </a:r>
            <a:r>
              <a:rPr b="1" dirty="0"/>
              <a:t>starting from a designated start symbol</a:t>
            </a:r>
          </a:p>
          <a:p>
            <a:pPr marL="1132416" lvl="2" indent="-395816">
              <a:defRPr sz="4400"/>
            </a:pPr>
            <a:r>
              <a:rPr dirty="0"/>
              <a:t>in effect, it formalizes an algorithm that generates strings in the language.</a:t>
            </a:r>
          </a:p>
          <a:p>
            <a:pPr marL="826476" lvl="1" indent="-445476">
              <a:defRPr sz="4800"/>
            </a:pPr>
            <a:r>
              <a:rPr b="1" dirty="0"/>
              <a:t>analytic</a:t>
            </a:r>
            <a:r>
              <a:rPr dirty="0"/>
              <a:t> grammar</a:t>
            </a:r>
          </a:p>
          <a:p>
            <a:pPr marL="1132416" lvl="2" indent="-395816">
              <a:defRPr sz="4400"/>
            </a:pPr>
            <a:r>
              <a:rPr dirty="0"/>
              <a:t>is a set of rules that, assuming an arbitrary string to be given as input, </a:t>
            </a:r>
            <a:r>
              <a:rPr b="1" dirty="0"/>
              <a:t>successively reduce </a:t>
            </a:r>
            <a:r>
              <a:rPr lang="en-US" b="1" dirty="0"/>
              <a:t>(</a:t>
            </a:r>
            <a:r>
              <a:rPr b="1" dirty="0"/>
              <a:t>or analyze</a:t>
            </a:r>
            <a:r>
              <a:rPr lang="en-US" b="1" dirty="0"/>
              <a:t>)</a:t>
            </a:r>
            <a:r>
              <a:rPr b="1" dirty="0"/>
              <a:t> that input string </a:t>
            </a:r>
            <a:r>
              <a:rPr dirty="0"/>
              <a:t>yielding a final result indicating whether or not the input string is a member of the language described by the grammar</a:t>
            </a:r>
          </a:p>
          <a:p>
            <a:pPr marL="1132416" lvl="2" indent="-395816">
              <a:defRPr sz="4400"/>
            </a:pPr>
            <a:r>
              <a:rPr dirty="0"/>
              <a:t>in effect, it formally describes a </a:t>
            </a:r>
            <a:r>
              <a:rPr b="1" i="1" dirty="0"/>
              <a:t>parser</a:t>
            </a:r>
            <a:r>
              <a:rPr dirty="0"/>
              <a:t> for a language</a:t>
            </a:r>
          </a:p>
          <a:p>
            <a:pPr marL="1383695" lvl="3" indent="-367695">
              <a:defRPr sz="3800"/>
            </a:pPr>
            <a:r>
              <a:rPr lang="en-US" dirty="0"/>
              <a:t>h</a:t>
            </a:r>
            <a:r>
              <a:rPr dirty="0"/>
              <a:t>owever, most of the parsing algorithms in existence assume that the language to be parsed is initially described by means of a generative formal grammar, and that the goal is to transform this generative grammar into a working parser.</a:t>
            </a:r>
          </a:p>
        </p:txBody>
      </p:sp>
      <p:sp>
        <p:nvSpPr>
          <p:cNvPr id="64"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p:cNvSpPr/>
          <p:nvPr/>
        </p:nvSpPr>
        <p:spPr>
          <a:xfrm>
            <a:off x="0" y="519546"/>
            <a:ext cx="24384000" cy="12863427"/>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67"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69"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70" name="Formal Grammars"/>
          <p:cNvSpPr txBox="1">
            <a:spLocks noGrp="1"/>
          </p:cNvSpPr>
          <p:nvPr>
            <p:ph type="title"/>
          </p:nvPr>
        </p:nvSpPr>
        <p:spPr>
          <a:prstGeom prst="rect">
            <a:avLst/>
          </a:prstGeom>
        </p:spPr>
        <p:txBody>
          <a:bodyPr/>
          <a:lstStyle>
            <a:lvl1pPr defTabSz="1928812"/>
          </a:lstStyle>
          <a:p>
            <a:r>
              <a:t>Formal Grammars</a:t>
            </a:r>
          </a:p>
        </p:txBody>
      </p:sp>
      <p:sp>
        <p:nvSpPr>
          <p:cNvPr id="71" name="A grammar G consists of the following components:…"/>
          <p:cNvSpPr txBox="1">
            <a:spLocks noGrp="1"/>
          </p:cNvSpPr>
          <p:nvPr>
            <p:ph type="body" idx="1"/>
          </p:nvPr>
        </p:nvSpPr>
        <p:spPr>
          <a:xfrm>
            <a:off x="600608" y="2178843"/>
            <a:ext cx="23182784" cy="10881754"/>
          </a:xfrm>
          <a:prstGeom prst="rect">
            <a:avLst/>
          </a:prstGeom>
        </p:spPr>
        <p:txBody>
          <a:bodyPr>
            <a:normAutofit fontScale="92500" lnSpcReduction="20000"/>
          </a:bodyPr>
          <a:lstStyle/>
          <a:p>
            <a:pPr marL="473528" indent="-473528">
              <a:lnSpc>
                <a:spcPct val="90000"/>
              </a:lnSpc>
              <a:defRPr sz="5800"/>
            </a:pPr>
            <a:r>
              <a:rPr dirty="0"/>
              <a:t>A grammar </a:t>
            </a:r>
            <a:r>
              <a:rPr b="1" dirty="0"/>
              <a:t>G</a:t>
            </a:r>
            <a:r>
              <a:rPr lang="en-US" b="1" dirty="0"/>
              <a:t>=</a:t>
            </a:r>
            <a:r>
              <a:rPr lang="en-US" sz="5800" b="1" dirty="0"/>
              <a:t>(N, </a:t>
            </a:r>
            <a:r>
              <a:rPr lang="el-GR" sz="5800" b="1" dirty="0">
                <a:latin typeface="Symbol" pitchFamily="2" charset="2"/>
              </a:rPr>
              <a:t>Σ</a:t>
            </a:r>
            <a:r>
              <a:rPr lang="el-GR" sz="5800" b="1" dirty="0"/>
              <a:t>,</a:t>
            </a:r>
            <a:r>
              <a:rPr lang="en-US" sz="5800" b="1" dirty="0"/>
              <a:t> P, S)</a:t>
            </a:r>
            <a:r>
              <a:rPr b="1" dirty="0"/>
              <a:t> </a:t>
            </a:r>
            <a:r>
              <a:rPr dirty="0"/>
              <a:t>consists of the following components:</a:t>
            </a:r>
          </a:p>
          <a:p>
            <a:pPr marL="856748" lvl="1" indent="-475748">
              <a:lnSpc>
                <a:spcPct val="90000"/>
              </a:lnSpc>
            </a:pPr>
            <a:r>
              <a:rPr dirty="0"/>
              <a:t>a finite set </a:t>
            </a:r>
            <a:r>
              <a:rPr b="1" dirty="0"/>
              <a:t>N</a:t>
            </a:r>
            <a:r>
              <a:rPr dirty="0"/>
              <a:t> of </a:t>
            </a:r>
            <a:r>
              <a:rPr b="1" dirty="0"/>
              <a:t>non-terminal symbols</a:t>
            </a:r>
            <a:endParaRPr lang="en-US" b="1" dirty="0"/>
          </a:p>
          <a:p>
            <a:pPr marL="1415548" lvl="2" indent="-475748">
              <a:lnSpc>
                <a:spcPct val="90000"/>
              </a:lnSpc>
            </a:pPr>
            <a:r>
              <a:rPr lang="en-US" dirty="0"/>
              <a:t>which are placeholders for patterns of terminal symbols that can be generated by the non-terminal symbols</a:t>
            </a:r>
          </a:p>
          <a:p>
            <a:pPr marL="856748" lvl="1" indent="-475748">
              <a:lnSpc>
                <a:spcPct val="90000"/>
              </a:lnSpc>
            </a:pPr>
            <a:r>
              <a:rPr lang="en-US" dirty="0"/>
              <a:t>a symbol </a:t>
            </a:r>
            <a:r>
              <a:rPr lang="en-US" b="1" dirty="0"/>
              <a:t>S</a:t>
            </a:r>
            <a:r>
              <a:rPr lang="en-US" dirty="0"/>
              <a:t> ∈ N that is indicated as the </a:t>
            </a:r>
            <a:r>
              <a:rPr lang="en-US" b="1" dirty="0"/>
              <a:t>start symbol</a:t>
            </a:r>
            <a:endParaRPr dirty="0"/>
          </a:p>
          <a:p>
            <a:pPr marL="856748" lvl="1" indent="-475748">
              <a:lnSpc>
                <a:spcPct val="90000"/>
              </a:lnSpc>
            </a:pPr>
            <a:r>
              <a:rPr dirty="0"/>
              <a:t>a finite set </a:t>
            </a:r>
            <a:r>
              <a:rPr b="1" dirty="0" err="1">
                <a:latin typeface="Symbol" pitchFamily="2" charset="2"/>
              </a:rPr>
              <a:t>Σ</a:t>
            </a:r>
            <a:r>
              <a:rPr lang="en-US" dirty="0"/>
              <a:t> </a:t>
            </a:r>
            <a:r>
              <a:rPr dirty="0"/>
              <a:t>of </a:t>
            </a:r>
            <a:r>
              <a:rPr b="1" dirty="0"/>
              <a:t>terminal symbols</a:t>
            </a:r>
            <a:r>
              <a:rPr dirty="0"/>
              <a:t> that is disjoint from N</a:t>
            </a:r>
            <a:endParaRPr lang="en-US" dirty="0"/>
          </a:p>
          <a:p>
            <a:pPr marL="1415548" lvl="2" indent="-475748">
              <a:lnSpc>
                <a:spcPct val="90000"/>
              </a:lnSpc>
            </a:pPr>
            <a:r>
              <a:rPr lang="en-US" dirty="0"/>
              <a:t>which are characters of the alphabet that appear in the strings generated by the grammar</a:t>
            </a:r>
            <a:endParaRPr dirty="0"/>
          </a:p>
          <a:p>
            <a:pPr marL="856748" lvl="1" indent="-475748">
              <a:lnSpc>
                <a:spcPct val="90000"/>
              </a:lnSpc>
            </a:pPr>
            <a:r>
              <a:rPr dirty="0"/>
              <a:t>a finite set </a:t>
            </a:r>
            <a:r>
              <a:rPr b="1" dirty="0"/>
              <a:t>P</a:t>
            </a:r>
            <a:r>
              <a:rPr dirty="0"/>
              <a:t> of </a:t>
            </a:r>
            <a:r>
              <a:rPr b="1" dirty="0"/>
              <a:t>production rules</a:t>
            </a:r>
            <a:r>
              <a:rPr dirty="0"/>
              <a:t> </a:t>
            </a:r>
            <a:endParaRPr lang="en-US" dirty="0"/>
          </a:p>
          <a:p>
            <a:pPr marL="1415548" lvl="2" indent="-475748">
              <a:lnSpc>
                <a:spcPct val="90000"/>
              </a:lnSpc>
            </a:pPr>
            <a:r>
              <a:rPr lang="en-US" dirty="0"/>
              <a:t>which are rules for replacing (or rewriting) non-terminal symbols in a string (on the left-hand side of the production) with other non-terminal or terminal symbols (on the right-hand side of the production) </a:t>
            </a:r>
          </a:p>
          <a:p>
            <a:pPr marL="1415548" lvl="2" indent="-475748">
              <a:lnSpc>
                <a:spcPct val="90000"/>
              </a:lnSpc>
            </a:pPr>
            <a:r>
              <a:rPr lang="en-US" dirty="0"/>
              <a:t>a rule is of the form: </a:t>
            </a:r>
            <a:r>
              <a:rPr lang="el-GR" sz="4400" dirty="0">
                <a:latin typeface="Symbol" pitchFamily="2" charset="2"/>
              </a:rPr>
              <a:t>α</a:t>
            </a:r>
            <a:r>
              <a:rPr lang="el-GR" dirty="0"/>
              <a:t> → β </a:t>
            </a:r>
            <a:r>
              <a:rPr dirty="0"/>
              <a:t>where </a:t>
            </a:r>
            <a:r>
              <a:rPr dirty="0">
                <a:latin typeface="Symbol" pitchFamily="2" charset="2"/>
              </a:rPr>
              <a:t>α</a:t>
            </a:r>
            <a:r>
              <a:rPr dirty="0"/>
              <a:t> ∈ (</a:t>
            </a:r>
            <a:r>
              <a:rPr dirty="0" err="1">
                <a:latin typeface="Symbol" pitchFamily="2" charset="2"/>
              </a:rPr>
              <a:t>Σ</a:t>
            </a:r>
            <a:r>
              <a:rPr dirty="0"/>
              <a:t> ∪ N)* and </a:t>
            </a:r>
            <a:r>
              <a:rPr dirty="0">
                <a:latin typeface="Symbol" pitchFamily="2" charset="2"/>
              </a:rPr>
              <a:t>β</a:t>
            </a:r>
            <a:r>
              <a:rPr dirty="0"/>
              <a:t> ∈ (</a:t>
            </a:r>
            <a:r>
              <a:rPr dirty="0" err="1">
                <a:latin typeface="Symbol" pitchFamily="2" charset="2"/>
              </a:rPr>
              <a:t>Σ</a:t>
            </a:r>
            <a:r>
              <a:rPr dirty="0"/>
              <a:t> ∪ N)*</a:t>
            </a:r>
            <a:endParaRPr lang="en-US" sz="4600" dirty="0"/>
          </a:p>
          <a:p>
            <a:pPr marL="1788369" lvl="4">
              <a:defRPr sz="5000"/>
            </a:pPr>
            <a:r>
              <a:rPr lang="el-GR" sz="4200" b="1" dirty="0">
                <a:latin typeface="Symbol" pitchFamily="2" charset="2"/>
              </a:rPr>
              <a:t>α</a:t>
            </a:r>
            <a:r>
              <a:rPr lang="el-GR" sz="4100" b="1" dirty="0"/>
              <a:t> → β </a:t>
            </a:r>
            <a:r>
              <a:rPr lang="en-US" sz="4100" b="1" dirty="0"/>
              <a:t>production:</a:t>
            </a:r>
            <a:r>
              <a:rPr lang="en-US" sz="4100" dirty="0"/>
              <a:t> “substitute </a:t>
            </a:r>
            <a:r>
              <a:rPr lang="el-GR" sz="4100" dirty="0"/>
              <a:t>α (</a:t>
            </a:r>
            <a:r>
              <a:rPr lang="en-US" sz="4100" dirty="0"/>
              <a:t>left-hand side of the production) with </a:t>
            </a:r>
            <a:r>
              <a:rPr lang="el-GR" sz="4100" dirty="0"/>
              <a:t>β (</a:t>
            </a:r>
            <a:r>
              <a:rPr lang="en-US" sz="4100" dirty="0"/>
              <a:t>right-hand side)”</a:t>
            </a:r>
          </a:p>
          <a:p>
            <a:pPr marL="1788369" lvl="4">
              <a:defRPr sz="5000"/>
            </a:pPr>
            <a:r>
              <a:rPr sz="4100" b="1" dirty="0">
                <a:latin typeface="Symbol" pitchFamily="2" charset="2"/>
              </a:rPr>
              <a:t>α</a:t>
            </a:r>
            <a:r>
              <a:rPr sz="4100" b="1" dirty="0"/>
              <a:t>, </a:t>
            </a:r>
            <a:r>
              <a:rPr sz="4100" b="1" dirty="0">
                <a:latin typeface="Symbol" pitchFamily="2" charset="2"/>
              </a:rPr>
              <a:t>β</a:t>
            </a:r>
            <a:r>
              <a:rPr sz="4100" b="1" dirty="0"/>
              <a:t> - strings</a:t>
            </a:r>
            <a:r>
              <a:rPr sz="4100" dirty="0"/>
              <a:t>: finite, possibly empty sequences of symbols from the alphabet </a:t>
            </a:r>
            <a:r>
              <a:rPr sz="4100" dirty="0" err="1">
                <a:latin typeface="Symbol" pitchFamily="2" charset="2"/>
              </a:rPr>
              <a:t>Σ</a:t>
            </a:r>
            <a:r>
              <a:rPr sz="4100" dirty="0"/>
              <a:t> ∪ N</a:t>
            </a:r>
            <a:endParaRPr lang="en-US" sz="4100" dirty="0"/>
          </a:p>
          <a:p>
            <a:pPr marL="1788369" lvl="4">
              <a:defRPr sz="5000"/>
            </a:pPr>
            <a:r>
              <a:rPr sz="4100" b="1" dirty="0"/>
              <a:t>*</a:t>
            </a:r>
            <a:r>
              <a:rPr sz="4100" dirty="0"/>
              <a:t> is the Kleene star</a:t>
            </a:r>
            <a:r>
              <a:rPr lang="en-US" sz="4100" dirty="0"/>
              <a:t> (zero or more repetitions of the enclosed elements)</a:t>
            </a:r>
          </a:p>
          <a:p>
            <a:pPr marL="1788369" lvl="4">
              <a:defRPr sz="5000"/>
            </a:pPr>
            <a:r>
              <a:rPr sz="4100" b="1" dirty="0"/>
              <a:t>∪</a:t>
            </a:r>
            <a:r>
              <a:rPr sz="4100" dirty="0"/>
              <a:t> is union</a:t>
            </a:r>
            <a:endParaRPr lang="en-US" sz="4100" dirty="0"/>
          </a:p>
          <a:p>
            <a:pPr marL="1788369" lvl="4">
              <a:defRPr sz="5000"/>
            </a:pPr>
            <a:r>
              <a:rPr sz="4100" dirty="0"/>
              <a:t>with the restriction that the left-hand side of a rule (i.e., the part to the left of the →) must contain at least one </a:t>
            </a:r>
            <a:r>
              <a:rPr sz="4100" b="1" dirty="0"/>
              <a:t>non-terminal</a:t>
            </a:r>
            <a:r>
              <a:rPr sz="4100" dirty="0"/>
              <a:t> symbol.</a:t>
            </a:r>
          </a:p>
          <a:p>
            <a:pPr marL="0" indent="0">
              <a:lnSpc>
                <a:spcPct val="90000"/>
              </a:lnSpc>
              <a:buNone/>
              <a:defRPr sz="3800">
                <a:solidFill>
                  <a:srgbClr val="EA2224"/>
                </a:solidFill>
                <a:uFill>
                  <a:solidFill>
                    <a:srgbClr val="EA2224"/>
                  </a:solidFill>
                </a:uFill>
              </a:defRPr>
            </a:pPr>
            <a:endParaRPr dirty="0"/>
          </a:p>
        </p:txBody>
      </p:sp>
      <p:sp>
        <p:nvSpPr>
          <p:cNvPr id="72"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19</a:t>
            </a:fld>
            <a:endParaRPr/>
          </a:p>
        </p:txBody>
      </p:sp>
      <p:sp>
        <p:nvSpPr>
          <p:cNvPr id="2" name="TextBox 1">
            <a:extLst>
              <a:ext uri="{FF2B5EF4-FFF2-40B4-BE49-F238E27FC236}">
                <a16:creationId xmlns:a16="http://schemas.microsoft.com/office/drawing/2014/main" id="{F6CAD813-21E4-AF46-A553-DC35DD0B8414}"/>
              </a:ext>
            </a:extLst>
          </p:cNvPr>
          <p:cNvSpPr txBox="1"/>
          <p:nvPr/>
        </p:nvSpPr>
        <p:spPr>
          <a:xfrm>
            <a:off x="16414736" y="11863732"/>
            <a:ext cx="7037558" cy="1196865"/>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nSpc>
                <a:spcPct val="90000"/>
              </a:lnSpc>
              <a:defRPr sz="3800">
                <a:solidFill>
                  <a:srgbClr val="EA2224"/>
                </a:solidFill>
                <a:uFill>
                  <a:solidFill>
                    <a:srgbClr val="EA2224"/>
                  </a:solidFill>
                </a:uFill>
              </a:defRPr>
            </a:pPr>
            <a:r>
              <a:rPr lang="en-US" b="0" dirty="0">
                <a:solidFill>
                  <a:srgbClr val="000000"/>
                </a:solidFill>
                <a:uFill>
                  <a:solidFill>
                    <a:srgbClr val="000000"/>
                  </a:solidFill>
                </a:uFill>
                <a:latin typeface="+mn-lt"/>
                <a:ea typeface="+mn-ea"/>
                <a:cs typeface="+mn-cs"/>
                <a:sym typeface="Arial"/>
              </a:rPr>
              <a:t>For the list of common symbols used in Set Theory see this </a:t>
            </a:r>
            <a:r>
              <a:rPr lang="en-US" b="0" dirty="0">
                <a:solidFill>
                  <a:srgbClr val="000000"/>
                </a:solidFill>
                <a:uFill>
                  <a:solidFill>
                    <a:srgbClr val="000000"/>
                  </a:solidFill>
                </a:uFill>
                <a:latin typeface="+mn-lt"/>
                <a:ea typeface="+mn-ea"/>
                <a:cs typeface="+mn-cs"/>
                <a:sym typeface="Arial"/>
                <a:hlinkClick r:id="rId3">
                  <a:extLst>
                    <a:ext uri="{A12FA001-AC4F-418D-AE19-62706E023703}">
                      <ahyp:hlinkClr xmlns:ahyp="http://schemas.microsoft.com/office/drawing/2018/hyperlinkcolor" val="tx"/>
                    </a:ext>
                  </a:extLst>
                </a:hlinkClick>
              </a:rPr>
              <a:t>link</a:t>
            </a:r>
            <a:endParaRPr lang="en-US" b="0" dirty="0">
              <a:solidFill>
                <a:srgbClr val="000000"/>
              </a:solidFill>
              <a:uFill>
                <a:solidFill>
                  <a:srgbClr val="000000"/>
                </a:solidFill>
              </a:uFill>
              <a:latin typeface="+mn-lt"/>
              <a:ea typeface="+mn-ea"/>
              <a:cs typeface="+mn-cs"/>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4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4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46" name="Outline"/>
          <p:cNvSpPr txBox="1">
            <a:spLocks noGrp="1"/>
          </p:cNvSpPr>
          <p:nvPr>
            <p:ph type="title"/>
          </p:nvPr>
        </p:nvSpPr>
        <p:spPr>
          <a:prstGeom prst="rect">
            <a:avLst/>
          </a:prstGeom>
        </p:spPr>
        <p:txBody>
          <a:bodyPr/>
          <a:lstStyle/>
          <a:p>
            <a:r>
              <a:t>Outline</a:t>
            </a:r>
          </a:p>
        </p:txBody>
      </p:sp>
      <p:sp>
        <p:nvSpPr>
          <p:cNvPr id="47" name="Formal Grammars and Languages…"/>
          <p:cNvSpPr txBox="1">
            <a:spLocks noGrp="1"/>
          </p:cNvSpPr>
          <p:nvPr>
            <p:ph type="body" idx="1"/>
          </p:nvPr>
        </p:nvSpPr>
        <p:spPr>
          <a:prstGeom prst="rect">
            <a:avLst/>
          </a:prstGeom>
        </p:spPr>
        <p:txBody>
          <a:bodyPr/>
          <a:lstStyle/>
          <a:p>
            <a:r>
              <a:t>Formal Grammars and Languages</a:t>
            </a:r>
          </a:p>
          <a:p>
            <a:r>
              <a:t>Context-Free Grammars</a:t>
            </a:r>
          </a:p>
          <a:p>
            <a:r>
              <a:t>Backus-Naur Form (BNF)</a:t>
            </a:r>
          </a:p>
          <a:p>
            <a:r>
              <a:t>Extended BNF</a:t>
            </a:r>
          </a:p>
          <a:p>
            <a:r>
              <a:t>Regular Grammars</a:t>
            </a:r>
          </a:p>
          <a:p>
            <a:r>
              <a:t>Regular Expressions</a:t>
            </a:r>
          </a:p>
        </p:txBody>
      </p:sp>
      <p:sp>
        <p:nvSpPr>
          <p:cNvPr id="48"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p:cNvSpPr/>
          <p:nvPr/>
        </p:nvSpPr>
        <p:spPr>
          <a:xfrm>
            <a:off x="0" y="519546"/>
            <a:ext cx="24384000" cy="12863427"/>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67"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69"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70" name="Formal Grammars"/>
          <p:cNvSpPr txBox="1">
            <a:spLocks noGrp="1"/>
          </p:cNvSpPr>
          <p:nvPr>
            <p:ph type="title"/>
          </p:nvPr>
        </p:nvSpPr>
        <p:spPr>
          <a:prstGeom prst="rect">
            <a:avLst/>
          </a:prstGeom>
        </p:spPr>
        <p:txBody>
          <a:bodyPr/>
          <a:lstStyle>
            <a:lvl1pPr defTabSz="1928812"/>
          </a:lstStyle>
          <a:p>
            <a:r>
              <a:t>Formal Grammars</a:t>
            </a:r>
          </a:p>
        </p:txBody>
      </p:sp>
      <p:sp>
        <p:nvSpPr>
          <p:cNvPr id="71" name="A grammar G consists of the following components:…"/>
          <p:cNvSpPr txBox="1">
            <a:spLocks noGrp="1"/>
          </p:cNvSpPr>
          <p:nvPr>
            <p:ph type="body" idx="1"/>
          </p:nvPr>
        </p:nvSpPr>
        <p:spPr>
          <a:xfrm>
            <a:off x="600608" y="2178843"/>
            <a:ext cx="23182784" cy="10881754"/>
          </a:xfrm>
          <a:prstGeom prst="rect">
            <a:avLst/>
          </a:prstGeom>
        </p:spPr>
        <p:txBody>
          <a:bodyPr>
            <a:normAutofit/>
          </a:bodyPr>
          <a:lstStyle/>
          <a:p>
            <a:pPr marL="473528" indent="-473528">
              <a:lnSpc>
                <a:spcPct val="90000"/>
              </a:lnSpc>
              <a:defRPr sz="5800"/>
            </a:pPr>
            <a:r>
              <a:rPr lang="en-US" dirty="0"/>
              <a:t>To generate a string of terminal symbols from </a:t>
            </a:r>
            <a:r>
              <a:rPr lang="en-US" sz="5800" dirty="0"/>
              <a:t>G=(N, </a:t>
            </a:r>
            <a:r>
              <a:rPr lang="el-GR" sz="5800" dirty="0">
                <a:latin typeface="Symbol" pitchFamily="2" charset="2"/>
              </a:rPr>
              <a:t>Σ</a:t>
            </a:r>
            <a:r>
              <a:rPr lang="el-GR" sz="5800" dirty="0"/>
              <a:t>,</a:t>
            </a:r>
            <a:r>
              <a:rPr lang="en-US" sz="5800" dirty="0"/>
              <a:t> P, S)</a:t>
            </a:r>
            <a:r>
              <a:rPr lang="en-US" dirty="0"/>
              <a:t>:</a:t>
            </a:r>
          </a:p>
          <a:p>
            <a:pPr marL="829128" lvl="1" indent="-473528">
              <a:lnSpc>
                <a:spcPct val="90000"/>
              </a:lnSpc>
              <a:defRPr sz="5800"/>
            </a:pPr>
            <a:r>
              <a:rPr lang="en-US" sz="5400" dirty="0"/>
              <a:t>Begin with a string consisting of the start symbol</a:t>
            </a:r>
          </a:p>
          <a:p>
            <a:pPr marL="829128" lvl="1" indent="-473528">
              <a:lnSpc>
                <a:spcPct val="90000"/>
              </a:lnSpc>
              <a:defRPr sz="5800"/>
            </a:pPr>
            <a:r>
              <a:rPr lang="en-US" sz="5400" dirty="0"/>
              <a:t>Apply one of the productions with the start symbol on the left-hand side, replacing the start symbol with the right-hand side of the production</a:t>
            </a:r>
          </a:p>
          <a:p>
            <a:pPr marL="829128" lvl="1" indent="-473528">
              <a:lnSpc>
                <a:spcPct val="90000"/>
              </a:lnSpc>
              <a:defRPr sz="5800"/>
            </a:pPr>
            <a:r>
              <a:rPr lang="en-US" sz="5400" dirty="0"/>
              <a:t>Repeat the process of selection of non-terminal symbols in the string, and replacing them with the right-hand side of some corresponding production, until all non-terminals have been replaced by terminal symbols</a:t>
            </a:r>
            <a:endParaRPr sz="5400" dirty="0"/>
          </a:p>
          <a:p>
            <a:pPr marL="0" indent="0">
              <a:lnSpc>
                <a:spcPct val="90000"/>
              </a:lnSpc>
              <a:buNone/>
              <a:defRPr sz="3800">
                <a:solidFill>
                  <a:srgbClr val="EA2224"/>
                </a:solidFill>
                <a:uFill>
                  <a:solidFill>
                    <a:srgbClr val="EA2224"/>
                  </a:solidFill>
                </a:uFill>
              </a:defRPr>
            </a:pPr>
            <a:endParaRPr dirty="0"/>
          </a:p>
        </p:txBody>
      </p:sp>
      <p:sp>
        <p:nvSpPr>
          <p:cNvPr id="72"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20</a:t>
            </a:fld>
            <a:endParaRPr/>
          </a:p>
        </p:txBody>
      </p:sp>
    </p:spTree>
    <p:extLst>
      <p:ext uri="{BB962C8B-B14F-4D97-AF65-F5344CB8AC3E}">
        <p14:creationId xmlns:p14="http://schemas.microsoft.com/office/powerpoint/2010/main" val="3651412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p:cNvSpPr/>
          <p:nvPr/>
        </p:nvSpPr>
        <p:spPr>
          <a:xfrm>
            <a:off x="0" y="0"/>
            <a:ext cx="24384000" cy="12523304"/>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75"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77"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78" name="Standard Notations"/>
          <p:cNvSpPr txBox="1">
            <a:spLocks noGrp="1"/>
          </p:cNvSpPr>
          <p:nvPr>
            <p:ph type="title"/>
          </p:nvPr>
        </p:nvSpPr>
        <p:spPr>
          <a:prstGeom prst="rect">
            <a:avLst/>
          </a:prstGeom>
        </p:spPr>
        <p:txBody>
          <a:bodyPr/>
          <a:lstStyle>
            <a:lvl1pPr defTabSz="1928812"/>
          </a:lstStyle>
          <a:p>
            <a:r>
              <a:t>Standard Notations</a:t>
            </a:r>
          </a:p>
        </p:txBody>
      </p:sp>
      <p:sp>
        <p:nvSpPr>
          <p:cNvPr id="79" name="a, b, c elements of Σ (terminal symbols)…"/>
          <p:cNvSpPr txBox="1">
            <a:spLocks noGrp="1"/>
          </p:cNvSpPr>
          <p:nvPr>
            <p:ph type="body" idx="1"/>
          </p:nvPr>
        </p:nvSpPr>
        <p:spPr>
          <a:prstGeom prst="rect">
            <a:avLst/>
          </a:prstGeom>
        </p:spPr>
        <p:txBody>
          <a:bodyPr>
            <a:normAutofit lnSpcReduction="10000"/>
          </a:bodyPr>
          <a:lstStyle/>
          <a:p>
            <a:pPr marL="600075" indent="-600075"/>
            <a:r>
              <a:rPr dirty="0"/>
              <a:t>a, b, c	elements of </a:t>
            </a:r>
            <a:r>
              <a:rPr dirty="0" err="1">
                <a:latin typeface="Symbol" pitchFamily="2" charset="2"/>
              </a:rPr>
              <a:t>Σ</a:t>
            </a:r>
            <a:r>
              <a:rPr dirty="0"/>
              <a:t> (terminal symbols)</a:t>
            </a:r>
          </a:p>
          <a:p>
            <a:pPr marL="600075" indent="-600075"/>
            <a:r>
              <a:rPr dirty="0"/>
              <a:t>w, x, y, z   elements of </a:t>
            </a:r>
            <a:r>
              <a:rPr dirty="0" err="1">
                <a:latin typeface="Symbol" pitchFamily="2" charset="2"/>
              </a:rPr>
              <a:t>Σ</a:t>
            </a:r>
            <a:r>
              <a:rPr dirty="0"/>
              <a:t>* (strings, words)</a:t>
            </a:r>
          </a:p>
          <a:p>
            <a:pPr marL="600075" indent="-600075"/>
            <a:r>
              <a:rPr dirty="0"/>
              <a:t>A, B, C   	elements of  N (non-terminal symbols)</a:t>
            </a:r>
          </a:p>
          <a:p>
            <a:pPr marL="600075" indent="-600075"/>
            <a:r>
              <a:rPr dirty="0"/>
              <a:t>X, Y, Z   	elements of  N ∪ </a:t>
            </a:r>
            <a:r>
              <a:rPr dirty="0" err="1">
                <a:latin typeface="Symbol" pitchFamily="2" charset="2"/>
              </a:rPr>
              <a:t>Σ</a:t>
            </a:r>
            <a:endParaRPr dirty="0">
              <a:latin typeface="Symbol" pitchFamily="2" charset="2"/>
            </a:endParaRPr>
          </a:p>
          <a:p>
            <a:pPr marL="600075" indent="-600075"/>
            <a:r>
              <a:rPr dirty="0">
                <a:latin typeface="Symbol" pitchFamily="2" charset="2"/>
              </a:rPr>
              <a:t>α</a:t>
            </a:r>
            <a:r>
              <a:rPr dirty="0"/>
              <a:t>, </a:t>
            </a:r>
            <a:r>
              <a:rPr dirty="0">
                <a:latin typeface="Symbol" pitchFamily="2" charset="2"/>
              </a:rPr>
              <a:t>β</a:t>
            </a:r>
            <a:r>
              <a:rPr dirty="0"/>
              <a:t>, </a:t>
            </a:r>
            <a:r>
              <a:rPr dirty="0" err="1">
                <a:latin typeface="Symbol" pitchFamily="2" charset="2"/>
              </a:rPr>
              <a:t>γ</a:t>
            </a:r>
            <a:r>
              <a:rPr dirty="0"/>
              <a:t>   	elements of (N ∪ </a:t>
            </a:r>
            <a:r>
              <a:rPr dirty="0" err="1">
                <a:latin typeface="Symbol" pitchFamily="2" charset="2"/>
              </a:rPr>
              <a:t>Σ</a:t>
            </a:r>
            <a:r>
              <a:rPr dirty="0"/>
              <a:t> )* (strings)</a:t>
            </a:r>
          </a:p>
          <a:p>
            <a:pPr marL="600075" indent="-600075"/>
            <a:r>
              <a:rPr lang="en-US" dirty="0"/>
              <a:t>i</a:t>
            </a:r>
            <a:r>
              <a:rPr dirty="0"/>
              <a:t>f</a:t>
            </a:r>
            <a:r>
              <a:rPr lang="en-US" dirty="0"/>
              <a:t> </a:t>
            </a:r>
            <a:r>
              <a:rPr dirty="0"/>
              <a:t> &lt;</a:t>
            </a:r>
            <a:r>
              <a:rPr lang="en-US" dirty="0"/>
              <a:t> </a:t>
            </a:r>
            <a:r>
              <a:rPr dirty="0"/>
              <a:t>A, </a:t>
            </a:r>
            <a:r>
              <a:rPr dirty="0">
                <a:latin typeface="Symbol" pitchFamily="2" charset="2"/>
              </a:rPr>
              <a:t>α</a:t>
            </a:r>
            <a:r>
              <a:rPr dirty="0"/>
              <a:t> &gt; ∈ P (production rules)</a:t>
            </a:r>
          </a:p>
          <a:p>
            <a:pPr marL="1399381" lvl="3" indent="-383381"/>
            <a:r>
              <a:rPr dirty="0"/>
              <a:t>mathematically, its a relation (a set of pairs)</a:t>
            </a:r>
          </a:p>
          <a:p>
            <a:pPr marL="600075" indent="-600075"/>
            <a:r>
              <a:rPr dirty="0"/>
              <a:t>We usually denote the production as:</a:t>
            </a:r>
          </a:p>
          <a:p>
            <a:pPr marL="0" marR="0" lvl="1" indent="0">
              <a:spcBef>
                <a:spcPts val="0"/>
              </a:spcBef>
              <a:buSzTx/>
              <a:buFont typeface="Wingdings"/>
              <a:buNone/>
              <a:defRPr sz="5600" b="1">
                <a:solidFill>
                  <a:srgbClr val="004F00"/>
                </a:solidFill>
                <a:uFill>
                  <a:solidFill>
                    <a:srgbClr val="004F00"/>
                  </a:solidFill>
                </a:uFill>
                <a:latin typeface="Courier New"/>
                <a:ea typeface="Courier New"/>
                <a:cs typeface="Courier New"/>
                <a:sym typeface="Courier New"/>
              </a:defRPr>
            </a:pPr>
            <a:r>
              <a:rPr dirty="0"/>
              <a:t>	A → </a:t>
            </a:r>
            <a:r>
              <a:rPr dirty="0">
                <a:latin typeface="Symbol" pitchFamily="2" charset="2"/>
              </a:rPr>
              <a:t>α</a:t>
            </a:r>
          </a:p>
          <a:p>
            <a:pPr marL="1547387" lvl="2" indent="-442042">
              <a:buSzTx/>
              <a:buFont typeface="Wingdings"/>
              <a:buNone/>
              <a:defRPr sz="4000"/>
            </a:pPr>
            <a:r>
              <a:rPr dirty="0"/>
              <a:t>or </a:t>
            </a:r>
          </a:p>
          <a:p>
            <a:pPr marL="0" marR="0" lvl="1" indent="0">
              <a:spcBef>
                <a:spcPts val="0"/>
              </a:spcBef>
              <a:buSzTx/>
              <a:buFont typeface="Wingdings"/>
              <a:buNone/>
              <a:defRPr sz="5600" b="1">
                <a:solidFill>
                  <a:srgbClr val="004F00"/>
                </a:solidFill>
                <a:uFill>
                  <a:solidFill>
                    <a:srgbClr val="004F00"/>
                  </a:solidFill>
                </a:uFill>
                <a:latin typeface="Courier New"/>
                <a:ea typeface="Courier New"/>
                <a:cs typeface="Courier New"/>
                <a:sym typeface="Courier New"/>
              </a:defRPr>
            </a:pPr>
            <a:r>
              <a:rPr dirty="0"/>
              <a:t>	A ::= </a:t>
            </a:r>
            <a:r>
              <a:rPr dirty="0">
                <a:latin typeface="Symbol" pitchFamily="2" charset="2"/>
              </a:rPr>
              <a:t>α</a:t>
            </a:r>
            <a:endParaRPr lang="en-US" dirty="0">
              <a:latin typeface="Symbol" pitchFamily="2" charset="2"/>
            </a:endParaRPr>
          </a:p>
          <a:p>
            <a:pPr marL="0" marR="0" lvl="1" indent="0">
              <a:spcBef>
                <a:spcPts val="0"/>
              </a:spcBef>
              <a:buSzTx/>
              <a:buFont typeface="Wingdings"/>
              <a:buNone/>
              <a:defRPr sz="5600" b="1">
                <a:solidFill>
                  <a:srgbClr val="004F00"/>
                </a:solidFill>
                <a:uFill>
                  <a:solidFill>
                    <a:srgbClr val="004F00"/>
                  </a:solidFill>
                </a:uFill>
                <a:latin typeface="Courier New"/>
                <a:ea typeface="Courier New"/>
                <a:cs typeface="Courier New"/>
                <a:sym typeface="Courier New"/>
              </a:defRPr>
            </a:pPr>
            <a:r>
              <a:rPr lang="en-US" dirty="0">
                <a:latin typeface="Symbol" pitchFamily="2" charset="2"/>
              </a:rPr>
              <a:t>      </a:t>
            </a:r>
            <a:endParaRPr sz="4000" dirty="0">
              <a:solidFill>
                <a:schemeClr val="bg2">
                  <a:lumMod val="10000"/>
                </a:schemeClr>
              </a:solidFill>
            </a:endParaRPr>
          </a:p>
        </p:txBody>
      </p:sp>
      <p:sp>
        <p:nvSpPr>
          <p:cNvPr id="80"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21</a:t>
            </a:fld>
            <a:endParaRPr/>
          </a:p>
        </p:txBody>
      </p:sp>
      <p:sp>
        <p:nvSpPr>
          <p:cNvPr id="5" name="TextBox 4">
            <a:extLst>
              <a:ext uri="{FF2B5EF4-FFF2-40B4-BE49-F238E27FC236}">
                <a16:creationId xmlns:a16="http://schemas.microsoft.com/office/drawing/2014/main" id="{7A88C2C4-25E6-6646-AE46-A503B5C0BEF8}"/>
              </a:ext>
            </a:extLst>
          </p:cNvPr>
          <p:cNvSpPr txBox="1"/>
          <p:nvPr/>
        </p:nvSpPr>
        <p:spPr>
          <a:xfrm>
            <a:off x="8309112" y="9514232"/>
            <a:ext cx="10277061" cy="1252265"/>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b="0" dirty="0">
                <a:solidFill>
                  <a:schemeClr val="bg2">
                    <a:lumMod val="10000"/>
                  </a:schemeClr>
                </a:solidFill>
                <a:latin typeface="+mn-lt"/>
              </a:rPr>
              <a:t>which means that the symbol A "may expand into" (or "may be replaced with” ) </a:t>
            </a:r>
            <a:r>
              <a:rPr lang="el-GR" b="0" dirty="0">
                <a:solidFill>
                  <a:schemeClr val="bg2">
                    <a:lumMod val="10000"/>
                  </a:schemeClr>
                </a:solidFill>
                <a:latin typeface="Symbol" pitchFamily="2" charset="2"/>
              </a:rPr>
              <a:t>α</a:t>
            </a:r>
            <a:endParaRPr kumimoji="0" lang="en-US" sz="3600" b="0" i="0" u="none" strike="noStrike" cap="none" spc="0" normalizeH="0" baseline="0" dirty="0">
              <a:ln>
                <a:noFill/>
              </a:ln>
              <a:solidFill>
                <a:srgbClr val="004F00"/>
              </a:solidFill>
              <a:effectLst/>
              <a:uFill>
                <a:solidFill>
                  <a:srgbClr val="004F00"/>
                </a:solidFill>
              </a:u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p:cNvSpPr/>
          <p:nvPr/>
        </p:nvSpPr>
        <p:spPr>
          <a:xfrm>
            <a:off x="-14842" y="39756"/>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91"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93"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94" name="Languages"/>
          <p:cNvSpPr txBox="1">
            <a:spLocks noGrp="1"/>
          </p:cNvSpPr>
          <p:nvPr>
            <p:ph type="title"/>
          </p:nvPr>
        </p:nvSpPr>
        <p:spPr>
          <a:prstGeom prst="rect">
            <a:avLst/>
          </a:prstGeom>
        </p:spPr>
        <p:txBody>
          <a:bodyPr/>
          <a:lstStyle>
            <a:lvl1pPr defTabSz="1928812"/>
          </a:lstStyle>
          <a:p>
            <a:r>
              <a:t>Languages</a:t>
            </a:r>
          </a:p>
        </p:txBody>
      </p:sp>
      <p:sp>
        <p:nvSpPr>
          <p:cNvPr id="95" name="The language of a formal grammar G = (N,Σ,P,S), denoted as L(G), is defined as all those strings over Σ that can be generated by starting with the start symbol S and then applying the production rules in P until no more non-terminal symbols are present.…"/>
          <p:cNvSpPr txBox="1">
            <a:spLocks noGrp="1"/>
          </p:cNvSpPr>
          <p:nvPr>
            <p:ph type="body" idx="1"/>
          </p:nvPr>
        </p:nvSpPr>
        <p:spPr>
          <a:xfrm>
            <a:off x="594600" y="2268140"/>
            <a:ext cx="23182785" cy="10626329"/>
          </a:xfrm>
          <a:prstGeom prst="rect">
            <a:avLst/>
          </a:prstGeom>
        </p:spPr>
        <p:txBody>
          <a:bodyPr/>
          <a:lstStyle/>
          <a:p>
            <a:pPr marL="600075" indent="-600075">
              <a:lnSpc>
                <a:spcPct val="90000"/>
              </a:lnSpc>
            </a:pPr>
            <a:r>
              <a:rPr dirty="0"/>
              <a:t>The </a:t>
            </a:r>
            <a:r>
              <a:rPr b="1" dirty="0"/>
              <a:t>language</a:t>
            </a:r>
            <a:r>
              <a:rPr dirty="0"/>
              <a:t> of a formal grammar G = (N,</a:t>
            </a:r>
            <a:r>
              <a:rPr lang="en-US" dirty="0"/>
              <a:t> </a:t>
            </a:r>
            <a:r>
              <a:rPr dirty="0" err="1">
                <a:latin typeface="Symbol" pitchFamily="2" charset="2"/>
              </a:rPr>
              <a:t>Σ</a:t>
            </a:r>
            <a:r>
              <a:rPr dirty="0"/>
              <a:t>,</a:t>
            </a:r>
            <a:r>
              <a:rPr lang="en-US" dirty="0"/>
              <a:t> </a:t>
            </a:r>
            <a:r>
              <a:rPr dirty="0"/>
              <a:t>P,</a:t>
            </a:r>
            <a:r>
              <a:rPr lang="en-US" dirty="0"/>
              <a:t> </a:t>
            </a:r>
            <a:r>
              <a:rPr dirty="0"/>
              <a:t>S), denoted as </a:t>
            </a:r>
            <a:r>
              <a:rPr b="1" dirty="0"/>
              <a:t>L(G)</a:t>
            </a:r>
            <a:r>
              <a:rPr dirty="0"/>
              <a:t>, is defined as all those strings over </a:t>
            </a:r>
            <a:r>
              <a:rPr dirty="0" err="1">
                <a:latin typeface="Symbol" pitchFamily="2" charset="2"/>
              </a:rPr>
              <a:t>Σ</a:t>
            </a:r>
            <a:r>
              <a:rPr dirty="0"/>
              <a:t> that can be generated by starting with the start symbol S and then applying the production rules in P until no more non-terminal symbols are present.</a:t>
            </a:r>
          </a:p>
          <a:p>
            <a:pPr marL="600075" indent="-600075">
              <a:lnSpc>
                <a:spcPct val="90000"/>
              </a:lnSpc>
            </a:pPr>
            <a:endParaRPr dirty="0"/>
          </a:p>
          <a:p>
            <a:pPr marL="600075" indent="-600075">
              <a:lnSpc>
                <a:spcPct val="90000"/>
              </a:lnSpc>
            </a:pPr>
            <a:r>
              <a:rPr dirty="0"/>
              <a:t>More formally:</a:t>
            </a:r>
          </a:p>
          <a:p>
            <a:pPr marL="1026658" lvl="1" indent="-645658">
              <a:lnSpc>
                <a:spcPct val="90000"/>
              </a:lnSpc>
            </a:pPr>
            <a:r>
              <a:rPr dirty="0"/>
              <a:t>For any non-terminal symbol:</a:t>
            </a:r>
          </a:p>
          <a:p>
            <a:pPr marL="1102954" lvl="1" indent="-523282">
              <a:lnSpc>
                <a:spcPct val="90000"/>
              </a:lnSpc>
              <a:buSzTx/>
              <a:buFont typeface="Wingdings"/>
              <a:buNone/>
            </a:pPr>
            <a:r>
              <a:rPr dirty="0"/>
              <a:t>       A ∈ N, L(A) = {w </a:t>
            </a:r>
            <a:r>
              <a:rPr lang="en-US" dirty="0"/>
              <a:t>|</a:t>
            </a:r>
            <a:r>
              <a:rPr dirty="0"/>
              <a:t> A →* w}</a:t>
            </a:r>
          </a:p>
          <a:p>
            <a:pPr marL="2180825" lvl="3">
              <a:lnSpc>
                <a:spcPct val="90000"/>
              </a:lnSpc>
            </a:pPr>
            <a:r>
              <a:rPr dirty="0"/>
              <a:t>i.e., the set of all words that can be derived from A within the transitive closure</a:t>
            </a:r>
          </a:p>
          <a:p>
            <a:pPr marL="1102954" lvl="1" indent="-523282">
              <a:lnSpc>
                <a:spcPct val="90000"/>
              </a:lnSpc>
              <a:buSzTx/>
              <a:buFont typeface="Wingdings"/>
              <a:buNone/>
            </a:pPr>
            <a:endParaRPr dirty="0"/>
          </a:p>
          <a:p>
            <a:pPr marL="1026658" lvl="1" indent="-645658">
              <a:lnSpc>
                <a:spcPct val="90000"/>
              </a:lnSpc>
            </a:pPr>
            <a:r>
              <a:rPr dirty="0"/>
              <a:t>If S is the start symbol of grammar G, then define </a:t>
            </a:r>
          </a:p>
          <a:p>
            <a:pPr marL="1102954" lvl="1" indent="-523282">
              <a:lnSpc>
                <a:spcPct val="90000"/>
              </a:lnSpc>
              <a:buSzTx/>
              <a:buFont typeface="Wingdings"/>
              <a:buNone/>
              <a:defRPr b="1">
                <a:solidFill>
                  <a:srgbClr val="0433FF"/>
                </a:solidFill>
                <a:uFill>
                  <a:solidFill>
                    <a:srgbClr val="0433FF"/>
                  </a:solidFill>
                </a:uFill>
              </a:defRPr>
            </a:pPr>
            <a:r>
              <a:rPr dirty="0"/>
              <a:t>       L(G) = L(S)</a:t>
            </a:r>
          </a:p>
        </p:txBody>
      </p:sp>
      <p:sp>
        <p:nvSpPr>
          <p:cNvPr id="96"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22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99"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101"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102" name="Generative Grammar Example"/>
          <p:cNvSpPr txBox="1">
            <a:spLocks noGrp="1"/>
          </p:cNvSpPr>
          <p:nvPr>
            <p:ph type="title"/>
          </p:nvPr>
        </p:nvSpPr>
        <p:spPr>
          <a:prstGeom prst="rect">
            <a:avLst/>
          </a:prstGeom>
        </p:spPr>
        <p:txBody>
          <a:bodyPr/>
          <a:lstStyle/>
          <a:p>
            <a:r>
              <a:rPr i="1" dirty="0"/>
              <a:t>Generative</a:t>
            </a:r>
            <a:r>
              <a:rPr dirty="0"/>
              <a:t> Grammar Example</a:t>
            </a:r>
          </a:p>
        </p:txBody>
      </p:sp>
      <p:sp>
        <p:nvSpPr>
          <p:cNvPr id="103" name="Consider, for example, the grammar G=(N,Σ,P,S) with…"/>
          <p:cNvSpPr txBox="1">
            <a:spLocks noGrp="1"/>
          </p:cNvSpPr>
          <p:nvPr>
            <p:ph type="body" idx="1"/>
          </p:nvPr>
        </p:nvSpPr>
        <p:spPr>
          <a:prstGeom prst="rect">
            <a:avLst/>
          </a:prstGeom>
        </p:spPr>
        <p:txBody>
          <a:bodyPr/>
          <a:lstStyle/>
          <a:p>
            <a:pPr marL="381000" indent="-381000">
              <a:defRPr sz="4200"/>
            </a:pPr>
            <a:r>
              <a:rPr dirty="0"/>
              <a:t>Consider, for example, the grammar G=(N,</a:t>
            </a:r>
            <a:r>
              <a:rPr lang="en-US" dirty="0"/>
              <a:t> </a:t>
            </a:r>
            <a:r>
              <a:rPr dirty="0" err="1">
                <a:latin typeface="Symbol" pitchFamily="2" charset="2"/>
              </a:rPr>
              <a:t>Σ</a:t>
            </a:r>
            <a:r>
              <a:rPr dirty="0"/>
              <a:t>,</a:t>
            </a:r>
            <a:r>
              <a:rPr lang="en-US" dirty="0"/>
              <a:t> </a:t>
            </a:r>
            <a:r>
              <a:rPr dirty="0"/>
              <a:t>P,</a:t>
            </a:r>
            <a:r>
              <a:rPr lang="en-US" dirty="0"/>
              <a:t> </a:t>
            </a:r>
            <a:r>
              <a:rPr dirty="0"/>
              <a:t>S) with</a:t>
            </a:r>
          </a:p>
          <a:p>
            <a:pPr marL="733669" lvl="1" indent="-352669">
              <a:defRPr sz="3800"/>
            </a:pPr>
            <a:r>
              <a:rPr dirty="0"/>
              <a:t>N = {S, B}</a:t>
            </a:r>
          </a:p>
          <a:p>
            <a:pPr marL="733669" lvl="1" indent="-352669">
              <a:defRPr sz="3800"/>
            </a:pPr>
            <a:r>
              <a:rPr dirty="0" err="1">
                <a:latin typeface="Symbol" pitchFamily="2" charset="2"/>
              </a:rPr>
              <a:t>Σ</a:t>
            </a:r>
            <a:r>
              <a:rPr dirty="0"/>
              <a:t> = {a, b, c}</a:t>
            </a:r>
          </a:p>
          <a:p>
            <a:pPr marL="733669" lvl="1" indent="-352669">
              <a:defRPr sz="3800"/>
            </a:pPr>
            <a:r>
              <a:rPr dirty="0"/>
              <a:t>P consisting of the following production rules:</a:t>
            </a:r>
          </a:p>
          <a:p>
            <a:pPr marL="736600" lvl="2" indent="0">
              <a:buNone/>
              <a:defRPr sz="3400"/>
            </a:pPr>
            <a:r>
              <a:rPr lang="en-US" dirty="0"/>
              <a:t>(</a:t>
            </a:r>
            <a:r>
              <a:rPr dirty="0"/>
              <a:t>1</a:t>
            </a:r>
            <a:r>
              <a:rPr lang="en-US" dirty="0"/>
              <a:t>)</a:t>
            </a:r>
            <a:r>
              <a:rPr dirty="0"/>
              <a:t> S → </a:t>
            </a:r>
            <a:r>
              <a:rPr dirty="0" err="1"/>
              <a:t>aBSc</a:t>
            </a:r>
            <a:endParaRPr dirty="0"/>
          </a:p>
          <a:p>
            <a:pPr marL="736600" lvl="2" indent="0">
              <a:buNone/>
              <a:defRPr sz="3400"/>
            </a:pPr>
            <a:r>
              <a:rPr lang="en-US" dirty="0"/>
              <a:t>(</a:t>
            </a:r>
            <a:r>
              <a:rPr dirty="0"/>
              <a:t>2</a:t>
            </a:r>
            <a:r>
              <a:rPr lang="en-US" dirty="0"/>
              <a:t>)</a:t>
            </a:r>
            <a:r>
              <a:rPr dirty="0"/>
              <a:t> S → </a:t>
            </a:r>
            <a:r>
              <a:rPr dirty="0" err="1"/>
              <a:t>abc</a:t>
            </a:r>
            <a:endParaRPr dirty="0"/>
          </a:p>
          <a:p>
            <a:pPr marL="736600" lvl="2" indent="0">
              <a:buNone/>
              <a:defRPr sz="3400"/>
            </a:pPr>
            <a:r>
              <a:rPr lang="en-US" dirty="0"/>
              <a:t>(</a:t>
            </a:r>
            <a:r>
              <a:rPr dirty="0"/>
              <a:t>3</a:t>
            </a:r>
            <a:r>
              <a:rPr lang="en-US" dirty="0"/>
              <a:t>)</a:t>
            </a:r>
            <a:r>
              <a:rPr dirty="0"/>
              <a:t> Ba → </a:t>
            </a:r>
            <a:r>
              <a:rPr dirty="0" err="1"/>
              <a:t>aB</a:t>
            </a:r>
            <a:endParaRPr dirty="0"/>
          </a:p>
          <a:p>
            <a:pPr marL="736600" lvl="2" indent="0">
              <a:buNone/>
              <a:defRPr sz="3400"/>
            </a:pPr>
            <a:r>
              <a:rPr lang="en-US" dirty="0"/>
              <a:t>(</a:t>
            </a:r>
            <a:r>
              <a:rPr dirty="0"/>
              <a:t>4</a:t>
            </a:r>
            <a:r>
              <a:rPr lang="en-US" dirty="0"/>
              <a:t>)</a:t>
            </a:r>
            <a:r>
              <a:rPr dirty="0"/>
              <a:t> Bb → bb</a:t>
            </a:r>
          </a:p>
          <a:p>
            <a:pPr marL="733669" lvl="1" indent="-352669">
              <a:defRPr sz="3800"/>
            </a:pPr>
            <a:r>
              <a:rPr dirty="0"/>
              <a:t>and the non-terminal symbol S as the start symbol.</a:t>
            </a:r>
          </a:p>
          <a:p>
            <a:pPr marL="381000" indent="-381000">
              <a:defRPr sz="4200"/>
            </a:pPr>
            <a:r>
              <a:rPr dirty="0"/>
              <a:t>Some examples of the derivation of strings in L(G) are:</a:t>
            </a:r>
          </a:p>
          <a:p>
            <a:pPr marL="733669" lvl="1" indent="-352669">
              <a:defRPr sz="3800"/>
            </a:pPr>
            <a:r>
              <a:rPr dirty="0"/>
              <a:t>S </a:t>
            </a:r>
            <a:r>
              <a:rPr lang="en-US" baseline="30000" dirty="0"/>
              <a:t>(2)</a:t>
            </a:r>
            <a:r>
              <a:rPr dirty="0"/>
              <a:t>→ </a:t>
            </a:r>
            <a:r>
              <a:rPr dirty="0" err="1">
                <a:solidFill>
                  <a:srgbClr val="FF0000"/>
                </a:solidFill>
              </a:rPr>
              <a:t>abc</a:t>
            </a:r>
            <a:endParaRPr dirty="0">
              <a:solidFill>
                <a:srgbClr val="FF0000"/>
              </a:solidFill>
            </a:endParaRPr>
          </a:p>
          <a:p>
            <a:pPr marL="733669" lvl="1" indent="-352669">
              <a:defRPr sz="3800"/>
            </a:pPr>
            <a:r>
              <a:rPr dirty="0"/>
              <a:t>S </a:t>
            </a:r>
            <a:r>
              <a:rPr baseline="30000" dirty="0"/>
              <a:t>(1)</a:t>
            </a:r>
            <a:r>
              <a:rPr dirty="0"/>
              <a:t>→ </a:t>
            </a:r>
            <a:r>
              <a:rPr dirty="0" err="1">
                <a:solidFill>
                  <a:srgbClr val="FF2600"/>
                </a:solidFill>
              </a:rPr>
              <a:t>aB</a:t>
            </a:r>
            <a:r>
              <a:rPr u="sng" dirty="0" err="1">
                <a:solidFill>
                  <a:srgbClr val="FF2600"/>
                </a:solidFill>
              </a:rPr>
              <a:t>S</a:t>
            </a:r>
            <a:r>
              <a:rPr dirty="0" err="1">
                <a:solidFill>
                  <a:srgbClr val="FF2600"/>
                </a:solidFill>
              </a:rPr>
              <a:t>c</a:t>
            </a:r>
            <a:r>
              <a:rPr dirty="0"/>
              <a:t> </a:t>
            </a:r>
            <a:r>
              <a:rPr baseline="30000" dirty="0"/>
              <a:t>(2)</a:t>
            </a:r>
            <a:r>
              <a:rPr dirty="0"/>
              <a:t>→ </a:t>
            </a:r>
            <a:r>
              <a:rPr dirty="0" err="1"/>
              <a:t>a</a:t>
            </a:r>
            <a:r>
              <a:rPr u="sng" dirty="0" err="1"/>
              <a:t>B</a:t>
            </a:r>
            <a:r>
              <a:rPr u="sng" dirty="0" err="1">
                <a:solidFill>
                  <a:srgbClr val="FF2600"/>
                </a:solidFill>
              </a:rPr>
              <a:t>a</a:t>
            </a:r>
            <a:r>
              <a:rPr dirty="0" err="1">
                <a:solidFill>
                  <a:srgbClr val="FF2600"/>
                </a:solidFill>
              </a:rPr>
              <a:t>bc</a:t>
            </a:r>
            <a:r>
              <a:rPr dirty="0" err="1"/>
              <a:t>c</a:t>
            </a:r>
            <a:r>
              <a:rPr dirty="0"/>
              <a:t> </a:t>
            </a:r>
            <a:r>
              <a:rPr baseline="30000" dirty="0"/>
              <a:t>(3)</a:t>
            </a:r>
            <a:r>
              <a:rPr dirty="0"/>
              <a:t>→ </a:t>
            </a:r>
            <a:r>
              <a:rPr dirty="0" err="1"/>
              <a:t>a</a:t>
            </a:r>
            <a:r>
              <a:rPr dirty="0" err="1">
                <a:solidFill>
                  <a:srgbClr val="FF2600"/>
                </a:solidFill>
              </a:rPr>
              <a:t>a</a:t>
            </a:r>
            <a:r>
              <a:rPr u="sng" dirty="0" err="1">
                <a:solidFill>
                  <a:srgbClr val="FF2600"/>
                </a:solidFill>
              </a:rPr>
              <a:t>B</a:t>
            </a:r>
            <a:r>
              <a:rPr u="sng" dirty="0" err="1"/>
              <a:t>b</a:t>
            </a:r>
            <a:r>
              <a:rPr dirty="0" err="1"/>
              <a:t>cc</a:t>
            </a:r>
            <a:r>
              <a:rPr dirty="0"/>
              <a:t> </a:t>
            </a:r>
            <a:r>
              <a:rPr baseline="30000" dirty="0"/>
              <a:t>(4)</a:t>
            </a:r>
            <a:r>
              <a:rPr dirty="0"/>
              <a:t>→ </a:t>
            </a:r>
            <a:r>
              <a:rPr dirty="0" err="1"/>
              <a:t>aa</a:t>
            </a:r>
            <a:r>
              <a:rPr dirty="0" err="1">
                <a:solidFill>
                  <a:srgbClr val="FF2600"/>
                </a:solidFill>
              </a:rPr>
              <a:t>bb</a:t>
            </a:r>
            <a:r>
              <a:rPr dirty="0" err="1"/>
              <a:t>cc</a:t>
            </a:r>
            <a:endParaRPr dirty="0"/>
          </a:p>
          <a:p>
            <a:pPr marL="733669" lvl="1" indent="-352669">
              <a:defRPr sz="3800"/>
            </a:pPr>
            <a:r>
              <a:rPr dirty="0"/>
              <a:t>S </a:t>
            </a:r>
            <a:r>
              <a:rPr baseline="30000" dirty="0"/>
              <a:t>(1)</a:t>
            </a:r>
            <a:r>
              <a:rPr dirty="0"/>
              <a:t>→ </a:t>
            </a:r>
            <a:r>
              <a:rPr dirty="0" err="1">
                <a:solidFill>
                  <a:srgbClr val="FF2600"/>
                </a:solidFill>
              </a:rPr>
              <a:t>aB</a:t>
            </a:r>
            <a:r>
              <a:rPr u="sng" dirty="0" err="1">
                <a:solidFill>
                  <a:srgbClr val="FF2600"/>
                </a:solidFill>
              </a:rPr>
              <a:t>S</a:t>
            </a:r>
            <a:r>
              <a:rPr dirty="0" err="1">
                <a:solidFill>
                  <a:srgbClr val="FF2600"/>
                </a:solidFill>
              </a:rPr>
              <a:t>c</a:t>
            </a:r>
            <a:r>
              <a:rPr dirty="0"/>
              <a:t> </a:t>
            </a:r>
            <a:r>
              <a:rPr baseline="30000" dirty="0"/>
              <a:t>(1)</a:t>
            </a:r>
            <a:r>
              <a:rPr dirty="0"/>
              <a:t>→ </a:t>
            </a:r>
            <a:r>
              <a:rPr dirty="0" err="1"/>
              <a:t>aB</a:t>
            </a:r>
            <a:r>
              <a:rPr dirty="0" err="1">
                <a:solidFill>
                  <a:srgbClr val="FF2600"/>
                </a:solidFill>
              </a:rPr>
              <a:t>aB</a:t>
            </a:r>
            <a:r>
              <a:rPr u="sng" dirty="0" err="1">
                <a:solidFill>
                  <a:srgbClr val="FF2600"/>
                </a:solidFill>
              </a:rPr>
              <a:t>S</a:t>
            </a:r>
            <a:r>
              <a:rPr dirty="0" err="1">
                <a:solidFill>
                  <a:srgbClr val="FF2600"/>
                </a:solidFill>
              </a:rPr>
              <a:t>c</a:t>
            </a:r>
            <a:r>
              <a:rPr dirty="0" err="1"/>
              <a:t>c</a:t>
            </a:r>
            <a:r>
              <a:rPr dirty="0"/>
              <a:t> </a:t>
            </a:r>
            <a:r>
              <a:rPr baseline="30000" dirty="0"/>
              <a:t>(2)</a:t>
            </a:r>
            <a:r>
              <a:rPr dirty="0"/>
              <a:t>→ </a:t>
            </a:r>
            <a:r>
              <a:rPr dirty="0" err="1"/>
              <a:t>a</a:t>
            </a:r>
            <a:r>
              <a:rPr u="sng" dirty="0" err="1"/>
              <a:t>Ba</a:t>
            </a:r>
            <a:r>
              <a:rPr dirty="0" err="1"/>
              <a:t>B</a:t>
            </a:r>
            <a:r>
              <a:rPr dirty="0" err="1">
                <a:solidFill>
                  <a:srgbClr val="FF2600"/>
                </a:solidFill>
              </a:rPr>
              <a:t>abc</a:t>
            </a:r>
            <a:r>
              <a:rPr dirty="0" err="1"/>
              <a:t>cc</a:t>
            </a:r>
            <a:r>
              <a:rPr dirty="0"/>
              <a:t> </a:t>
            </a:r>
            <a:r>
              <a:rPr baseline="30000" dirty="0"/>
              <a:t>(3)</a:t>
            </a:r>
            <a:r>
              <a:rPr dirty="0"/>
              <a:t>→ </a:t>
            </a:r>
            <a:r>
              <a:rPr dirty="0" err="1"/>
              <a:t>a</a:t>
            </a:r>
            <a:r>
              <a:rPr dirty="0" err="1">
                <a:solidFill>
                  <a:srgbClr val="FF2600"/>
                </a:solidFill>
              </a:rPr>
              <a:t>aB</a:t>
            </a:r>
            <a:r>
              <a:rPr u="sng" dirty="0" err="1"/>
              <a:t>Ba</a:t>
            </a:r>
            <a:r>
              <a:rPr dirty="0" err="1"/>
              <a:t>bccc</a:t>
            </a:r>
            <a:r>
              <a:rPr dirty="0"/>
              <a:t> </a:t>
            </a:r>
            <a:r>
              <a:rPr baseline="30000" dirty="0"/>
              <a:t>(3)</a:t>
            </a:r>
            <a:r>
              <a:rPr dirty="0"/>
              <a:t>→ </a:t>
            </a:r>
            <a:r>
              <a:rPr dirty="0" err="1"/>
              <a:t>aa</a:t>
            </a:r>
            <a:r>
              <a:rPr u="sng" dirty="0" err="1"/>
              <a:t>B</a:t>
            </a:r>
            <a:r>
              <a:rPr u="sng" dirty="0" err="1">
                <a:solidFill>
                  <a:srgbClr val="FF2600"/>
                </a:solidFill>
              </a:rPr>
              <a:t>a</a:t>
            </a:r>
            <a:r>
              <a:rPr dirty="0" err="1">
                <a:solidFill>
                  <a:srgbClr val="FF2600"/>
                </a:solidFill>
              </a:rPr>
              <a:t>B</a:t>
            </a:r>
            <a:r>
              <a:rPr dirty="0" err="1"/>
              <a:t>bccc</a:t>
            </a:r>
            <a:r>
              <a:rPr dirty="0"/>
              <a:t> </a:t>
            </a:r>
            <a:r>
              <a:rPr baseline="30000" dirty="0"/>
              <a:t>(3)</a:t>
            </a:r>
            <a:r>
              <a:rPr dirty="0"/>
              <a:t>→ </a:t>
            </a:r>
            <a:r>
              <a:rPr dirty="0" err="1"/>
              <a:t>aa</a:t>
            </a:r>
            <a:r>
              <a:rPr dirty="0" err="1">
                <a:solidFill>
                  <a:srgbClr val="FF2600"/>
                </a:solidFill>
              </a:rPr>
              <a:t>aB</a:t>
            </a:r>
            <a:r>
              <a:rPr u="sng" dirty="0" err="1"/>
              <a:t>Bb</a:t>
            </a:r>
            <a:r>
              <a:rPr dirty="0" err="1"/>
              <a:t>ccc</a:t>
            </a:r>
            <a:r>
              <a:rPr dirty="0"/>
              <a:t> </a:t>
            </a:r>
            <a:r>
              <a:rPr baseline="30000" dirty="0"/>
              <a:t>(4)</a:t>
            </a:r>
            <a:r>
              <a:rPr dirty="0"/>
              <a:t>→ </a:t>
            </a:r>
            <a:r>
              <a:rPr dirty="0" err="1"/>
              <a:t>aaa</a:t>
            </a:r>
            <a:r>
              <a:rPr u="sng" dirty="0" err="1"/>
              <a:t>B</a:t>
            </a:r>
            <a:r>
              <a:rPr u="sng" dirty="0" err="1">
                <a:solidFill>
                  <a:srgbClr val="FF2600"/>
                </a:solidFill>
              </a:rPr>
              <a:t>b</a:t>
            </a:r>
            <a:r>
              <a:rPr dirty="0" err="1">
                <a:solidFill>
                  <a:srgbClr val="FF2600"/>
                </a:solidFill>
              </a:rPr>
              <a:t>b</a:t>
            </a:r>
            <a:r>
              <a:rPr dirty="0" err="1"/>
              <a:t>ccc</a:t>
            </a:r>
            <a:r>
              <a:rPr dirty="0"/>
              <a:t> </a:t>
            </a:r>
            <a:r>
              <a:rPr baseline="30000" dirty="0"/>
              <a:t>(4)</a:t>
            </a:r>
            <a:r>
              <a:rPr dirty="0"/>
              <a:t>→ </a:t>
            </a:r>
            <a:r>
              <a:rPr dirty="0" err="1"/>
              <a:t>aaa</a:t>
            </a:r>
            <a:r>
              <a:rPr dirty="0" err="1">
                <a:solidFill>
                  <a:srgbClr val="FF2600"/>
                </a:solidFill>
              </a:rPr>
              <a:t>bb</a:t>
            </a:r>
            <a:r>
              <a:rPr dirty="0" err="1"/>
              <a:t>bccc</a:t>
            </a:r>
            <a:endParaRPr dirty="0"/>
          </a:p>
        </p:txBody>
      </p:sp>
      <p:sp>
        <p:nvSpPr>
          <p:cNvPr id="104"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107"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109"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110" name="Reduced Grammars"/>
          <p:cNvSpPr txBox="1">
            <a:spLocks noGrp="1"/>
          </p:cNvSpPr>
          <p:nvPr>
            <p:ph type="title"/>
          </p:nvPr>
        </p:nvSpPr>
        <p:spPr>
          <a:prstGeom prst="rect">
            <a:avLst/>
          </a:prstGeom>
        </p:spPr>
        <p:txBody>
          <a:bodyPr/>
          <a:lstStyle>
            <a:lvl1pPr defTabSz="1928812"/>
          </a:lstStyle>
          <a:p>
            <a:r>
              <a:rPr i="1" dirty="0"/>
              <a:t>Reduced</a:t>
            </a:r>
            <a:r>
              <a:rPr dirty="0"/>
              <a:t> Grammars</a:t>
            </a:r>
          </a:p>
        </p:txBody>
      </p:sp>
      <p:sp>
        <p:nvSpPr>
          <p:cNvPr id="111" name="Grammar is reduced if and only if for every production there is a derivation that uses the production…"/>
          <p:cNvSpPr txBox="1">
            <a:spLocks noGrp="1"/>
          </p:cNvSpPr>
          <p:nvPr>
            <p:ph type="body" idx="1"/>
          </p:nvPr>
        </p:nvSpPr>
        <p:spPr>
          <a:prstGeom prst="rect">
            <a:avLst/>
          </a:prstGeom>
        </p:spPr>
        <p:txBody>
          <a:bodyPr/>
          <a:lstStyle/>
          <a:p>
            <a:pPr marL="600075" indent="-600075"/>
            <a:r>
              <a:rPr dirty="0"/>
              <a:t>Grammar is </a:t>
            </a:r>
            <a:r>
              <a:rPr b="1" dirty="0"/>
              <a:t>reduced</a:t>
            </a:r>
            <a:r>
              <a:rPr dirty="0"/>
              <a:t> </a:t>
            </a:r>
            <a:r>
              <a:rPr dirty="0" err="1"/>
              <a:t>i</a:t>
            </a:r>
            <a:r>
              <a:rPr lang="en-US" dirty="0" err="1"/>
              <a:t>f</a:t>
            </a:r>
            <a:r>
              <a:rPr dirty="0" err="1"/>
              <a:t>f</a:t>
            </a:r>
            <a:r>
              <a:rPr dirty="0"/>
              <a:t> for every production there is a derivation that uses the production</a:t>
            </a:r>
          </a:p>
          <a:p>
            <a:pPr marL="1026658" lvl="1" indent="-645658"/>
            <a:r>
              <a:rPr dirty="0"/>
              <a:t>i.e., no production is useless</a:t>
            </a:r>
          </a:p>
          <a:p>
            <a:pPr marL="1026658" lvl="1" indent="-645658"/>
            <a:endParaRPr dirty="0"/>
          </a:p>
          <a:p>
            <a:pPr marL="577283" indent="-516114">
              <a:buSzTx/>
              <a:buFont typeface="Wingdings"/>
              <a:buNone/>
            </a:pPr>
            <a:r>
              <a:rPr dirty="0"/>
              <a:t>	G = (N,</a:t>
            </a:r>
            <a:r>
              <a:rPr lang="en-US" dirty="0"/>
              <a:t> </a:t>
            </a:r>
            <a:r>
              <a:rPr dirty="0" err="1">
                <a:latin typeface="Symbol" pitchFamily="2" charset="2"/>
              </a:rPr>
              <a:t>Σ</a:t>
            </a:r>
            <a:r>
              <a:rPr dirty="0"/>
              <a:t>,</a:t>
            </a:r>
            <a:r>
              <a:rPr lang="en-US" dirty="0"/>
              <a:t> </a:t>
            </a:r>
            <a:r>
              <a:rPr dirty="0"/>
              <a:t>P,</a:t>
            </a:r>
            <a:r>
              <a:rPr lang="en-US" dirty="0"/>
              <a:t> </a:t>
            </a:r>
            <a:r>
              <a:rPr dirty="0"/>
              <a:t>S) is reduced</a:t>
            </a:r>
          </a:p>
          <a:p>
            <a:pPr marL="577283" indent="-516114">
              <a:buSzTx/>
              <a:buFont typeface="Wingdings"/>
              <a:buNone/>
            </a:pPr>
            <a:r>
              <a:rPr dirty="0"/>
              <a:t>	  ⇔  </a:t>
            </a:r>
            <a:r>
              <a:rPr sz="6000" dirty="0">
                <a:latin typeface="Symbol" pitchFamily="2" charset="2"/>
              </a:rPr>
              <a:t>∀</a:t>
            </a:r>
            <a:r>
              <a:rPr dirty="0"/>
              <a:t> A→</a:t>
            </a:r>
            <a:r>
              <a:rPr dirty="0">
                <a:latin typeface="Symbol" pitchFamily="2" charset="2"/>
              </a:rPr>
              <a:t>α</a:t>
            </a:r>
            <a:r>
              <a:rPr dirty="0"/>
              <a:t> ∈ P  </a:t>
            </a:r>
            <a:r>
              <a:rPr sz="6600" dirty="0"/>
              <a:t>∃</a:t>
            </a:r>
            <a:r>
              <a:rPr dirty="0"/>
              <a:t> S →* </a:t>
            </a:r>
            <a:r>
              <a:rPr dirty="0" err="1"/>
              <a:t>xAz</a:t>
            </a:r>
            <a:r>
              <a:rPr dirty="0"/>
              <a:t> → x</a:t>
            </a:r>
            <a:r>
              <a:rPr dirty="0">
                <a:latin typeface="Symbol" pitchFamily="2" charset="2"/>
              </a:rPr>
              <a:t>α</a:t>
            </a:r>
            <a:r>
              <a:rPr dirty="0"/>
              <a:t>z →* </a:t>
            </a:r>
            <a:r>
              <a:rPr dirty="0" err="1"/>
              <a:t>xyz</a:t>
            </a:r>
            <a:r>
              <a:rPr dirty="0"/>
              <a:t> </a:t>
            </a:r>
          </a:p>
          <a:p>
            <a:pPr marL="1026658" lvl="1" indent="-645658"/>
            <a:endParaRPr dirty="0"/>
          </a:p>
          <a:p>
            <a:pPr marL="600075" indent="-600075"/>
            <a:r>
              <a:rPr lang="en-US" b="1" dirty="0"/>
              <a:t>We </a:t>
            </a:r>
            <a:r>
              <a:rPr b="1" dirty="0"/>
              <a:t>will use only reduced grammars</a:t>
            </a:r>
          </a:p>
        </p:txBody>
      </p:sp>
      <p:sp>
        <p:nvSpPr>
          <p:cNvPr id="11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24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115" name="image.jpg" descr="image.jpg"/>
          <p:cNvPicPr>
            <a:picLocks/>
          </p:cNvPicPr>
          <p:nvPr/>
        </p:nvPicPr>
        <p:blipFill>
          <a:blip r:embed="rId3">
            <a:alphaModFix amt="10000"/>
            <a:extLst/>
          </a:blip>
          <a:stretch>
            <a:fillRect/>
          </a:stretch>
        </p:blipFill>
        <p:spPr>
          <a:xfrm>
            <a:off x="-1" y="-1"/>
            <a:ext cx="24384001" cy="2089548"/>
          </a:xfrm>
          <a:prstGeom prst="rect">
            <a:avLst/>
          </a:prstGeom>
          <a:ln>
            <a:miter lim="400000"/>
          </a:ln>
        </p:spPr>
      </p:pic>
      <p:pic>
        <p:nvPicPr>
          <p:cNvPr id="117" name="image.jpg" descr="image.jpg"/>
          <p:cNvPicPr>
            <a:picLocks/>
          </p:cNvPicPr>
          <p:nvPr/>
        </p:nvPicPr>
        <p:blipFill>
          <a:blip r:embed="rId3">
            <a:extLst/>
          </a:blip>
          <a:stretch>
            <a:fillRect/>
          </a:stretch>
        </p:blipFill>
        <p:spPr>
          <a:xfrm>
            <a:off x="22505747" y="-1"/>
            <a:ext cx="1893094" cy="2089548"/>
          </a:xfrm>
          <a:prstGeom prst="rect">
            <a:avLst/>
          </a:prstGeom>
          <a:ln w="12700">
            <a:miter lim="400000"/>
          </a:ln>
        </p:spPr>
      </p:pic>
      <p:sp>
        <p:nvSpPr>
          <p:cNvPr id="118" name="Ambiguity"/>
          <p:cNvSpPr txBox="1">
            <a:spLocks noGrp="1"/>
          </p:cNvSpPr>
          <p:nvPr>
            <p:ph type="title"/>
          </p:nvPr>
        </p:nvSpPr>
        <p:spPr>
          <a:prstGeom prst="rect">
            <a:avLst/>
          </a:prstGeom>
        </p:spPr>
        <p:txBody>
          <a:bodyPr/>
          <a:lstStyle>
            <a:lvl1pPr defTabSz="1928812"/>
          </a:lstStyle>
          <a:p>
            <a:r>
              <a:rPr lang="en-US" dirty="0"/>
              <a:t>Focusing on programming language syntax</a:t>
            </a:r>
            <a:endParaRPr dirty="0"/>
          </a:p>
        </p:txBody>
      </p:sp>
      <p:sp>
        <p:nvSpPr>
          <p:cNvPr id="119" name="Grammar G = (N,Σ,P,S) is unambiguous iff every w ∈ L(G) has a unique leftmost (or rightmost) derivation…"/>
          <p:cNvSpPr txBox="1">
            <a:spLocks noGrp="1"/>
          </p:cNvSpPr>
          <p:nvPr>
            <p:ph type="body" idx="1"/>
          </p:nvPr>
        </p:nvSpPr>
        <p:spPr>
          <a:prstGeom prst="rect">
            <a:avLst/>
          </a:prstGeom>
        </p:spPr>
        <p:txBody>
          <a:bodyPr/>
          <a:lstStyle/>
          <a:p>
            <a:pPr marL="600075" indent="-600075"/>
            <a:r>
              <a:rPr lang="en-US" dirty="0"/>
              <a:t>Two distinct tasks:</a:t>
            </a:r>
          </a:p>
          <a:p>
            <a:pPr marL="1270000" lvl="1" indent="-914400">
              <a:buFont typeface="+mj-lt"/>
              <a:buAutoNum type="arabicPeriod"/>
            </a:pPr>
            <a:r>
              <a:rPr lang="en-US" dirty="0"/>
              <a:t>How do we specify the structural rules of a programming language?</a:t>
            </a:r>
          </a:p>
          <a:p>
            <a:pPr marL="1514475" lvl="2" indent="-600075"/>
            <a:r>
              <a:rPr lang="en-US" dirty="0"/>
              <a:t>mainly of interest of programmers, who want to write valid programs</a:t>
            </a:r>
          </a:p>
          <a:p>
            <a:pPr marL="1514475" lvl="2" indent="-600075"/>
            <a:r>
              <a:rPr lang="en-US" dirty="0"/>
              <a:t>this task relies on </a:t>
            </a:r>
            <a:r>
              <a:rPr lang="en-US" b="1" dirty="0"/>
              <a:t>context-free grammars </a:t>
            </a:r>
            <a:r>
              <a:rPr lang="en-US" dirty="0"/>
              <a:t>and </a:t>
            </a:r>
            <a:r>
              <a:rPr lang="en-US" b="1" dirty="0"/>
              <a:t>regular expressions</a:t>
            </a:r>
          </a:p>
          <a:p>
            <a:pPr marL="1514475" lvl="2" indent="-600075"/>
            <a:endParaRPr lang="en-US" b="1" dirty="0"/>
          </a:p>
          <a:p>
            <a:pPr marL="1270000" lvl="1" indent="-914400">
              <a:buFont typeface="+mj-lt"/>
              <a:buAutoNum type="arabicPeriod"/>
            </a:pPr>
            <a:r>
              <a:rPr lang="en-US" dirty="0"/>
              <a:t>How does the compiler identify the structure of a given input program?</a:t>
            </a:r>
          </a:p>
          <a:p>
            <a:pPr marL="1514475" lvl="2" indent="-600075"/>
            <a:r>
              <a:rPr lang="en-US" dirty="0"/>
              <a:t>mainly of interest to compilers, which need to analyze those programs</a:t>
            </a:r>
          </a:p>
          <a:p>
            <a:pPr marL="1514475" lvl="2" indent="-600075"/>
            <a:r>
              <a:rPr lang="en-US" dirty="0"/>
              <a:t>this task relies on </a:t>
            </a:r>
            <a:r>
              <a:rPr lang="en-US" b="1" dirty="0"/>
              <a:t>scanners</a:t>
            </a:r>
            <a:r>
              <a:rPr lang="en-US" dirty="0"/>
              <a:t> and </a:t>
            </a:r>
            <a:r>
              <a:rPr lang="en-US" b="1" dirty="0"/>
              <a:t>parsers</a:t>
            </a:r>
            <a:r>
              <a:rPr lang="en-US" dirty="0"/>
              <a:t>, which recognize program structure</a:t>
            </a:r>
          </a:p>
        </p:txBody>
      </p:sp>
      <p:sp>
        <p:nvSpPr>
          <p:cNvPr id="120" name="Slide Number"/>
          <p:cNvSpPr txBox="1">
            <a:spLocks noGrp="1"/>
          </p:cNvSpPr>
          <p:nvPr>
            <p:ph type="sldNum" sz="quarter" idx="2"/>
          </p:nvPr>
        </p:nvSpPr>
        <p:spPr>
          <a:xfrm>
            <a:off x="23452294" y="12894468"/>
            <a:ext cx="471984" cy="488505"/>
          </a:xfrm>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25</a:t>
            </a:fld>
            <a:endParaRPr/>
          </a:p>
        </p:txBody>
      </p:sp>
    </p:spTree>
    <p:extLst>
      <p:ext uri="{BB962C8B-B14F-4D97-AF65-F5344CB8AC3E}">
        <p14:creationId xmlns:p14="http://schemas.microsoft.com/office/powerpoint/2010/main" val="239459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12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12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126" name="Context-Free Grammars (CFGs)"/>
          <p:cNvSpPr txBox="1">
            <a:spLocks noGrp="1"/>
          </p:cNvSpPr>
          <p:nvPr>
            <p:ph type="title"/>
          </p:nvPr>
        </p:nvSpPr>
        <p:spPr>
          <a:prstGeom prst="rect">
            <a:avLst/>
          </a:prstGeom>
        </p:spPr>
        <p:txBody>
          <a:bodyPr/>
          <a:lstStyle/>
          <a:p>
            <a:r>
              <a:t>Context-Free Grammars (CFGs)</a:t>
            </a:r>
          </a:p>
        </p:txBody>
      </p:sp>
      <p:sp>
        <p:nvSpPr>
          <p:cNvPr id="127" name="In context-free grammars, the left hand side of a production rule may only be formed by a single non-terminal symbol.…"/>
          <p:cNvSpPr txBox="1">
            <a:spLocks noGrp="1"/>
          </p:cNvSpPr>
          <p:nvPr>
            <p:ph type="body" idx="1"/>
          </p:nvPr>
        </p:nvSpPr>
        <p:spPr>
          <a:prstGeom prst="rect">
            <a:avLst/>
          </a:prstGeom>
        </p:spPr>
        <p:txBody>
          <a:bodyPr>
            <a:normAutofit/>
          </a:bodyPr>
          <a:lstStyle/>
          <a:p>
            <a:pPr marL="435428" indent="-435428">
              <a:defRPr sz="4800"/>
            </a:pPr>
            <a:r>
              <a:rPr dirty="0"/>
              <a:t>In </a:t>
            </a:r>
            <a:r>
              <a:rPr b="1" dirty="0"/>
              <a:t>context-free grammars</a:t>
            </a:r>
            <a:r>
              <a:rPr dirty="0"/>
              <a:t>, the </a:t>
            </a:r>
            <a:r>
              <a:rPr lang="en-US" dirty="0"/>
              <a:t>left-hand</a:t>
            </a:r>
            <a:r>
              <a:rPr dirty="0"/>
              <a:t> side of a production rule may only be formed by a single non-terminal symbol.</a:t>
            </a:r>
          </a:p>
          <a:p>
            <a:pPr marL="435428" indent="-435428">
              <a:defRPr sz="4800"/>
            </a:pPr>
            <a:endParaRPr dirty="0"/>
          </a:p>
          <a:p>
            <a:pPr marL="435428" indent="-435428">
              <a:defRPr sz="4800"/>
            </a:pPr>
            <a:r>
              <a:rPr dirty="0"/>
              <a:t>For example, the language </a:t>
            </a:r>
            <a:r>
              <a:rPr b="1" dirty="0"/>
              <a:t>{ </a:t>
            </a:r>
            <a:r>
              <a:rPr b="1" dirty="0" err="1"/>
              <a:t>a</a:t>
            </a:r>
            <a:r>
              <a:rPr b="1" baseline="31999" dirty="0" err="1"/>
              <a:t>n</a:t>
            </a:r>
            <a:r>
              <a:rPr b="1" dirty="0" err="1"/>
              <a:t>b</a:t>
            </a:r>
            <a:r>
              <a:rPr b="1" baseline="31999" dirty="0" err="1"/>
              <a:t>n</a:t>
            </a:r>
            <a:r>
              <a:rPr b="1" dirty="0"/>
              <a:t> </a:t>
            </a:r>
            <a:r>
              <a:rPr lang="en-US" b="1" dirty="0"/>
              <a:t>|</a:t>
            </a:r>
            <a:r>
              <a:rPr b="1" dirty="0"/>
              <a:t> n &gt; 0} </a:t>
            </a:r>
            <a:r>
              <a:rPr dirty="0"/>
              <a:t>(any positive number of 'a's followed by the same number of 'b's) can be defined by the following CFG grammar</a:t>
            </a:r>
          </a:p>
          <a:p>
            <a:pPr marL="789353" lvl="1" indent="-408353">
              <a:defRPr sz="4400"/>
            </a:pPr>
            <a:r>
              <a:rPr dirty="0"/>
              <a:t>N = {S} where S is the start symbol</a:t>
            </a:r>
          </a:p>
          <a:p>
            <a:pPr marL="789353" lvl="1" indent="-408353">
              <a:defRPr sz="4400"/>
            </a:pPr>
            <a:r>
              <a:rPr dirty="0" err="1">
                <a:latin typeface="Symbol" pitchFamily="2" charset="2"/>
              </a:rPr>
              <a:t>Σ</a:t>
            </a:r>
            <a:r>
              <a:rPr dirty="0"/>
              <a:t> = {</a:t>
            </a:r>
            <a:r>
              <a:rPr dirty="0" err="1"/>
              <a:t>a,b</a:t>
            </a:r>
            <a:r>
              <a:rPr dirty="0"/>
              <a:t>}</a:t>
            </a:r>
            <a:endParaRPr lang="en-US" dirty="0"/>
          </a:p>
          <a:p>
            <a:pPr marL="789353" lvl="1" indent="-408353">
              <a:defRPr sz="4400"/>
            </a:pPr>
            <a:r>
              <a:rPr dirty="0"/>
              <a:t>and the following production rules:</a:t>
            </a:r>
          </a:p>
          <a:p>
            <a:pPr marL="736600" lvl="2" indent="0">
              <a:buNone/>
              <a:defRPr sz="4000"/>
            </a:pPr>
            <a:r>
              <a:rPr lang="en-US" dirty="0"/>
              <a:t>(</a:t>
            </a:r>
            <a:r>
              <a:rPr dirty="0"/>
              <a:t>1</a:t>
            </a:r>
            <a:r>
              <a:rPr lang="en-US" dirty="0"/>
              <a:t>)</a:t>
            </a:r>
            <a:r>
              <a:rPr dirty="0"/>
              <a:t> S → </a:t>
            </a:r>
            <a:r>
              <a:rPr dirty="0" err="1"/>
              <a:t>aSb</a:t>
            </a:r>
            <a:endParaRPr dirty="0"/>
          </a:p>
          <a:p>
            <a:pPr marL="736600" lvl="2" indent="0">
              <a:buNone/>
              <a:defRPr sz="4000"/>
            </a:pPr>
            <a:r>
              <a:rPr lang="en-US" dirty="0"/>
              <a:t>(</a:t>
            </a:r>
            <a:r>
              <a:rPr dirty="0"/>
              <a:t>2</a:t>
            </a:r>
            <a:r>
              <a:rPr lang="en-US" dirty="0"/>
              <a:t>)</a:t>
            </a:r>
            <a:r>
              <a:rPr dirty="0"/>
              <a:t> S → ab</a:t>
            </a:r>
          </a:p>
          <a:p>
            <a:pPr marL="789353" lvl="1" indent="-408353">
              <a:defRPr sz="4400"/>
            </a:pPr>
            <a:r>
              <a:rPr dirty="0"/>
              <a:t>For example: S </a:t>
            </a:r>
            <a:r>
              <a:rPr baseline="30000" dirty="0"/>
              <a:t>(1)</a:t>
            </a:r>
            <a:r>
              <a:rPr dirty="0"/>
              <a:t>→ </a:t>
            </a:r>
            <a:r>
              <a:rPr dirty="0" err="1">
                <a:solidFill>
                  <a:srgbClr val="FF2600"/>
                </a:solidFill>
              </a:rPr>
              <a:t>a</a:t>
            </a:r>
            <a:r>
              <a:rPr u="sng" dirty="0" err="1">
                <a:solidFill>
                  <a:srgbClr val="FF2600"/>
                </a:solidFill>
              </a:rPr>
              <a:t>S</a:t>
            </a:r>
            <a:r>
              <a:rPr dirty="0" err="1">
                <a:solidFill>
                  <a:srgbClr val="FF2600"/>
                </a:solidFill>
              </a:rPr>
              <a:t>b</a:t>
            </a:r>
            <a:r>
              <a:rPr dirty="0"/>
              <a:t> </a:t>
            </a:r>
            <a:r>
              <a:rPr baseline="30000" dirty="0"/>
              <a:t>(1)</a:t>
            </a:r>
            <a:r>
              <a:rPr dirty="0"/>
              <a:t>→ </a:t>
            </a:r>
            <a:r>
              <a:rPr dirty="0" err="1"/>
              <a:t>a</a:t>
            </a:r>
            <a:r>
              <a:rPr dirty="0" err="1">
                <a:solidFill>
                  <a:srgbClr val="FF2600"/>
                </a:solidFill>
              </a:rPr>
              <a:t>a</a:t>
            </a:r>
            <a:r>
              <a:rPr u="sng" dirty="0" err="1">
                <a:solidFill>
                  <a:srgbClr val="FF2600"/>
                </a:solidFill>
              </a:rPr>
              <a:t>S</a:t>
            </a:r>
            <a:r>
              <a:rPr dirty="0" err="1">
                <a:solidFill>
                  <a:srgbClr val="FF2600"/>
                </a:solidFill>
              </a:rPr>
              <a:t>b</a:t>
            </a:r>
            <a:r>
              <a:rPr dirty="0" err="1"/>
              <a:t>b</a:t>
            </a:r>
            <a:r>
              <a:rPr dirty="0"/>
              <a:t> </a:t>
            </a:r>
            <a:r>
              <a:rPr baseline="30000" dirty="0"/>
              <a:t>(1)</a:t>
            </a:r>
            <a:r>
              <a:rPr dirty="0"/>
              <a:t>→ </a:t>
            </a:r>
            <a:r>
              <a:rPr dirty="0" err="1"/>
              <a:t>aa</a:t>
            </a:r>
            <a:r>
              <a:rPr dirty="0" err="1">
                <a:solidFill>
                  <a:srgbClr val="FF2600"/>
                </a:solidFill>
              </a:rPr>
              <a:t>a</a:t>
            </a:r>
            <a:r>
              <a:rPr u="sng" dirty="0" err="1">
                <a:solidFill>
                  <a:srgbClr val="FF2600"/>
                </a:solidFill>
              </a:rPr>
              <a:t>S</a:t>
            </a:r>
            <a:r>
              <a:rPr dirty="0" err="1">
                <a:solidFill>
                  <a:srgbClr val="FF2600"/>
                </a:solidFill>
              </a:rPr>
              <a:t>b</a:t>
            </a:r>
            <a:r>
              <a:rPr dirty="0" err="1"/>
              <a:t>bb</a:t>
            </a:r>
            <a:r>
              <a:rPr dirty="0"/>
              <a:t> </a:t>
            </a:r>
            <a:r>
              <a:rPr baseline="30000" dirty="0"/>
              <a:t>(2)</a:t>
            </a:r>
            <a:r>
              <a:rPr dirty="0"/>
              <a:t>→ </a:t>
            </a:r>
            <a:r>
              <a:rPr dirty="0" err="1"/>
              <a:t>aaa</a:t>
            </a:r>
            <a:r>
              <a:rPr dirty="0" err="1">
                <a:solidFill>
                  <a:srgbClr val="FF2600"/>
                </a:solidFill>
              </a:rPr>
              <a:t>ab</a:t>
            </a:r>
            <a:r>
              <a:rPr dirty="0" err="1"/>
              <a:t>bbb</a:t>
            </a:r>
            <a:endParaRPr dirty="0"/>
          </a:p>
          <a:p>
            <a:pPr marL="435428" indent="-435428">
              <a:defRPr sz="4800"/>
            </a:pPr>
            <a:endParaRPr dirty="0"/>
          </a:p>
          <a:p>
            <a:pPr marL="435428" indent="-435428">
              <a:defRPr sz="4800"/>
            </a:pPr>
            <a:r>
              <a:rPr dirty="0"/>
              <a:t>Can you tell why “context-free”?</a:t>
            </a:r>
          </a:p>
        </p:txBody>
      </p:sp>
      <p:sp>
        <p:nvSpPr>
          <p:cNvPr id="1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26</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147" name="image.jpg" descr="image.jpg"/>
          <p:cNvPicPr>
            <a:picLocks/>
          </p:cNvPicPr>
          <p:nvPr/>
        </p:nvPicPr>
        <p:blipFill>
          <a:blip r:embed="rId3">
            <a:alphaModFix amt="10000"/>
            <a:extLst/>
          </a:blip>
          <a:stretch>
            <a:fillRect/>
          </a:stretch>
        </p:blipFill>
        <p:spPr>
          <a:xfrm>
            <a:off x="-1" y="-1"/>
            <a:ext cx="24384001" cy="2089548"/>
          </a:xfrm>
          <a:prstGeom prst="rect">
            <a:avLst/>
          </a:prstGeom>
          <a:ln>
            <a:miter lim="400000"/>
          </a:ln>
        </p:spPr>
      </p:pic>
      <p:pic>
        <p:nvPicPr>
          <p:cNvPr id="149" name="image.jpg" descr="image.jpg"/>
          <p:cNvPicPr>
            <a:picLocks/>
          </p:cNvPicPr>
          <p:nvPr/>
        </p:nvPicPr>
        <p:blipFill>
          <a:blip r:embed="rId3">
            <a:extLst/>
          </a:blip>
          <a:stretch>
            <a:fillRect/>
          </a:stretch>
        </p:blipFill>
        <p:spPr>
          <a:xfrm>
            <a:off x="22505747" y="-1"/>
            <a:ext cx="1893094" cy="2089548"/>
          </a:xfrm>
          <a:prstGeom prst="rect">
            <a:avLst/>
          </a:prstGeom>
          <a:ln w="12700">
            <a:miter lim="400000"/>
          </a:ln>
        </p:spPr>
      </p:pic>
      <p:sp>
        <p:nvSpPr>
          <p:cNvPr id="150" name="Example: Grammar for a Tiny Language"/>
          <p:cNvSpPr txBox="1">
            <a:spLocks noGrp="1"/>
          </p:cNvSpPr>
          <p:nvPr>
            <p:ph type="title"/>
          </p:nvPr>
        </p:nvSpPr>
        <p:spPr>
          <a:prstGeom prst="rect">
            <a:avLst/>
          </a:prstGeom>
        </p:spPr>
        <p:txBody>
          <a:bodyPr/>
          <a:lstStyle>
            <a:lvl1pPr defTabSz="1928812"/>
          </a:lstStyle>
          <a:p>
            <a:r>
              <a:t>Example: Grammar for a Tiny Language</a:t>
            </a:r>
          </a:p>
        </p:txBody>
      </p:sp>
      <p:sp>
        <p:nvSpPr>
          <p:cNvPr id="151" name="&lt;program&gt;  ::= &lt;statement&gt; | &lt;program&gt; &lt;statement&gt;…"/>
          <p:cNvSpPr txBox="1">
            <a:spLocks noGrp="1"/>
          </p:cNvSpPr>
          <p:nvPr>
            <p:ph type="body" idx="1"/>
          </p:nvPr>
        </p:nvSpPr>
        <p:spPr>
          <a:prstGeom prst="rect">
            <a:avLst/>
          </a:prstGeom>
        </p:spPr>
        <p:txBody>
          <a:bodyPr/>
          <a:lstStyle/>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endParaRPr dirty="0"/>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bg2">
                    <a:lumMod val="10000"/>
                  </a:schemeClr>
                </a:solidFill>
              </a:rPr>
              <a:t>&lt;program&gt;		::= &lt;statement&gt; | &lt;program&gt; &lt;statement&gt;</a:t>
            </a: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bg2">
                    <a:lumMod val="10000"/>
                  </a:schemeClr>
                </a:solidFill>
              </a:rPr>
              <a:t>&lt;statement&gt;	::= &lt;</a:t>
            </a:r>
            <a:r>
              <a:rPr dirty="0" err="1">
                <a:solidFill>
                  <a:schemeClr val="bg2">
                    <a:lumMod val="10000"/>
                  </a:schemeClr>
                </a:solidFill>
              </a:rPr>
              <a:t>assignStmt</a:t>
            </a:r>
            <a:r>
              <a:rPr dirty="0">
                <a:solidFill>
                  <a:schemeClr val="bg2">
                    <a:lumMod val="10000"/>
                  </a:schemeClr>
                </a:solidFill>
              </a:rPr>
              <a:t>&gt; | &lt;</a:t>
            </a:r>
            <a:r>
              <a:rPr dirty="0" err="1">
                <a:solidFill>
                  <a:schemeClr val="bg2">
                    <a:lumMod val="10000"/>
                  </a:schemeClr>
                </a:solidFill>
              </a:rPr>
              <a:t>ifStmt</a:t>
            </a:r>
            <a:r>
              <a:rPr dirty="0">
                <a:solidFill>
                  <a:schemeClr val="bg2">
                    <a:lumMod val="10000"/>
                  </a:schemeClr>
                </a:solidFill>
              </a:rPr>
              <a:t>&gt;</a:t>
            </a: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bg2">
                    <a:lumMod val="10000"/>
                  </a:schemeClr>
                </a:solidFill>
              </a:rPr>
              <a:t>&lt;</a:t>
            </a:r>
            <a:r>
              <a:rPr dirty="0" err="1">
                <a:solidFill>
                  <a:schemeClr val="bg2">
                    <a:lumMod val="10000"/>
                  </a:schemeClr>
                </a:solidFill>
              </a:rPr>
              <a:t>assignStmt</a:t>
            </a:r>
            <a:r>
              <a:rPr dirty="0">
                <a:solidFill>
                  <a:schemeClr val="bg2">
                    <a:lumMod val="10000"/>
                  </a:schemeClr>
                </a:solidFill>
              </a:rPr>
              <a:t>&gt;	::= &lt;id&gt; = &lt;expr&gt; ;</a:t>
            </a: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bg2">
                    <a:lumMod val="10000"/>
                  </a:schemeClr>
                </a:solidFill>
              </a:rPr>
              <a:t>&lt;</a:t>
            </a:r>
            <a:r>
              <a:rPr dirty="0" err="1">
                <a:solidFill>
                  <a:schemeClr val="bg2">
                    <a:lumMod val="10000"/>
                  </a:schemeClr>
                </a:solidFill>
              </a:rPr>
              <a:t>ifStmt</a:t>
            </a:r>
            <a:r>
              <a:rPr dirty="0">
                <a:solidFill>
                  <a:schemeClr val="bg2">
                    <a:lumMod val="10000"/>
                  </a:schemeClr>
                </a:solidFill>
              </a:rPr>
              <a:t>&gt;		::= if ( &lt;expr&gt; ) &lt;statement&gt;</a:t>
            </a: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bg2">
                    <a:lumMod val="10000"/>
                  </a:schemeClr>
                </a:solidFill>
              </a:rPr>
              <a:t>&lt;expr&gt;		::= &lt;id&gt; | &lt;</a:t>
            </a:r>
            <a:r>
              <a:rPr dirty="0" err="1">
                <a:solidFill>
                  <a:schemeClr val="bg2">
                    <a:lumMod val="10000"/>
                  </a:schemeClr>
                </a:solidFill>
              </a:rPr>
              <a:t>int</a:t>
            </a:r>
            <a:r>
              <a:rPr dirty="0">
                <a:solidFill>
                  <a:schemeClr val="bg2">
                    <a:lumMod val="10000"/>
                  </a:schemeClr>
                </a:solidFill>
              </a:rPr>
              <a:t>&gt; | &lt;expr&gt; + &lt;expr&gt;</a:t>
            </a: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bg2">
                    <a:lumMod val="10000"/>
                  </a:schemeClr>
                </a:solidFill>
              </a:rPr>
              <a:t>&lt;id&gt;			::= a | b | c | </a:t>
            </a:r>
            <a:r>
              <a:rPr dirty="0" err="1">
                <a:solidFill>
                  <a:schemeClr val="bg2">
                    <a:lumMod val="10000"/>
                  </a:schemeClr>
                </a:solidFill>
              </a:rPr>
              <a:t>i</a:t>
            </a:r>
            <a:r>
              <a:rPr dirty="0">
                <a:solidFill>
                  <a:schemeClr val="bg2">
                    <a:lumMod val="10000"/>
                  </a:schemeClr>
                </a:solidFill>
              </a:rPr>
              <a:t> | j | k | n | x | y | z</a:t>
            </a: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bg2">
                    <a:lumMod val="10000"/>
                  </a:schemeClr>
                </a:solidFill>
              </a:rPr>
              <a:t>&lt;</a:t>
            </a:r>
            <a:r>
              <a:rPr dirty="0" err="1">
                <a:solidFill>
                  <a:schemeClr val="bg2">
                    <a:lumMod val="10000"/>
                  </a:schemeClr>
                </a:solidFill>
              </a:rPr>
              <a:t>int</a:t>
            </a:r>
            <a:r>
              <a:rPr dirty="0">
                <a:solidFill>
                  <a:schemeClr val="bg2">
                    <a:lumMod val="10000"/>
                  </a:schemeClr>
                </a:solidFill>
              </a:rPr>
              <a:t>&gt;			::= 0 | 1 | 2 | 3 | 4 | 5 | 6 | 7 | 8 | 9 </a:t>
            </a: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endParaRPr dirty="0"/>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endParaRPr dirty="0"/>
          </a:p>
          <a:p>
            <a:pPr marL="577283" indent="-516114">
              <a:buSzTx/>
              <a:buFont typeface="Wingdings"/>
              <a:buNone/>
              <a:defRPr>
                <a:latin typeface="Courier"/>
                <a:ea typeface="Courier"/>
                <a:cs typeface="Courier"/>
                <a:sym typeface="Courier"/>
              </a:defRPr>
            </a:pPr>
            <a:endParaRPr dirty="0"/>
          </a:p>
          <a:p>
            <a:pPr marL="0" indent="0">
              <a:buSzTx/>
              <a:buFont typeface="Wingdings"/>
              <a:buNone/>
            </a:pPr>
            <a:r>
              <a:rPr dirty="0"/>
              <a:t>Can you tell what </a:t>
            </a:r>
            <a:r>
              <a:rPr dirty="0">
                <a:solidFill>
                  <a:srgbClr val="92D050"/>
                </a:solidFill>
              </a:rPr>
              <a:t>N</a:t>
            </a:r>
            <a:r>
              <a:rPr dirty="0"/>
              <a:t>, </a:t>
            </a:r>
            <a:r>
              <a:rPr sz="6000" dirty="0" err="1">
                <a:solidFill>
                  <a:srgbClr val="FF0000"/>
                </a:solidFill>
                <a:latin typeface="Symbol" pitchFamily="2" charset="2"/>
              </a:rPr>
              <a:t>Σ</a:t>
            </a:r>
            <a:r>
              <a:rPr dirty="0"/>
              <a:t>, P, and </a:t>
            </a:r>
            <a:r>
              <a:rPr dirty="0">
                <a:solidFill>
                  <a:srgbClr val="FFC000"/>
                </a:solidFill>
              </a:rPr>
              <a:t>S</a:t>
            </a:r>
            <a:r>
              <a:rPr dirty="0"/>
              <a:t> are in this grammar?</a:t>
            </a:r>
          </a:p>
        </p:txBody>
      </p:sp>
      <p:sp>
        <p:nvSpPr>
          <p:cNvPr id="1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27</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147" name="image.jpg" descr="image.jpg"/>
          <p:cNvPicPr>
            <a:picLocks/>
          </p:cNvPicPr>
          <p:nvPr/>
        </p:nvPicPr>
        <p:blipFill>
          <a:blip r:embed="rId3">
            <a:alphaModFix amt="10000"/>
            <a:extLst/>
          </a:blip>
          <a:stretch>
            <a:fillRect/>
          </a:stretch>
        </p:blipFill>
        <p:spPr>
          <a:xfrm>
            <a:off x="-1" y="-1"/>
            <a:ext cx="24384001" cy="2089548"/>
          </a:xfrm>
          <a:prstGeom prst="rect">
            <a:avLst/>
          </a:prstGeom>
          <a:ln>
            <a:miter lim="400000"/>
          </a:ln>
        </p:spPr>
      </p:pic>
      <p:pic>
        <p:nvPicPr>
          <p:cNvPr id="149" name="image.jpg" descr="image.jpg"/>
          <p:cNvPicPr>
            <a:picLocks/>
          </p:cNvPicPr>
          <p:nvPr/>
        </p:nvPicPr>
        <p:blipFill>
          <a:blip r:embed="rId3">
            <a:extLst/>
          </a:blip>
          <a:stretch>
            <a:fillRect/>
          </a:stretch>
        </p:blipFill>
        <p:spPr>
          <a:xfrm>
            <a:off x="22505747" y="-1"/>
            <a:ext cx="1893094" cy="2089548"/>
          </a:xfrm>
          <a:prstGeom prst="rect">
            <a:avLst/>
          </a:prstGeom>
          <a:ln w="12700">
            <a:miter lim="400000"/>
          </a:ln>
        </p:spPr>
      </p:pic>
      <p:sp>
        <p:nvSpPr>
          <p:cNvPr id="150" name="Example: Grammar for a Tiny Language"/>
          <p:cNvSpPr txBox="1">
            <a:spLocks noGrp="1"/>
          </p:cNvSpPr>
          <p:nvPr>
            <p:ph type="title"/>
          </p:nvPr>
        </p:nvSpPr>
        <p:spPr>
          <a:prstGeom prst="rect">
            <a:avLst/>
          </a:prstGeom>
        </p:spPr>
        <p:txBody>
          <a:bodyPr/>
          <a:lstStyle>
            <a:lvl1pPr defTabSz="1928812"/>
          </a:lstStyle>
          <a:p>
            <a:r>
              <a:t>Example: Grammar for a Tiny Language</a:t>
            </a:r>
          </a:p>
        </p:txBody>
      </p:sp>
      <p:sp>
        <p:nvSpPr>
          <p:cNvPr id="151" name="&lt;program&gt;  ::= &lt;statement&gt; | &lt;program&gt; &lt;statement&gt;…"/>
          <p:cNvSpPr txBox="1">
            <a:spLocks noGrp="1"/>
          </p:cNvSpPr>
          <p:nvPr>
            <p:ph type="body" idx="1"/>
          </p:nvPr>
        </p:nvSpPr>
        <p:spPr>
          <a:xfrm>
            <a:off x="278502" y="2179079"/>
            <a:ext cx="21904809" cy="10959641"/>
          </a:xfrm>
          <a:prstGeom prst="rect">
            <a:avLst/>
          </a:prstGeom>
        </p:spPr>
        <p:txBody>
          <a:bodyPr>
            <a:normAutofit lnSpcReduction="10000"/>
          </a:bodyPr>
          <a:lstStyle/>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endParaRPr dirty="0"/>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rgbClr val="FFC000"/>
                </a:solidFill>
              </a:rPr>
              <a:t>&lt;program&gt;</a:t>
            </a:r>
            <a:r>
              <a:rPr dirty="0"/>
              <a:t>		</a:t>
            </a:r>
            <a:r>
              <a:rPr dirty="0">
                <a:solidFill>
                  <a:schemeClr val="bg2">
                    <a:lumMod val="10000"/>
                  </a:schemeClr>
                </a:solidFill>
              </a:rPr>
              <a:t>::=</a:t>
            </a:r>
            <a:r>
              <a:rPr dirty="0"/>
              <a:t> </a:t>
            </a:r>
            <a:r>
              <a:rPr dirty="0">
                <a:solidFill>
                  <a:schemeClr val="tx1">
                    <a:lumMod val="75000"/>
                    <a:lumOff val="25000"/>
                  </a:schemeClr>
                </a:solidFill>
              </a:rPr>
              <a:t>&lt;statement&gt; </a:t>
            </a:r>
            <a:r>
              <a:rPr dirty="0">
                <a:solidFill>
                  <a:schemeClr val="bg2">
                    <a:lumMod val="10000"/>
                  </a:schemeClr>
                </a:solidFill>
              </a:rPr>
              <a:t>|</a:t>
            </a:r>
            <a:r>
              <a:rPr dirty="0"/>
              <a:t> </a:t>
            </a:r>
            <a:r>
              <a:rPr dirty="0">
                <a:solidFill>
                  <a:schemeClr val="tx1">
                    <a:lumMod val="75000"/>
                    <a:lumOff val="25000"/>
                  </a:schemeClr>
                </a:solidFill>
              </a:rPr>
              <a:t>&lt;program&gt; &lt;statement&gt;</a:t>
            </a:r>
            <a:r>
              <a:rPr lang="en-US" dirty="0">
                <a:solidFill>
                  <a:schemeClr val="tx1">
                    <a:lumMod val="75000"/>
                    <a:lumOff val="25000"/>
                  </a:schemeClr>
                </a:solidFill>
              </a:rPr>
              <a:t>        </a:t>
            </a:r>
            <a:r>
              <a:rPr lang="en-US" dirty="0">
                <a:solidFill>
                  <a:schemeClr val="bg2">
                    <a:lumMod val="10000"/>
                  </a:schemeClr>
                </a:solidFill>
              </a:rPr>
              <a:t> </a:t>
            </a:r>
            <a:r>
              <a:rPr lang="en-US" dirty="0">
                <a:solidFill>
                  <a:schemeClr val="tx1">
                    <a:lumMod val="75000"/>
                    <a:lumOff val="25000"/>
                  </a:schemeClr>
                </a:solidFill>
              </a:rPr>
              <a:t>   </a:t>
            </a:r>
            <a:endParaRPr dirty="0">
              <a:solidFill>
                <a:schemeClr val="tx1">
                  <a:lumMod val="75000"/>
                  <a:lumOff val="25000"/>
                </a:schemeClr>
              </a:solidFill>
            </a:endParaRP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tx1">
                    <a:lumMod val="75000"/>
                    <a:lumOff val="25000"/>
                  </a:schemeClr>
                </a:solidFill>
              </a:rPr>
              <a:t>&lt;statement&gt;</a:t>
            </a:r>
            <a:r>
              <a:rPr dirty="0"/>
              <a:t>	</a:t>
            </a:r>
            <a:r>
              <a:rPr dirty="0">
                <a:solidFill>
                  <a:schemeClr val="bg2">
                    <a:lumMod val="10000"/>
                  </a:schemeClr>
                </a:solidFill>
              </a:rPr>
              <a:t>::=</a:t>
            </a:r>
            <a:r>
              <a:rPr dirty="0"/>
              <a:t> </a:t>
            </a:r>
            <a:r>
              <a:rPr dirty="0">
                <a:solidFill>
                  <a:schemeClr val="tx1">
                    <a:lumMod val="75000"/>
                    <a:lumOff val="25000"/>
                  </a:schemeClr>
                </a:solidFill>
              </a:rPr>
              <a:t>&lt;</a:t>
            </a:r>
            <a:r>
              <a:rPr dirty="0" err="1">
                <a:solidFill>
                  <a:schemeClr val="tx1">
                    <a:lumMod val="75000"/>
                    <a:lumOff val="25000"/>
                  </a:schemeClr>
                </a:solidFill>
              </a:rPr>
              <a:t>assignStmt</a:t>
            </a:r>
            <a:r>
              <a:rPr dirty="0">
                <a:solidFill>
                  <a:schemeClr val="tx1">
                    <a:lumMod val="75000"/>
                    <a:lumOff val="25000"/>
                  </a:schemeClr>
                </a:solidFill>
              </a:rPr>
              <a:t>&gt; </a:t>
            </a:r>
            <a:r>
              <a:rPr dirty="0">
                <a:solidFill>
                  <a:schemeClr val="bg2">
                    <a:lumMod val="10000"/>
                  </a:schemeClr>
                </a:solidFill>
              </a:rPr>
              <a:t>|</a:t>
            </a:r>
            <a:r>
              <a:rPr dirty="0"/>
              <a:t> </a:t>
            </a:r>
            <a:r>
              <a:rPr dirty="0">
                <a:solidFill>
                  <a:schemeClr val="tx1">
                    <a:lumMod val="75000"/>
                    <a:lumOff val="25000"/>
                  </a:schemeClr>
                </a:solidFill>
              </a:rPr>
              <a:t>&lt;</a:t>
            </a:r>
            <a:r>
              <a:rPr dirty="0" err="1">
                <a:solidFill>
                  <a:schemeClr val="tx1">
                    <a:lumMod val="75000"/>
                    <a:lumOff val="25000"/>
                  </a:schemeClr>
                </a:solidFill>
              </a:rPr>
              <a:t>ifStmt</a:t>
            </a:r>
            <a:r>
              <a:rPr dirty="0">
                <a:solidFill>
                  <a:schemeClr val="tx1">
                    <a:lumMod val="75000"/>
                    <a:lumOff val="25000"/>
                  </a:schemeClr>
                </a:solidFill>
              </a:rPr>
              <a:t>&gt;</a:t>
            </a:r>
            <a:r>
              <a:rPr lang="en-US" dirty="0">
                <a:solidFill>
                  <a:schemeClr val="tx1">
                    <a:lumMod val="75000"/>
                    <a:lumOff val="25000"/>
                  </a:schemeClr>
                </a:solidFill>
              </a:rPr>
              <a:t>                    </a:t>
            </a:r>
            <a:r>
              <a:rPr lang="en-US" dirty="0">
                <a:solidFill>
                  <a:schemeClr val="bg2">
                    <a:lumMod val="10000"/>
                  </a:schemeClr>
                </a:solidFill>
              </a:rPr>
              <a:t> </a:t>
            </a:r>
            <a:endParaRPr dirty="0">
              <a:solidFill>
                <a:schemeClr val="bg2">
                  <a:lumMod val="10000"/>
                </a:schemeClr>
              </a:solidFill>
            </a:endParaRP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tx1">
                    <a:lumMod val="75000"/>
                    <a:lumOff val="25000"/>
                  </a:schemeClr>
                </a:solidFill>
              </a:rPr>
              <a:t>&lt;</a:t>
            </a:r>
            <a:r>
              <a:rPr dirty="0" err="1">
                <a:solidFill>
                  <a:schemeClr val="tx1">
                    <a:lumMod val="75000"/>
                    <a:lumOff val="25000"/>
                  </a:schemeClr>
                </a:solidFill>
              </a:rPr>
              <a:t>assignStmt</a:t>
            </a:r>
            <a:r>
              <a:rPr dirty="0">
                <a:solidFill>
                  <a:schemeClr val="tx1">
                    <a:lumMod val="75000"/>
                    <a:lumOff val="25000"/>
                  </a:schemeClr>
                </a:solidFill>
              </a:rPr>
              <a:t>&gt;</a:t>
            </a:r>
            <a:r>
              <a:rPr dirty="0"/>
              <a:t>	</a:t>
            </a:r>
            <a:r>
              <a:rPr dirty="0">
                <a:solidFill>
                  <a:schemeClr val="bg2">
                    <a:lumMod val="10000"/>
                  </a:schemeClr>
                </a:solidFill>
              </a:rPr>
              <a:t>::=</a:t>
            </a:r>
            <a:r>
              <a:rPr dirty="0"/>
              <a:t> </a:t>
            </a:r>
            <a:r>
              <a:rPr dirty="0">
                <a:solidFill>
                  <a:schemeClr val="tx1">
                    <a:lumMod val="75000"/>
                    <a:lumOff val="25000"/>
                  </a:schemeClr>
                </a:solidFill>
              </a:rPr>
              <a:t>&lt;id&gt; </a:t>
            </a:r>
            <a:r>
              <a:rPr dirty="0">
                <a:solidFill>
                  <a:srgbClr val="FF0000"/>
                </a:solidFill>
              </a:rPr>
              <a:t>=</a:t>
            </a:r>
            <a:r>
              <a:rPr dirty="0"/>
              <a:t> </a:t>
            </a:r>
            <a:r>
              <a:rPr dirty="0">
                <a:solidFill>
                  <a:schemeClr val="tx1">
                    <a:lumMod val="75000"/>
                    <a:lumOff val="25000"/>
                  </a:schemeClr>
                </a:solidFill>
              </a:rPr>
              <a:t>&lt;expr&gt; </a:t>
            </a:r>
            <a:r>
              <a:rPr dirty="0">
                <a:solidFill>
                  <a:srgbClr val="FF0000"/>
                </a:solidFill>
              </a:rPr>
              <a:t>;</a:t>
            </a:r>
            <a:r>
              <a:rPr lang="en-US" dirty="0">
                <a:solidFill>
                  <a:srgbClr val="FF0000"/>
                </a:solidFill>
              </a:rPr>
              <a:t>                            </a:t>
            </a:r>
            <a:r>
              <a:rPr lang="en-US" dirty="0">
                <a:solidFill>
                  <a:schemeClr val="bg2">
                    <a:lumMod val="10000"/>
                  </a:schemeClr>
                </a:solidFill>
              </a:rPr>
              <a:t> </a:t>
            </a:r>
            <a:endParaRPr dirty="0">
              <a:solidFill>
                <a:schemeClr val="bg2">
                  <a:lumMod val="10000"/>
                </a:schemeClr>
              </a:solidFill>
            </a:endParaRP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tx1">
                    <a:lumMod val="75000"/>
                    <a:lumOff val="25000"/>
                  </a:schemeClr>
                </a:solidFill>
              </a:rPr>
              <a:t>&lt;</a:t>
            </a:r>
            <a:r>
              <a:rPr dirty="0" err="1">
                <a:solidFill>
                  <a:schemeClr val="tx1">
                    <a:lumMod val="75000"/>
                    <a:lumOff val="25000"/>
                  </a:schemeClr>
                </a:solidFill>
              </a:rPr>
              <a:t>ifStmt</a:t>
            </a:r>
            <a:r>
              <a:rPr dirty="0">
                <a:solidFill>
                  <a:schemeClr val="tx1">
                    <a:lumMod val="75000"/>
                    <a:lumOff val="25000"/>
                  </a:schemeClr>
                </a:solidFill>
              </a:rPr>
              <a:t>&gt;</a:t>
            </a:r>
            <a:r>
              <a:rPr dirty="0"/>
              <a:t>		</a:t>
            </a:r>
            <a:r>
              <a:rPr dirty="0">
                <a:solidFill>
                  <a:schemeClr val="bg2">
                    <a:lumMod val="10000"/>
                  </a:schemeClr>
                </a:solidFill>
              </a:rPr>
              <a:t>::=</a:t>
            </a:r>
            <a:r>
              <a:rPr dirty="0"/>
              <a:t> </a:t>
            </a:r>
            <a:r>
              <a:rPr dirty="0">
                <a:solidFill>
                  <a:srgbClr val="FF0000"/>
                </a:solidFill>
              </a:rPr>
              <a:t>if ( </a:t>
            </a:r>
            <a:r>
              <a:rPr dirty="0">
                <a:solidFill>
                  <a:schemeClr val="tx1">
                    <a:lumMod val="75000"/>
                    <a:lumOff val="25000"/>
                  </a:schemeClr>
                </a:solidFill>
              </a:rPr>
              <a:t>&lt;expr&gt; </a:t>
            </a:r>
            <a:r>
              <a:rPr dirty="0">
                <a:solidFill>
                  <a:srgbClr val="FF0000"/>
                </a:solidFill>
              </a:rPr>
              <a:t>)</a:t>
            </a:r>
            <a:r>
              <a:rPr dirty="0"/>
              <a:t> </a:t>
            </a:r>
            <a:r>
              <a:rPr dirty="0">
                <a:solidFill>
                  <a:schemeClr val="tx1">
                    <a:lumMod val="75000"/>
                    <a:lumOff val="25000"/>
                  </a:schemeClr>
                </a:solidFill>
              </a:rPr>
              <a:t>&lt;statement&gt;</a:t>
            </a:r>
            <a:r>
              <a:rPr lang="en-US" dirty="0">
                <a:solidFill>
                  <a:schemeClr val="tx1">
                    <a:lumMod val="75000"/>
                    <a:lumOff val="25000"/>
                  </a:schemeClr>
                </a:solidFill>
              </a:rPr>
              <a:t>                  </a:t>
            </a:r>
            <a:r>
              <a:rPr lang="en-US" dirty="0">
                <a:solidFill>
                  <a:schemeClr val="bg2">
                    <a:lumMod val="10000"/>
                  </a:schemeClr>
                </a:solidFill>
              </a:rPr>
              <a:t> </a:t>
            </a:r>
            <a:endParaRPr dirty="0">
              <a:solidFill>
                <a:schemeClr val="bg2">
                  <a:lumMod val="10000"/>
                </a:schemeClr>
              </a:solidFill>
            </a:endParaRP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tx1">
                    <a:lumMod val="75000"/>
                    <a:lumOff val="25000"/>
                  </a:schemeClr>
                </a:solidFill>
              </a:rPr>
              <a:t>&lt;expr&gt;</a:t>
            </a:r>
            <a:r>
              <a:rPr dirty="0"/>
              <a:t>		</a:t>
            </a:r>
            <a:r>
              <a:rPr dirty="0">
                <a:solidFill>
                  <a:schemeClr val="bg2">
                    <a:lumMod val="10000"/>
                  </a:schemeClr>
                </a:solidFill>
              </a:rPr>
              <a:t>::=</a:t>
            </a:r>
            <a:r>
              <a:rPr dirty="0"/>
              <a:t> </a:t>
            </a:r>
            <a:r>
              <a:rPr dirty="0">
                <a:solidFill>
                  <a:schemeClr val="tx1">
                    <a:lumMod val="75000"/>
                    <a:lumOff val="25000"/>
                  </a:schemeClr>
                </a:solidFill>
              </a:rPr>
              <a:t>&lt;id&gt; </a:t>
            </a:r>
            <a:r>
              <a:rPr dirty="0">
                <a:solidFill>
                  <a:schemeClr val="bg2">
                    <a:lumMod val="10000"/>
                  </a:schemeClr>
                </a:solidFill>
              </a:rPr>
              <a:t>|</a:t>
            </a:r>
            <a:r>
              <a:rPr dirty="0"/>
              <a:t> </a:t>
            </a:r>
            <a:r>
              <a:rPr dirty="0">
                <a:solidFill>
                  <a:schemeClr val="tx1">
                    <a:lumMod val="75000"/>
                    <a:lumOff val="25000"/>
                  </a:schemeClr>
                </a:solidFill>
              </a:rPr>
              <a:t>&lt;</a:t>
            </a:r>
            <a:r>
              <a:rPr dirty="0" err="1">
                <a:solidFill>
                  <a:schemeClr val="tx1">
                    <a:lumMod val="75000"/>
                    <a:lumOff val="25000"/>
                  </a:schemeClr>
                </a:solidFill>
              </a:rPr>
              <a:t>int</a:t>
            </a:r>
            <a:r>
              <a:rPr dirty="0">
                <a:solidFill>
                  <a:schemeClr val="tx1">
                    <a:lumMod val="75000"/>
                    <a:lumOff val="25000"/>
                  </a:schemeClr>
                </a:solidFill>
              </a:rPr>
              <a:t>&gt; </a:t>
            </a:r>
            <a:r>
              <a:rPr dirty="0">
                <a:solidFill>
                  <a:schemeClr val="bg2">
                    <a:lumMod val="10000"/>
                  </a:schemeClr>
                </a:solidFill>
              </a:rPr>
              <a:t>|</a:t>
            </a:r>
            <a:r>
              <a:rPr dirty="0"/>
              <a:t> </a:t>
            </a:r>
            <a:r>
              <a:rPr dirty="0">
                <a:solidFill>
                  <a:schemeClr val="tx1">
                    <a:lumMod val="75000"/>
                    <a:lumOff val="25000"/>
                  </a:schemeClr>
                </a:solidFill>
              </a:rPr>
              <a:t>&lt;expr&gt; </a:t>
            </a:r>
            <a:r>
              <a:rPr dirty="0">
                <a:solidFill>
                  <a:srgbClr val="FF0000"/>
                </a:solidFill>
              </a:rPr>
              <a:t>+</a:t>
            </a:r>
            <a:r>
              <a:rPr dirty="0"/>
              <a:t> </a:t>
            </a:r>
            <a:r>
              <a:rPr dirty="0">
                <a:solidFill>
                  <a:schemeClr val="tx1">
                    <a:lumMod val="75000"/>
                    <a:lumOff val="25000"/>
                  </a:schemeClr>
                </a:solidFill>
              </a:rPr>
              <a:t>&lt;expr&gt;</a:t>
            </a:r>
            <a:r>
              <a:rPr lang="en-US" dirty="0">
                <a:solidFill>
                  <a:schemeClr val="tx1">
                    <a:lumMod val="75000"/>
                    <a:lumOff val="25000"/>
                  </a:schemeClr>
                </a:solidFill>
              </a:rPr>
              <a:t>             </a:t>
            </a:r>
            <a:r>
              <a:rPr lang="en-US" dirty="0">
                <a:solidFill>
                  <a:schemeClr val="bg2">
                    <a:lumMod val="10000"/>
                  </a:schemeClr>
                </a:solidFill>
              </a:rPr>
              <a:t> </a:t>
            </a:r>
            <a:endParaRPr dirty="0">
              <a:solidFill>
                <a:schemeClr val="bg2">
                  <a:lumMod val="10000"/>
                </a:schemeClr>
              </a:solidFill>
            </a:endParaRP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tx1">
                    <a:lumMod val="75000"/>
                    <a:lumOff val="25000"/>
                  </a:schemeClr>
                </a:solidFill>
              </a:rPr>
              <a:t>&lt;id&gt;</a:t>
            </a:r>
            <a:r>
              <a:rPr dirty="0"/>
              <a:t>			</a:t>
            </a:r>
            <a:r>
              <a:rPr dirty="0">
                <a:solidFill>
                  <a:schemeClr val="bg2">
                    <a:lumMod val="10000"/>
                  </a:schemeClr>
                </a:solidFill>
              </a:rPr>
              <a:t>::=</a:t>
            </a:r>
            <a:r>
              <a:rPr dirty="0"/>
              <a:t> </a:t>
            </a:r>
            <a:r>
              <a:rPr dirty="0">
                <a:solidFill>
                  <a:srgbClr val="FF0000"/>
                </a:solidFill>
              </a:rPr>
              <a:t>a</a:t>
            </a:r>
            <a:r>
              <a:rPr dirty="0"/>
              <a:t> </a:t>
            </a:r>
            <a:r>
              <a:rPr dirty="0">
                <a:solidFill>
                  <a:schemeClr val="bg2">
                    <a:lumMod val="10000"/>
                  </a:schemeClr>
                </a:solidFill>
              </a:rPr>
              <a:t>|</a:t>
            </a:r>
            <a:r>
              <a:rPr dirty="0"/>
              <a:t> </a:t>
            </a:r>
            <a:r>
              <a:rPr dirty="0">
                <a:solidFill>
                  <a:srgbClr val="FF0000"/>
                </a:solidFill>
              </a:rPr>
              <a:t>b</a:t>
            </a:r>
            <a:r>
              <a:rPr dirty="0"/>
              <a:t> </a:t>
            </a:r>
            <a:r>
              <a:rPr dirty="0">
                <a:solidFill>
                  <a:schemeClr val="bg2">
                    <a:lumMod val="10000"/>
                  </a:schemeClr>
                </a:solidFill>
              </a:rPr>
              <a:t>|</a:t>
            </a:r>
            <a:r>
              <a:rPr dirty="0"/>
              <a:t> </a:t>
            </a:r>
            <a:r>
              <a:rPr dirty="0">
                <a:solidFill>
                  <a:srgbClr val="FF0000"/>
                </a:solidFill>
              </a:rPr>
              <a:t>c</a:t>
            </a:r>
            <a:r>
              <a:rPr dirty="0"/>
              <a:t> </a:t>
            </a:r>
            <a:r>
              <a:rPr dirty="0">
                <a:solidFill>
                  <a:schemeClr val="bg2">
                    <a:lumMod val="10000"/>
                  </a:schemeClr>
                </a:solidFill>
              </a:rPr>
              <a:t>|</a:t>
            </a:r>
            <a:r>
              <a:rPr dirty="0"/>
              <a:t> </a:t>
            </a:r>
            <a:r>
              <a:rPr dirty="0" err="1">
                <a:solidFill>
                  <a:srgbClr val="FF0000"/>
                </a:solidFill>
              </a:rPr>
              <a:t>i</a:t>
            </a:r>
            <a:r>
              <a:rPr dirty="0"/>
              <a:t> </a:t>
            </a:r>
            <a:r>
              <a:rPr dirty="0">
                <a:solidFill>
                  <a:schemeClr val="bg2">
                    <a:lumMod val="10000"/>
                  </a:schemeClr>
                </a:solidFill>
              </a:rPr>
              <a:t>|</a:t>
            </a:r>
            <a:r>
              <a:rPr dirty="0"/>
              <a:t> </a:t>
            </a:r>
            <a:r>
              <a:rPr dirty="0">
                <a:solidFill>
                  <a:srgbClr val="FF0000"/>
                </a:solidFill>
              </a:rPr>
              <a:t>j</a:t>
            </a:r>
            <a:r>
              <a:rPr dirty="0"/>
              <a:t> </a:t>
            </a:r>
            <a:r>
              <a:rPr dirty="0">
                <a:solidFill>
                  <a:schemeClr val="bg2">
                    <a:lumMod val="10000"/>
                  </a:schemeClr>
                </a:solidFill>
              </a:rPr>
              <a:t>|</a:t>
            </a:r>
            <a:r>
              <a:rPr dirty="0"/>
              <a:t> </a:t>
            </a:r>
            <a:r>
              <a:rPr dirty="0">
                <a:solidFill>
                  <a:srgbClr val="FF0000"/>
                </a:solidFill>
              </a:rPr>
              <a:t>k</a:t>
            </a:r>
            <a:r>
              <a:rPr dirty="0"/>
              <a:t> </a:t>
            </a:r>
            <a:r>
              <a:rPr dirty="0">
                <a:solidFill>
                  <a:schemeClr val="bg2">
                    <a:lumMod val="10000"/>
                  </a:schemeClr>
                </a:solidFill>
              </a:rPr>
              <a:t>|</a:t>
            </a:r>
            <a:r>
              <a:rPr dirty="0"/>
              <a:t> </a:t>
            </a:r>
            <a:r>
              <a:rPr dirty="0">
                <a:solidFill>
                  <a:srgbClr val="FF0000"/>
                </a:solidFill>
              </a:rPr>
              <a:t>n</a:t>
            </a:r>
            <a:r>
              <a:rPr dirty="0"/>
              <a:t> </a:t>
            </a:r>
            <a:r>
              <a:rPr dirty="0">
                <a:solidFill>
                  <a:schemeClr val="bg2">
                    <a:lumMod val="10000"/>
                  </a:schemeClr>
                </a:solidFill>
              </a:rPr>
              <a:t>|</a:t>
            </a:r>
            <a:r>
              <a:rPr dirty="0"/>
              <a:t> </a:t>
            </a:r>
            <a:r>
              <a:rPr dirty="0">
                <a:solidFill>
                  <a:srgbClr val="FF0000"/>
                </a:solidFill>
              </a:rPr>
              <a:t>x</a:t>
            </a:r>
            <a:r>
              <a:rPr dirty="0"/>
              <a:t> </a:t>
            </a:r>
            <a:r>
              <a:rPr dirty="0">
                <a:solidFill>
                  <a:schemeClr val="bg2">
                    <a:lumMod val="10000"/>
                  </a:schemeClr>
                </a:solidFill>
              </a:rPr>
              <a:t>|</a:t>
            </a:r>
            <a:r>
              <a:rPr dirty="0"/>
              <a:t> </a:t>
            </a:r>
            <a:r>
              <a:rPr dirty="0">
                <a:solidFill>
                  <a:srgbClr val="FF0000"/>
                </a:solidFill>
              </a:rPr>
              <a:t>y</a:t>
            </a:r>
            <a:r>
              <a:rPr dirty="0"/>
              <a:t> </a:t>
            </a:r>
            <a:r>
              <a:rPr dirty="0">
                <a:solidFill>
                  <a:schemeClr val="bg2">
                    <a:lumMod val="10000"/>
                  </a:schemeClr>
                </a:solidFill>
              </a:rPr>
              <a:t>|</a:t>
            </a:r>
            <a:r>
              <a:rPr dirty="0"/>
              <a:t> </a:t>
            </a:r>
            <a:r>
              <a:rPr dirty="0">
                <a:solidFill>
                  <a:srgbClr val="FF0000"/>
                </a:solidFill>
              </a:rPr>
              <a:t>z</a:t>
            </a:r>
            <a:r>
              <a:rPr lang="en-US" dirty="0">
                <a:solidFill>
                  <a:srgbClr val="FF0000"/>
                </a:solidFill>
              </a:rPr>
              <a:t>     </a:t>
            </a:r>
            <a:r>
              <a:rPr lang="en-US" dirty="0">
                <a:solidFill>
                  <a:schemeClr val="bg2">
                    <a:lumMod val="10000"/>
                  </a:schemeClr>
                </a:solidFill>
              </a:rPr>
              <a:t> </a:t>
            </a:r>
            <a:endParaRPr dirty="0">
              <a:solidFill>
                <a:schemeClr val="bg2">
                  <a:lumMod val="10000"/>
                </a:schemeClr>
              </a:solidFill>
            </a:endParaRP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dirty="0">
                <a:solidFill>
                  <a:schemeClr val="tx1">
                    <a:lumMod val="75000"/>
                    <a:lumOff val="25000"/>
                  </a:schemeClr>
                </a:solidFill>
              </a:rPr>
              <a:t>&lt;</a:t>
            </a:r>
            <a:r>
              <a:rPr dirty="0" err="1">
                <a:solidFill>
                  <a:schemeClr val="tx1">
                    <a:lumMod val="75000"/>
                    <a:lumOff val="25000"/>
                  </a:schemeClr>
                </a:solidFill>
              </a:rPr>
              <a:t>int</a:t>
            </a:r>
            <a:r>
              <a:rPr dirty="0">
                <a:solidFill>
                  <a:schemeClr val="tx1">
                    <a:lumMod val="75000"/>
                    <a:lumOff val="25000"/>
                  </a:schemeClr>
                </a:solidFill>
              </a:rPr>
              <a:t>&gt;</a:t>
            </a:r>
            <a:r>
              <a:rPr dirty="0"/>
              <a:t>			</a:t>
            </a:r>
            <a:r>
              <a:rPr dirty="0">
                <a:solidFill>
                  <a:schemeClr val="bg2">
                    <a:lumMod val="10000"/>
                  </a:schemeClr>
                </a:solidFill>
              </a:rPr>
              <a:t>::=</a:t>
            </a:r>
            <a:r>
              <a:rPr dirty="0"/>
              <a:t> </a:t>
            </a:r>
            <a:r>
              <a:rPr dirty="0">
                <a:solidFill>
                  <a:srgbClr val="FF0000"/>
                </a:solidFill>
              </a:rPr>
              <a:t>0</a:t>
            </a:r>
            <a:r>
              <a:rPr dirty="0"/>
              <a:t> </a:t>
            </a:r>
            <a:r>
              <a:rPr dirty="0">
                <a:solidFill>
                  <a:schemeClr val="bg2">
                    <a:lumMod val="10000"/>
                  </a:schemeClr>
                </a:solidFill>
              </a:rPr>
              <a:t>|</a:t>
            </a:r>
            <a:r>
              <a:rPr dirty="0"/>
              <a:t> </a:t>
            </a:r>
            <a:r>
              <a:rPr dirty="0">
                <a:solidFill>
                  <a:srgbClr val="FF0000"/>
                </a:solidFill>
              </a:rPr>
              <a:t>1</a:t>
            </a:r>
            <a:r>
              <a:rPr dirty="0"/>
              <a:t> </a:t>
            </a:r>
            <a:r>
              <a:rPr dirty="0">
                <a:solidFill>
                  <a:schemeClr val="bg2">
                    <a:lumMod val="10000"/>
                  </a:schemeClr>
                </a:solidFill>
              </a:rPr>
              <a:t>|</a:t>
            </a:r>
            <a:r>
              <a:rPr dirty="0"/>
              <a:t> </a:t>
            </a:r>
            <a:r>
              <a:rPr dirty="0">
                <a:solidFill>
                  <a:srgbClr val="FF0000"/>
                </a:solidFill>
              </a:rPr>
              <a:t>2</a:t>
            </a:r>
            <a:r>
              <a:rPr dirty="0"/>
              <a:t> </a:t>
            </a:r>
            <a:r>
              <a:rPr dirty="0">
                <a:solidFill>
                  <a:schemeClr val="bg2">
                    <a:lumMod val="10000"/>
                  </a:schemeClr>
                </a:solidFill>
              </a:rPr>
              <a:t>|</a:t>
            </a:r>
            <a:r>
              <a:rPr dirty="0"/>
              <a:t> </a:t>
            </a:r>
            <a:r>
              <a:rPr dirty="0">
                <a:solidFill>
                  <a:srgbClr val="FF0000"/>
                </a:solidFill>
              </a:rPr>
              <a:t>3</a:t>
            </a:r>
            <a:r>
              <a:rPr dirty="0"/>
              <a:t> </a:t>
            </a:r>
            <a:r>
              <a:rPr dirty="0">
                <a:solidFill>
                  <a:schemeClr val="bg2">
                    <a:lumMod val="10000"/>
                  </a:schemeClr>
                </a:solidFill>
              </a:rPr>
              <a:t>|</a:t>
            </a:r>
            <a:r>
              <a:rPr dirty="0"/>
              <a:t> </a:t>
            </a:r>
            <a:r>
              <a:rPr dirty="0">
                <a:solidFill>
                  <a:srgbClr val="FF0000"/>
                </a:solidFill>
              </a:rPr>
              <a:t>4</a:t>
            </a:r>
            <a:r>
              <a:rPr dirty="0"/>
              <a:t> </a:t>
            </a:r>
            <a:r>
              <a:rPr dirty="0">
                <a:solidFill>
                  <a:schemeClr val="bg2">
                    <a:lumMod val="10000"/>
                  </a:schemeClr>
                </a:solidFill>
              </a:rPr>
              <a:t>|</a:t>
            </a:r>
            <a:r>
              <a:rPr dirty="0"/>
              <a:t> </a:t>
            </a:r>
            <a:r>
              <a:rPr dirty="0">
                <a:solidFill>
                  <a:srgbClr val="FF0000"/>
                </a:solidFill>
              </a:rPr>
              <a:t>5</a:t>
            </a:r>
            <a:r>
              <a:rPr dirty="0"/>
              <a:t> </a:t>
            </a:r>
            <a:r>
              <a:rPr dirty="0">
                <a:solidFill>
                  <a:schemeClr val="bg2">
                    <a:lumMod val="10000"/>
                  </a:schemeClr>
                </a:solidFill>
              </a:rPr>
              <a:t>|</a:t>
            </a:r>
            <a:r>
              <a:rPr dirty="0"/>
              <a:t> </a:t>
            </a:r>
            <a:r>
              <a:rPr dirty="0">
                <a:solidFill>
                  <a:srgbClr val="FF0000"/>
                </a:solidFill>
              </a:rPr>
              <a:t>6</a:t>
            </a:r>
            <a:r>
              <a:rPr dirty="0"/>
              <a:t> </a:t>
            </a:r>
            <a:r>
              <a:rPr dirty="0">
                <a:solidFill>
                  <a:schemeClr val="bg2">
                    <a:lumMod val="10000"/>
                  </a:schemeClr>
                </a:solidFill>
              </a:rPr>
              <a:t>|</a:t>
            </a:r>
            <a:r>
              <a:rPr dirty="0"/>
              <a:t> </a:t>
            </a:r>
            <a:r>
              <a:rPr dirty="0">
                <a:solidFill>
                  <a:srgbClr val="FF0000"/>
                </a:solidFill>
              </a:rPr>
              <a:t>7</a:t>
            </a:r>
            <a:r>
              <a:rPr dirty="0"/>
              <a:t> </a:t>
            </a:r>
            <a:r>
              <a:rPr dirty="0">
                <a:solidFill>
                  <a:schemeClr val="bg2">
                    <a:lumMod val="10000"/>
                  </a:schemeClr>
                </a:solidFill>
              </a:rPr>
              <a:t>|</a:t>
            </a:r>
            <a:r>
              <a:rPr dirty="0"/>
              <a:t> </a:t>
            </a:r>
            <a:r>
              <a:rPr dirty="0">
                <a:solidFill>
                  <a:srgbClr val="FF0000"/>
                </a:solidFill>
              </a:rPr>
              <a:t>8</a:t>
            </a:r>
            <a:r>
              <a:rPr dirty="0"/>
              <a:t> </a:t>
            </a:r>
            <a:r>
              <a:rPr dirty="0">
                <a:solidFill>
                  <a:schemeClr val="bg2">
                    <a:lumMod val="10000"/>
                  </a:schemeClr>
                </a:solidFill>
              </a:rPr>
              <a:t>|</a:t>
            </a:r>
            <a:r>
              <a:rPr dirty="0"/>
              <a:t> </a:t>
            </a:r>
            <a:r>
              <a:rPr dirty="0">
                <a:solidFill>
                  <a:srgbClr val="FF0000"/>
                </a:solidFill>
              </a:rPr>
              <a:t>9</a:t>
            </a:r>
            <a:r>
              <a:rPr dirty="0"/>
              <a:t> </a:t>
            </a:r>
            <a:r>
              <a:rPr lang="en-US" dirty="0"/>
              <a:t>    </a:t>
            </a:r>
            <a:r>
              <a:rPr lang="en-US" dirty="0">
                <a:solidFill>
                  <a:schemeClr val="bg2">
                    <a:lumMod val="10000"/>
                  </a:schemeClr>
                </a:solidFill>
              </a:rPr>
              <a:t> </a:t>
            </a: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lang="en-US" dirty="0">
                <a:solidFill>
                  <a:schemeClr val="bg2">
                    <a:lumMod val="10000"/>
                  </a:schemeClr>
                </a:solidFill>
              </a:rPr>
              <a:t>                                                               </a:t>
            </a:r>
            <a:endParaRPr dirty="0">
              <a:solidFill>
                <a:schemeClr val="bg2">
                  <a:lumMod val="10000"/>
                </a:schemeClr>
              </a:solidFill>
            </a:endParaRPr>
          </a:p>
          <a:p>
            <a:pPr marL="0" marR="0" indent="0">
              <a:spcBef>
                <a:spcPts val="0"/>
              </a:spcBef>
              <a:buSzTx/>
              <a:buFont typeface="Wingdings"/>
              <a:buNone/>
              <a:defRPr sz="4600" b="1">
                <a:solidFill>
                  <a:srgbClr val="004F00"/>
                </a:solidFill>
                <a:uFill>
                  <a:solidFill>
                    <a:srgbClr val="004F00"/>
                  </a:solidFill>
                </a:uFill>
                <a:latin typeface="Courier New"/>
                <a:ea typeface="Courier New"/>
                <a:cs typeface="Courier New"/>
                <a:sym typeface="Courier New"/>
              </a:defRPr>
            </a:pPr>
            <a:r>
              <a:rPr lang="en-US" dirty="0"/>
              <a:t> </a:t>
            </a:r>
            <a:endParaRPr dirty="0">
              <a:solidFill>
                <a:schemeClr val="bg2">
                  <a:lumMod val="10000"/>
                </a:schemeClr>
              </a:solidFill>
            </a:endParaRPr>
          </a:p>
          <a:p>
            <a:pPr marL="577283" indent="-516114">
              <a:buSzTx/>
              <a:buFont typeface="Wingdings"/>
              <a:buNone/>
              <a:defRPr>
                <a:latin typeface="Courier"/>
                <a:ea typeface="Courier"/>
                <a:cs typeface="Courier"/>
                <a:sym typeface="Courier"/>
              </a:defRPr>
            </a:pPr>
            <a:endParaRPr dirty="0"/>
          </a:p>
          <a:p>
            <a:pPr marL="0" indent="0">
              <a:buSzTx/>
              <a:buFont typeface="Wingdings"/>
              <a:buNone/>
            </a:pPr>
            <a:r>
              <a:rPr sz="4400" dirty="0">
                <a:solidFill>
                  <a:schemeClr val="tx1">
                    <a:lumMod val="75000"/>
                    <a:lumOff val="25000"/>
                  </a:schemeClr>
                </a:solidFill>
              </a:rPr>
              <a:t>N</a:t>
            </a:r>
            <a:r>
              <a:rPr lang="en-US" sz="4400" dirty="0">
                <a:solidFill>
                  <a:schemeClr val="tx1">
                    <a:lumMod val="75000"/>
                    <a:lumOff val="25000"/>
                  </a:schemeClr>
                </a:solidFill>
              </a:rPr>
              <a:t> </a:t>
            </a:r>
            <a:r>
              <a:rPr lang="en-US" sz="4400" dirty="0">
                <a:solidFill>
                  <a:schemeClr val="bg2">
                    <a:lumMod val="10000"/>
                  </a:schemeClr>
                </a:solidFill>
              </a:rPr>
              <a:t>– non-terminal symbols</a:t>
            </a:r>
            <a:endParaRPr lang="en-US" sz="4400" dirty="0"/>
          </a:p>
          <a:p>
            <a:pPr marL="0" indent="0">
              <a:buSzTx/>
              <a:buFont typeface="Wingdings"/>
              <a:buNone/>
            </a:pPr>
            <a:r>
              <a:rPr sz="4800" dirty="0" err="1">
                <a:solidFill>
                  <a:srgbClr val="FF0000"/>
                </a:solidFill>
                <a:latin typeface="Symbol" pitchFamily="2" charset="2"/>
              </a:rPr>
              <a:t>Σ</a:t>
            </a:r>
            <a:r>
              <a:rPr lang="en-US" sz="4400" dirty="0">
                <a:solidFill>
                  <a:srgbClr val="FF0000"/>
                </a:solidFill>
                <a:latin typeface="Symbol" pitchFamily="2" charset="2"/>
              </a:rPr>
              <a:t> </a:t>
            </a:r>
            <a:r>
              <a:rPr lang="en-US" sz="4400" dirty="0">
                <a:solidFill>
                  <a:schemeClr val="bg2">
                    <a:lumMod val="10000"/>
                  </a:schemeClr>
                </a:solidFill>
              </a:rPr>
              <a:t>– terminal symbols</a:t>
            </a:r>
            <a:r>
              <a:rPr sz="4400" dirty="0">
                <a:solidFill>
                  <a:schemeClr val="bg2">
                    <a:lumMod val="10000"/>
                  </a:schemeClr>
                </a:solidFill>
              </a:rPr>
              <a:t> </a:t>
            </a:r>
            <a:endParaRPr lang="en-US" sz="4400" dirty="0">
              <a:solidFill>
                <a:schemeClr val="bg2">
                  <a:lumMod val="10000"/>
                </a:schemeClr>
              </a:solidFill>
            </a:endParaRPr>
          </a:p>
          <a:p>
            <a:pPr marL="0" indent="0">
              <a:buSzTx/>
              <a:buFont typeface="Wingdings"/>
              <a:buNone/>
            </a:pPr>
            <a:r>
              <a:rPr sz="4400" dirty="0">
                <a:solidFill>
                  <a:srgbClr val="FFC000"/>
                </a:solidFill>
              </a:rPr>
              <a:t>S</a:t>
            </a:r>
            <a:r>
              <a:rPr lang="en-US" sz="4400" dirty="0">
                <a:solidFill>
                  <a:srgbClr val="FFC000"/>
                </a:solidFill>
              </a:rPr>
              <a:t> </a:t>
            </a:r>
            <a:r>
              <a:rPr lang="en-US" sz="4400" dirty="0">
                <a:solidFill>
                  <a:schemeClr val="bg2">
                    <a:lumMod val="10000"/>
                  </a:schemeClr>
                </a:solidFill>
              </a:rPr>
              <a:t>– starting symbol</a:t>
            </a:r>
            <a:r>
              <a:rPr sz="4400" dirty="0">
                <a:solidFill>
                  <a:schemeClr val="bg2">
                    <a:lumMod val="10000"/>
                  </a:schemeClr>
                </a:solidFill>
              </a:rPr>
              <a:t> </a:t>
            </a:r>
            <a:r>
              <a:rPr lang="en-US" sz="4400" dirty="0">
                <a:solidFill>
                  <a:schemeClr val="bg2">
                    <a:lumMod val="10000"/>
                  </a:schemeClr>
                </a:solidFill>
              </a:rPr>
              <a:t>(selected non-terminal symbol)</a:t>
            </a:r>
          </a:p>
          <a:p>
            <a:pPr marL="0" indent="0">
              <a:buSzTx/>
              <a:buFont typeface="Wingdings"/>
              <a:buNone/>
            </a:pPr>
            <a:r>
              <a:rPr lang="en-US" sz="4400" dirty="0">
                <a:solidFill>
                  <a:schemeClr val="bg2">
                    <a:lumMod val="10000"/>
                  </a:schemeClr>
                </a:solidFill>
              </a:rPr>
              <a:t>P – 29 productions</a:t>
            </a:r>
            <a:endParaRPr sz="4400" dirty="0">
              <a:solidFill>
                <a:schemeClr val="bg2">
                  <a:lumMod val="10000"/>
                </a:schemeClr>
              </a:solidFill>
            </a:endParaRPr>
          </a:p>
        </p:txBody>
      </p:sp>
      <p:sp>
        <p:nvSpPr>
          <p:cNvPr id="1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28</a:t>
            </a:fld>
            <a:endParaRPr/>
          </a:p>
        </p:txBody>
      </p:sp>
      <p:sp>
        <p:nvSpPr>
          <p:cNvPr id="2" name="TextBox 1">
            <a:extLst>
              <a:ext uri="{FF2B5EF4-FFF2-40B4-BE49-F238E27FC236}">
                <a16:creationId xmlns:a16="http://schemas.microsoft.com/office/drawing/2014/main" id="{75FF6A04-3022-6645-B1DC-B4DB538DDB57}"/>
              </a:ext>
            </a:extLst>
          </p:cNvPr>
          <p:cNvSpPr txBox="1"/>
          <p:nvPr/>
        </p:nvSpPr>
        <p:spPr>
          <a:xfrm>
            <a:off x="22911537" y="2880539"/>
            <a:ext cx="986589" cy="5684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1928812" rtl="0" fontAlgn="auto" latinLnBrk="0" hangingPunct="0">
              <a:lnSpc>
                <a:spcPct val="100000"/>
              </a:lnSpc>
              <a:spcBef>
                <a:spcPts val="0"/>
              </a:spcBef>
              <a:spcAft>
                <a:spcPts val="0"/>
              </a:spcAft>
              <a:buClr>
                <a:srgbClr val="000000"/>
              </a:buClr>
              <a:buSzTx/>
              <a:buFont typeface="Courier New"/>
              <a:buNone/>
              <a:tabLst/>
            </a:pPr>
            <a:r>
              <a:rPr kumimoji="0" lang="en-US" sz="4000" b="1" i="0" u="none" strike="noStrike" cap="none" spc="0" normalizeH="0" baseline="0" dirty="0">
                <a:ln>
                  <a:noFill/>
                </a:ln>
                <a:solidFill>
                  <a:schemeClr val="bg2">
                    <a:lumMod val="10000"/>
                  </a:schemeClr>
                </a:solidFill>
                <a:effectLst/>
                <a:uFill>
                  <a:solidFill>
                    <a:srgbClr val="004F00"/>
                  </a:solidFill>
                </a:uFill>
                <a:latin typeface="Courier New"/>
                <a:ea typeface="Courier New"/>
                <a:cs typeface="Courier New"/>
                <a:sym typeface="Courier New"/>
              </a:rPr>
              <a:t> 2</a:t>
            </a:r>
          </a:p>
          <a:p>
            <a:pPr marL="0" marR="0" indent="0" algn="l" defTabSz="1928812" rtl="0" fontAlgn="auto" latinLnBrk="0" hangingPunct="0">
              <a:lnSpc>
                <a:spcPct val="100000"/>
              </a:lnSpc>
              <a:spcBef>
                <a:spcPts val="0"/>
              </a:spcBef>
              <a:spcAft>
                <a:spcPts val="0"/>
              </a:spcAft>
              <a:buClr>
                <a:srgbClr val="000000"/>
              </a:buClr>
              <a:buSzTx/>
              <a:buFont typeface="Courier New"/>
              <a:buNone/>
              <a:tabLst/>
            </a:pPr>
            <a:r>
              <a:rPr lang="en-US" sz="4000" dirty="0">
                <a:solidFill>
                  <a:schemeClr val="bg2">
                    <a:lumMod val="10000"/>
                  </a:schemeClr>
                </a:solidFill>
              </a:rPr>
              <a:t> 2</a:t>
            </a:r>
          </a:p>
          <a:p>
            <a:pPr marL="0" marR="0" indent="0" algn="l" defTabSz="1928812" rtl="0" fontAlgn="auto" latinLnBrk="0" hangingPunct="0">
              <a:lnSpc>
                <a:spcPct val="100000"/>
              </a:lnSpc>
              <a:spcBef>
                <a:spcPts val="0"/>
              </a:spcBef>
              <a:spcAft>
                <a:spcPts val="0"/>
              </a:spcAft>
              <a:buClr>
                <a:srgbClr val="000000"/>
              </a:buClr>
              <a:buSzTx/>
              <a:buFont typeface="Courier New"/>
              <a:buNone/>
              <a:tabLst/>
            </a:pPr>
            <a:r>
              <a:rPr kumimoji="0" lang="en-US" sz="4000" b="1" i="0" u="none" strike="noStrike" cap="none" spc="0" normalizeH="0" baseline="0" dirty="0">
                <a:ln>
                  <a:noFill/>
                </a:ln>
                <a:solidFill>
                  <a:schemeClr val="bg2">
                    <a:lumMod val="10000"/>
                  </a:schemeClr>
                </a:solidFill>
                <a:effectLst/>
                <a:uFill>
                  <a:solidFill>
                    <a:srgbClr val="004F00"/>
                  </a:solidFill>
                </a:uFill>
                <a:latin typeface="Courier New"/>
                <a:ea typeface="Courier New"/>
                <a:cs typeface="Courier New"/>
                <a:sym typeface="Courier New"/>
              </a:rPr>
              <a:t> 1</a:t>
            </a:r>
          </a:p>
          <a:p>
            <a:pPr marL="0" marR="0" indent="0" algn="l" defTabSz="1928812" rtl="0" fontAlgn="auto" latinLnBrk="0" hangingPunct="0">
              <a:lnSpc>
                <a:spcPct val="100000"/>
              </a:lnSpc>
              <a:spcBef>
                <a:spcPts val="0"/>
              </a:spcBef>
              <a:spcAft>
                <a:spcPts val="0"/>
              </a:spcAft>
              <a:buClr>
                <a:srgbClr val="000000"/>
              </a:buClr>
              <a:buSzTx/>
              <a:buFont typeface="Courier New"/>
              <a:buNone/>
              <a:tabLst/>
            </a:pPr>
            <a:r>
              <a:rPr lang="en-US" sz="4000" dirty="0">
                <a:solidFill>
                  <a:schemeClr val="bg2">
                    <a:lumMod val="10000"/>
                  </a:schemeClr>
                </a:solidFill>
              </a:rPr>
              <a:t> 1</a:t>
            </a:r>
          </a:p>
          <a:p>
            <a:pPr marL="0" marR="0" indent="0" algn="l" defTabSz="1928812" rtl="0" fontAlgn="auto" latinLnBrk="0" hangingPunct="0">
              <a:lnSpc>
                <a:spcPct val="100000"/>
              </a:lnSpc>
              <a:spcBef>
                <a:spcPts val="0"/>
              </a:spcBef>
              <a:spcAft>
                <a:spcPts val="0"/>
              </a:spcAft>
              <a:buClr>
                <a:srgbClr val="000000"/>
              </a:buClr>
              <a:buSzTx/>
              <a:buFont typeface="Courier New"/>
              <a:buNone/>
              <a:tabLst/>
            </a:pPr>
            <a:r>
              <a:rPr kumimoji="0" lang="en-US" sz="4000" b="1" i="0" u="none" strike="noStrike" cap="none" spc="0" normalizeH="0" baseline="0" dirty="0">
                <a:ln>
                  <a:noFill/>
                </a:ln>
                <a:solidFill>
                  <a:schemeClr val="bg2">
                    <a:lumMod val="10000"/>
                  </a:schemeClr>
                </a:solidFill>
                <a:effectLst/>
                <a:uFill>
                  <a:solidFill>
                    <a:srgbClr val="004F00"/>
                  </a:solidFill>
                </a:uFill>
                <a:latin typeface="Courier New"/>
                <a:ea typeface="Courier New"/>
                <a:cs typeface="Courier New"/>
                <a:sym typeface="Courier New"/>
              </a:rPr>
              <a:t> 3</a:t>
            </a:r>
          </a:p>
          <a:p>
            <a:pPr marL="0" marR="0" indent="0" algn="l" defTabSz="1928812" rtl="0" fontAlgn="auto" latinLnBrk="0" hangingPunct="0">
              <a:lnSpc>
                <a:spcPct val="100000"/>
              </a:lnSpc>
              <a:spcBef>
                <a:spcPts val="0"/>
              </a:spcBef>
              <a:spcAft>
                <a:spcPts val="0"/>
              </a:spcAft>
              <a:buClr>
                <a:srgbClr val="000000"/>
              </a:buClr>
              <a:buSzTx/>
              <a:buFont typeface="Courier New"/>
              <a:buNone/>
              <a:tabLst/>
            </a:pPr>
            <a:r>
              <a:rPr lang="en-US" sz="4000" dirty="0">
                <a:solidFill>
                  <a:schemeClr val="bg2">
                    <a:lumMod val="10000"/>
                  </a:schemeClr>
                </a:solidFill>
              </a:rPr>
              <a:t>10</a:t>
            </a:r>
          </a:p>
          <a:p>
            <a:pPr marL="0" marR="0" indent="0" algn="l" defTabSz="1928812" rtl="0" fontAlgn="auto" latinLnBrk="0" hangingPunct="0">
              <a:lnSpc>
                <a:spcPct val="100000"/>
              </a:lnSpc>
              <a:spcBef>
                <a:spcPts val="0"/>
              </a:spcBef>
              <a:spcAft>
                <a:spcPts val="0"/>
              </a:spcAft>
              <a:buClr>
                <a:srgbClr val="000000"/>
              </a:buClr>
              <a:buSzTx/>
              <a:buFont typeface="Courier New"/>
              <a:buNone/>
              <a:tabLst/>
            </a:pPr>
            <a:r>
              <a:rPr kumimoji="0" lang="en-US" sz="4000" b="1" i="0" u="none" strike="noStrike" cap="none" spc="0" normalizeH="0" baseline="0" dirty="0">
                <a:ln>
                  <a:noFill/>
                </a:ln>
                <a:solidFill>
                  <a:schemeClr val="bg2">
                    <a:lumMod val="10000"/>
                  </a:schemeClr>
                </a:solidFill>
                <a:effectLst/>
                <a:uFill>
                  <a:solidFill>
                    <a:srgbClr val="004F00"/>
                  </a:solidFill>
                </a:uFill>
                <a:latin typeface="Courier New"/>
                <a:ea typeface="Courier New"/>
                <a:cs typeface="Courier New"/>
                <a:sym typeface="Courier New"/>
              </a:rPr>
              <a:t>10</a:t>
            </a:r>
          </a:p>
          <a:p>
            <a:pPr marL="0" marR="0" indent="0" algn="l" defTabSz="1928812" rtl="0" fontAlgn="auto" latinLnBrk="0" hangingPunct="0">
              <a:lnSpc>
                <a:spcPct val="100000"/>
              </a:lnSpc>
              <a:spcBef>
                <a:spcPts val="0"/>
              </a:spcBef>
              <a:spcAft>
                <a:spcPts val="0"/>
              </a:spcAft>
              <a:buClr>
                <a:srgbClr val="000000"/>
              </a:buClr>
              <a:buSzTx/>
              <a:buFont typeface="Courier New"/>
              <a:buNone/>
              <a:tabLst/>
            </a:pPr>
            <a:r>
              <a:rPr lang="en-US" sz="4000" dirty="0">
                <a:solidFill>
                  <a:schemeClr val="bg2">
                    <a:lumMod val="10000"/>
                  </a:schemeClr>
                </a:solidFill>
              </a:rPr>
              <a:t>==</a:t>
            </a:r>
          </a:p>
          <a:p>
            <a:pPr marL="0" marR="0" indent="0" algn="l" defTabSz="1928812" rtl="0" fontAlgn="auto" latinLnBrk="0" hangingPunct="0">
              <a:lnSpc>
                <a:spcPct val="100000"/>
              </a:lnSpc>
              <a:spcBef>
                <a:spcPts val="0"/>
              </a:spcBef>
              <a:spcAft>
                <a:spcPts val="0"/>
              </a:spcAft>
              <a:buClr>
                <a:srgbClr val="000000"/>
              </a:buClr>
              <a:buSzTx/>
              <a:buFont typeface="Courier New"/>
              <a:buNone/>
              <a:tabLst/>
            </a:pPr>
            <a:r>
              <a:rPr kumimoji="0" lang="en-US" sz="4000" b="1" i="0" u="none" strike="noStrike" cap="none" spc="0" normalizeH="0" baseline="0" dirty="0">
                <a:ln>
                  <a:noFill/>
                </a:ln>
                <a:solidFill>
                  <a:schemeClr val="bg2">
                    <a:lumMod val="10000"/>
                  </a:schemeClr>
                </a:solidFill>
                <a:effectLst/>
                <a:uFill>
                  <a:solidFill>
                    <a:srgbClr val="004F00"/>
                  </a:solidFill>
                </a:uFill>
                <a:latin typeface="Courier New"/>
                <a:ea typeface="Courier New"/>
                <a:cs typeface="Courier New"/>
                <a:sym typeface="Courier New"/>
              </a:rPr>
              <a:t>29</a:t>
            </a:r>
            <a:endParaRPr kumimoji="0" lang="en-US" sz="3600" b="1" i="0" u="none" strike="noStrike" cap="none" spc="0" normalizeH="0" baseline="0" dirty="0">
              <a:ln>
                <a:noFill/>
              </a:ln>
              <a:solidFill>
                <a:schemeClr val="bg2">
                  <a:lumMod val="10000"/>
                </a:schemeClr>
              </a:solidFill>
              <a:effectLst/>
              <a:uFill>
                <a:solidFill>
                  <a:srgbClr val="004F00"/>
                </a:solidFill>
              </a:uFill>
              <a:latin typeface="Courier New"/>
              <a:ea typeface="Courier New"/>
              <a:cs typeface="Courier New"/>
              <a:sym typeface="Courier New"/>
            </a:endParaRPr>
          </a:p>
        </p:txBody>
      </p:sp>
    </p:spTree>
    <p:extLst>
      <p:ext uri="{BB962C8B-B14F-4D97-AF65-F5344CB8AC3E}">
        <p14:creationId xmlns:p14="http://schemas.microsoft.com/office/powerpoint/2010/main" val="1133103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157"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159"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160" name="Example Derivation"/>
          <p:cNvSpPr txBox="1">
            <a:spLocks noGrp="1"/>
          </p:cNvSpPr>
          <p:nvPr>
            <p:ph type="title"/>
          </p:nvPr>
        </p:nvSpPr>
        <p:spPr>
          <a:prstGeom prst="rect">
            <a:avLst/>
          </a:prstGeom>
        </p:spPr>
        <p:txBody>
          <a:bodyPr/>
          <a:lstStyle>
            <a:lvl1pPr defTabSz="1928812"/>
          </a:lstStyle>
          <a:p>
            <a:r>
              <a:rPr dirty="0"/>
              <a:t>Example</a:t>
            </a:r>
            <a:r>
              <a:rPr lang="en-US" dirty="0"/>
              <a:t>:</a:t>
            </a:r>
            <a:r>
              <a:rPr dirty="0"/>
              <a:t> </a:t>
            </a:r>
            <a:r>
              <a:rPr lang="en-US" dirty="0"/>
              <a:t>Parse Tree</a:t>
            </a:r>
            <a:endParaRPr dirty="0"/>
          </a:p>
        </p:txBody>
      </p:sp>
      <p:sp>
        <p:nvSpPr>
          <p:cNvPr id="161" name="a = 1 ;…"/>
          <p:cNvSpPr txBox="1">
            <a:spLocks noGrp="1"/>
          </p:cNvSpPr>
          <p:nvPr>
            <p:ph type="body" idx="1"/>
          </p:nvPr>
        </p:nvSpPr>
        <p:spPr>
          <a:xfrm>
            <a:off x="175939" y="2116423"/>
            <a:ext cx="23523658" cy="11266550"/>
          </a:xfrm>
          <a:prstGeom prst="rect">
            <a:avLst/>
          </a:prstGeom>
        </p:spPr>
        <p:txBody>
          <a:bodyPr/>
          <a:lstStyle/>
          <a:p>
            <a:pPr marL="577283" indent="-516114">
              <a:buSzTx/>
              <a:buFont typeface="Wingdings"/>
              <a:buNone/>
              <a:defRPr>
                <a:latin typeface="Courier"/>
                <a:ea typeface="Courier"/>
                <a:cs typeface="Courier"/>
                <a:sym typeface="Courier"/>
              </a:defRPr>
            </a:pPr>
            <a:endParaRPr dirty="0"/>
          </a:p>
        </p:txBody>
      </p:sp>
      <p:sp>
        <p:nvSpPr>
          <p:cNvPr id="16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29</a:t>
            </a:fld>
            <a:endParaRPr/>
          </a:p>
        </p:txBody>
      </p:sp>
      <p:sp>
        <p:nvSpPr>
          <p:cNvPr id="163" name="&lt;program&gt;    ::= &lt;statement&gt; | &lt;program&gt; &lt;statement&gt;…"/>
          <p:cNvSpPr txBox="1"/>
          <p:nvPr/>
        </p:nvSpPr>
        <p:spPr>
          <a:xfrm>
            <a:off x="14078149" y="2576229"/>
            <a:ext cx="10129912" cy="2929647"/>
          </a:xfrm>
          <a:prstGeom prst="rect">
            <a:avLst/>
          </a:prstGeom>
          <a:solidFill>
            <a:schemeClr val="accent3">
              <a:lumMod val="20000"/>
              <a:lumOff val="80000"/>
            </a:schemeClr>
          </a:solidFill>
          <a:ln w="12700">
            <a:miter lim="400000"/>
          </a:ln>
          <a:extLst>
            <a:ext uri="{C572A759-6A51-4108-AA02-DFA0A04FC94B}">
              <ma14:wrappingTextBoxFlag xmlns:ma14="http://schemas.microsoft.com/office/mac/drawingml/2011/main" xmlns="" val="1"/>
            </a:ext>
          </a:extLst>
        </p:spPr>
        <p:txBody>
          <a:bodyPr wrap="square" lIns="71437" tIns="71437" rIns="71437" bIns="71437" anchor="ctr">
            <a:spAutoFit/>
          </a:bodyPr>
          <a:lstStyle/>
          <a:p>
            <a:pPr marL="577283" indent="-577283">
              <a:spcBef>
                <a:spcPts val="400"/>
              </a:spcBef>
              <a:buClr>
                <a:srgbClr val="431579"/>
              </a:buClr>
              <a:buFont typeface="Wingdings"/>
              <a:defRPr sz="2300">
                <a:latin typeface="Courier"/>
                <a:ea typeface="Courier"/>
                <a:cs typeface="Courier"/>
                <a:sym typeface="Courier"/>
              </a:defRPr>
            </a:pPr>
            <a:r>
              <a:rPr dirty="0"/>
              <a:t>&lt;program&gt;    ::= &lt;statement&gt; | &lt;program&gt; &lt;statement&gt;</a:t>
            </a:r>
          </a:p>
          <a:p>
            <a:pPr marL="577283" indent="-577283">
              <a:spcBef>
                <a:spcPts val="400"/>
              </a:spcBef>
              <a:buClr>
                <a:srgbClr val="431579"/>
              </a:buClr>
              <a:buFont typeface="Wingdings"/>
              <a:defRPr sz="2300">
                <a:latin typeface="Courier"/>
                <a:ea typeface="Courier"/>
                <a:cs typeface="Courier"/>
                <a:sym typeface="Courier"/>
              </a:defRPr>
            </a:pPr>
            <a:r>
              <a:rPr dirty="0"/>
              <a:t>&lt;statement&gt;  ::= &lt;</a:t>
            </a:r>
            <a:r>
              <a:rPr dirty="0" err="1"/>
              <a:t>assignStmt</a:t>
            </a:r>
            <a:r>
              <a:rPr dirty="0"/>
              <a:t>&gt; | &lt;</a:t>
            </a:r>
            <a:r>
              <a:rPr dirty="0" err="1"/>
              <a:t>ifStmt</a:t>
            </a:r>
            <a:r>
              <a:rPr dirty="0"/>
              <a:t>&gt;</a:t>
            </a:r>
          </a:p>
          <a:p>
            <a:pPr marL="577283" indent="-577283">
              <a:spcBef>
                <a:spcPts val="400"/>
              </a:spcBef>
              <a:buClr>
                <a:srgbClr val="431579"/>
              </a:buClr>
              <a:buFont typeface="Wingdings"/>
              <a:defRPr sz="2300">
                <a:latin typeface="Courier"/>
                <a:ea typeface="Courier"/>
                <a:cs typeface="Courier"/>
                <a:sym typeface="Courier"/>
              </a:defRPr>
            </a:pPr>
            <a:r>
              <a:rPr dirty="0"/>
              <a:t>&lt;</a:t>
            </a:r>
            <a:r>
              <a:rPr dirty="0" err="1"/>
              <a:t>assignStmt</a:t>
            </a:r>
            <a:r>
              <a:rPr dirty="0"/>
              <a:t>&gt; ::= &lt;id&gt; = &lt;expr&gt; ;</a:t>
            </a:r>
          </a:p>
          <a:p>
            <a:pPr marL="577283" indent="-577283">
              <a:spcBef>
                <a:spcPts val="400"/>
              </a:spcBef>
              <a:buClr>
                <a:srgbClr val="431579"/>
              </a:buClr>
              <a:buFont typeface="Wingdings"/>
              <a:defRPr sz="2300">
                <a:latin typeface="Courier"/>
                <a:ea typeface="Courier"/>
                <a:cs typeface="Courier"/>
                <a:sym typeface="Courier"/>
              </a:defRPr>
            </a:pPr>
            <a:r>
              <a:rPr dirty="0"/>
              <a:t>&lt;</a:t>
            </a:r>
            <a:r>
              <a:rPr dirty="0" err="1"/>
              <a:t>ifStmt</a:t>
            </a:r>
            <a:r>
              <a:rPr dirty="0"/>
              <a:t>&gt;     ::= if ( &lt;expr&gt; ) &lt;statement&gt; ;</a:t>
            </a:r>
          </a:p>
          <a:p>
            <a:pPr marL="577283" indent="-577283">
              <a:spcBef>
                <a:spcPts val="400"/>
              </a:spcBef>
              <a:buClr>
                <a:srgbClr val="431579"/>
              </a:buClr>
              <a:buFont typeface="Wingdings"/>
              <a:defRPr sz="2300">
                <a:latin typeface="Courier"/>
                <a:ea typeface="Courier"/>
                <a:cs typeface="Courier"/>
                <a:sym typeface="Courier"/>
              </a:defRPr>
            </a:pPr>
            <a:r>
              <a:rPr dirty="0"/>
              <a:t>&lt;expr&gt;       ::= &lt;id&gt; | &lt;</a:t>
            </a:r>
            <a:r>
              <a:rPr dirty="0" err="1"/>
              <a:t>int</a:t>
            </a:r>
            <a:r>
              <a:rPr dirty="0"/>
              <a:t>&gt; | &lt;expr&gt; + &lt;expr&gt;</a:t>
            </a:r>
          </a:p>
          <a:p>
            <a:pPr marL="577283" indent="-577283">
              <a:spcBef>
                <a:spcPts val="400"/>
              </a:spcBef>
              <a:buClr>
                <a:srgbClr val="431579"/>
              </a:buClr>
              <a:buFont typeface="Wingdings"/>
              <a:defRPr sz="2300">
                <a:latin typeface="Courier"/>
                <a:ea typeface="Courier"/>
                <a:cs typeface="Courier"/>
                <a:sym typeface="Courier"/>
              </a:defRPr>
            </a:pPr>
            <a:r>
              <a:rPr dirty="0"/>
              <a:t>&lt;id&gt;         ::= a | b | c | </a:t>
            </a:r>
            <a:r>
              <a:rPr dirty="0" err="1"/>
              <a:t>i</a:t>
            </a:r>
            <a:r>
              <a:rPr dirty="0"/>
              <a:t> | j | k | n | x | y | z</a:t>
            </a:r>
          </a:p>
          <a:p>
            <a:pPr marL="577283" indent="-577283">
              <a:spcBef>
                <a:spcPts val="400"/>
              </a:spcBef>
              <a:buClr>
                <a:srgbClr val="431579"/>
              </a:buClr>
              <a:buFont typeface="Wingdings"/>
              <a:defRPr sz="2300">
                <a:latin typeface="Courier"/>
                <a:ea typeface="Courier"/>
                <a:cs typeface="Courier"/>
                <a:sym typeface="Courier"/>
              </a:defRPr>
            </a:pPr>
            <a:r>
              <a:rPr dirty="0"/>
              <a:t>&lt;</a:t>
            </a:r>
            <a:r>
              <a:rPr dirty="0" err="1"/>
              <a:t>int</a:t>
            </a:r>
            <a:r>
              <a:rPr dirty="0"/>
              <a:t>&gt;        ::= 0 | 1 | 2 | 3 | 4 | 5 | 6 | 7 | 8 | 9</a:t>
            </a:r>
          </a:p>
        </p:txBody>
      </p:sp>
      <p:grpSp>
        <p:nvGrpSpPr>
          <p:cNvPr id="227" name="Group"/>
          <p:cNvGrpSpPr/>
          <p:nvPr/>
        </p:nvGrpSpPr>
        <p:grpSpPr>
          <a:xfrm>
            <a:off x="6119435" y="2565282"/>
            <a:ext cx="12602042" cy="10239890"/>
            <a:chOff x="0" y="0"/>
            <a:chExt cx="12602040" cy="10239888"/>
          </a:xfrm>
        </p:grpSpPr>
        <p:sp>
          <p:nvSpPr>
            <p:cNvPr id="164" name="Oval"/>
            <p:cNvSpPr/>
            <p:nvPr/>
          </p:nvSpPr>
          <p:spPr>
            <a:xfrm>
              <a:off x="2658675" y="0"/>
              <a:ext cx="1613558"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65" name="program"/>
            <p:cNvSpPr txBox="1"/>
            <p:nvPr/>
          </p:nvSpPr>
          <p:spPr>
            <a:xfrm>
              <a:off x="2689798" y="2133"/>
              <a:ext cx="1555046" cy="525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Font typeface="Tahoma"/>
                <a:defRPr sz="2600">
                  <a:latin typeface="+mn-lt"/>
                  <a:ea typeface="+mn-ea"/>
                  <a:cs typeface="+mn-cs"/>
                  <a:sym typeface="Arial"/>
                </a:defRPr>
              </a:lvl1pPr>
            </a:lstStyle>
            <a:p>
              <a:r>
                <a:t>program</a:t>
              </a:r>
            </a:p>
          </p:txBody>
        </p:sp>
        <p:sp>
          <p:nvSpPr>
            <p:cNvPr id="166" name="Oval"/>
            <p:cNvSpPr/>
            <p:nvPr/>
          </p:nvSpPr>
          <p:spPr>
            <a:xfrm>
              <a:off x="722043" y="1285455"/>
              <a:ext cx="1700634"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67" name="program"/>
            <p:cNvSpPr txBox="1"/>
            <p:nvPr/>
          </p:nvSpPr>
          <p:spPr>
            <a:xfrm>
              <a:off x="794837" y="1279105"/>
              <a:ext cx="1555046" cy="525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Font typeface="Tahoma"/>
                <a:defRPr sz="2600">
                  <a:latin typeface="+mn-lt"/>
                  <a:ea typeface="+mn-ea"/>
                  <a:cs typeface="+mn-cs"/>
                  <a:sym typeface="Arial"/>
                </a:defRPr>
              </a:lvl1pPr>
            </a:lstStyle>
            <a:p>
              <a:r>
                <a:t>program</a:t>
              </a:r>
            </a:p>
          </p:txBody>
        </p:sp>
        <p:sp>
          <p:nvSpPr>
            <p:cNvPr id="168" name="Oval"/>
            <p:cNvSpPr/>
            <p:nvPr/>
          </p:nvSpPr>
          <p:spPr>
            <a:xfrm>
              <a:off x="0" y="6274040"/>
              <a:ext cx="1285245" cy="589361"/>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69" name="id(a)"/>
            <p:cNvSpPr txBox="1"/>
            <p:nvPr/>
          </p:nvSpPr>
          <p:spPr>
            <a:xfrm>
              <a:off x="241847" y="6311681"/>
              <a:ext cx="912704" cy="525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Clr>
                  <a:srgbClr val="EA2224"/>
                </a:buClr>
                <a:buFont typeface="Tahoma"/>
                <a:defRPr sz="2600">
                  <a:solidFill>
                    <a:srgbClr val="EA2224"/>
                  </a:solidFill>
                  <a:uFill>
                    <a:solidFill>
                      <a:srgbClr val="EA2224"/>
                    </a:solidFill>
                  </a:uFill>
                  <a:latin typeface="+mn-lt"/>
                  <a:ea typeface="+mn-ea"/>
                  <a:cs typeface="+mn-cs"/>
                  <a:sym typeface="Arial"/>
                </a:defRPr>
              </a:lvl1pPr>
            </a:lstStyle>
            <a:p>
              <a:r>
                <a:t>id(a)</a:t>
              </a:r>
            </a:p>
          </p:txBody>
        </p:sp>
        <p:sp>
          <p:nvSpPr>
            <p:cNvPr id="170" name="Oval"/>
            <p:cNvSpPr/>
            <p:nvPr/>
          </p:nvSpPr>
          <p:spPr>
            <a:xfrm>
              <a:off x="2160984" y="6268781"/>
              <a:ext cx="1287346"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71" name="expr"/>
            <p:cNvSpPr txBox="1"/>
            <p:nvPr/>
          </p:nvSpPr>
          <p:spPr>
            <a:xfrm>
              <a:off x="2372793" y="6257166"/>
              <a:ext cx="913188" cy="525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Font typeface="Tahoma"/>
                <a:defRPr sz="2600">
                  <a:latin typeface="+mn-lt"/>
                  <a:ea typeface="+mn-ea"/>
                  <a:cs typeface="+mn-cs"/>
                  <a:sym typeface="Arial"/>
                </a:defRPr>
              </a:lvl1pPr>
            </a:lstStyle>
            <a:p>
              <a:r>
                <a:t>expr</a:t>
              </a:r>
            </a:p>
          </p:txBody>
        </p:sp>
        <p:sp>
          <p:nvSpPr>
            <p:cNvPr id="172" name="Oval"/>
            <p:cNvSpPr/>
            <p:nvPr/>
          </p:nvSpPr>
          <p:spPr>
            <a:xfrm>
              <a:off x="5738018" y="1285455"/>
              <a:ext cx="2060740"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73" name="statement"/>
            <p:cNvSpPr txBox="1"/>
            <p:nvPr/>
          </p:nvSpPr>
          <p:spPr>
            <a:xfrm>
              <a:off x="5897973" y="1279938"/>
              <a:ext cx="1775448" cy="525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Font typeface="Tahoma"/>
                <a:defRPr sz="2600">
                  <a:latin typeface="+mn-lt"/>
                  <a:ea typeface="+mn-ea"/>
                  <a:cs typeface="+mn-cs"/>
                  <a:sym typeface="Arial"/>
                </a:defRPr>
              </a:lvl1pPr>
            </a:lstStyle>
            <a:p>
              <a:r>
                <a:t>statement</a:t>
              </a:r>
            </a:p>
          </p:txBody>
        </p:sp>
        <p:sp>
          <p:nvSpPr>
            <p:cNvPr id="174" name="Line"/>
            <p:cNvSpPr/>
            <p:nvPr/>
          </p:nvSpPr>
          <p:spPr>
            <a:xfrm flipH="1">
              <a:off x="1754982" y="515617"/>
              <a:ext cx="916939" cy="608182"/>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175" name="Line"/>
            <p:cNvSpPr/>
            <p:nvPr/>
          </p:nvSpPr>
          <p:spPr>
            <a:xfrm flipH="1">
              <a:off x="841030" y="5391148"/>
              <a:ext cx="456977" cy="762748"/>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176" name="Line"/>
            <p:cNvSpPr/>
            <p:nvPr/>
          </p:nvSpPr>
          <p:spPr>
            <a:xfrm>
              <a:off x="1916836" y="5391148"/>
              <a:ext cx="767954" cy="762748"/>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177" name="Line"/>
            <p:cNvSpPr/>
            <p:nvPr/>
          </p:nvSpPr>
          <p:spPr>
            <a:xfrm>
              <a:off x="4351008" y="467429"/>
              <a:ext cx="2433014" cy="640008"/>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178" name="Oval"/>
            <p:cNvSpPr/>
            <p:nvPr/>
          </p:nvSpPr>
          <p:spPr>
            <a:xfrm>
              <a:off x="603448" y="2958469"/>
              <a:ext cx="1973543" cy="589361"/>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79" name="statement"/>
            <p:cNvSpPr txBox="1"/>
            <p:nvPr/>
          </p:nvSpPr>
          <p:spPr>
            <a:xfrm>
              <a:off x="684636" y="2952104"/>
              <a:ext cx="1775448" cy="525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Font typeface="Tahoma"/>
                <a:defRPr sz="2600">
                  <a:latin typeface="+mn-lt"/>
                  <a:ea typeface="+mn-ea"/>
                  <a:cs typeface="+mn-cs"/>
                  <a:sym typeface="Arial"/>
                </a:defRPr>
              </a:lvl1pPr>
            </a:lstStyle>
            <a:p>
              <a:r>
                <a:t>statement</a:t>
              </a:r>
            </a:p>
          </p:txBody>
        </p:sp>
        <p:sp>
          <p:nvSpPr>
            <p:cNvPr id="180" name="Line"/>
            <p:cNvSpPr/>
            <p:nvPr/>
          </p:nvSpPr>
          <p:spPr>
            <a:xfrm flipH="1">
              <a:off x="1602656" y="2037829"/>
              <a:ext cx="2988" cy="762747"/>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181" name="Oval"/>
            <p:cNvSpPr/>
            <p:nvPr/>
          </p:nvSpPr>
          <p:spPr>
            <a:xfrm>
              <a:off x="439340" y="4613624"/>
              <a:ext cx="2266040"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82" name="assignStmt"/>
            <p:cNvSpPr txBox="1"/>
            <p:nvPr/>
          </p:nvSpPr>
          <p:spPr>
            <a:xfrm>
              <a:off x="606386" y="4630041"/>
              <a:ext cx="1995528" cy="525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lgn="ctr">
                <a:buFont typeface="Tahoma"/>
                <a:defRPr sz="2600">
                  <a:latin typeface="+mn-lt"/>
                  <a:ea typeface="+mn-ea"/>
                  <a:cs typeface="+mn-cs"/>
                  <a:sym typeface="Arial"/>
                </a:defRPr>
              </a:lvl1pPr>
            </a:lstStyle>
            <a:p>
              <a:r>
                <a:t>assignStmt</a:t>
              </a:r>
            </a:p>
          </p:txBody>
        </p:sp>
        <p:sp>
          <p:nvSpPr>
            <p:cNvPr id="183" name="Line"/>
            <p:cNvSpPr/>
            <p:nvPr/>
          </p:nvSpPr>
          <p:spPr>
            <a:xfrm flipH="1">
              <a:off x="1602656" y="3714449"/>
              <a:ext cx="2988" cy="762748"/>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184" name="Oval"/>
            <p:cNvSpPr/>
            <p:nvPr/>
          </p:nvSpPr>
          <p:spPr>
            <a:xfrm>
              <a:off x="2309742" y="7852498"/>
              <a:ext cx="1287346" cy="589361"/>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85" name="int (1)"/>
            <p:cNvSpPr txBox="1"/>
            <p:nvPr/>
          </p:nvSpPr>
          <p:spPr>
            <a:xfrm>
              <a:off x="2411903" y="7884292"/>
              <a:ext cx="1114404" cy="525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Clr>
                  <a:srgbClr val="EA2224"/>
                </a:buClr>
                <a:buFont typeface="Tahoma"/>
                <a:defRPr sz="2600">
                  <a:solidFill>
                    <a:srgbClr val="EA2224"/>
                  </a:solidFill>
                  <a:uFill>
                    <a:solidFill>
                      <a:srgbClr val="EA2224"/>
                    </a:solidFill>
                  </a:uFill>
                  <a:latin typeface="+mn-lt"/>
                  <a:ea typeface="+mn-ea"/>
                  <a:cs typeface="+mn-cs"/>
                  <a:sym typeface="Arial"/>
                </a:defRPr>
              </a:lvl1pPr>
            </a:lstStyle>
            <a:p>
              <a:r>
                <a:t>int (1)</a:t>
              </a:r>
            </a:p>
          </p:txBody>
        </p:sp>
        <p:sp>
          <p:nvSpPr>
            <p:cNvPr id="186" name="Line"/>
            <p:cNvSpPr/>
            <p:nvPr/>
          </p:nvSpPr>
          <p:spPr>
            <a:xfrm flipH="1">
              <a:off x="2967611" y="7067848"/>
              <a:ext cx="2988" cy="762748"/>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187" name="Oval"/>
            <p:cNvSpPr/>
            <p:nvPr/>
          </p:nvSpPr>
          <p:spPr>
            <a:xfrm>
              <a:off x="6125765" y="2958469"/>
              <a:ext cx="1285246" cy="589361"/>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88" name="ifStmt"/>
            <p:cNvSpPr txBox="1"/>
            <p:nvPr/>
          </p:nvSpPr>
          <p:spPr>
            <a:xfrm>
              <a:off x="6210115" y="2981333"/>
              <a:ext cx="1151164" cy="525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Font typeface="Tahoma"/>
                <a:defRPr sz="2600">
                  <a:latin typeface="+mn-lt"/>
                  <a:ea typeface="+mn-ea"/>
                  <a:cs typeface="+mn-cs"/>
                  <a:sym typeface="Arial"/>
                </a:defRPr>
              </a:lvl1pPr>
            </a:lstStyle>
            <a:p>
              <a:r>
                <a:t>ifStmt</a:t>
              </a:r>
            </a:p>
          </p:txBody>
        </p:sp>
        <p:sp>
          <p:nvSpPr>
            <p:cNvPr id="189" name="Line"/>
            <p:cNvSpPr/>
            <p:nvPr/>
          </p:nvSpPr>
          <p:spPr>
            <a:xfrm flipH="1">
              <a:off x="6784705" y="2037829"/>
              <a:ext cx="2988" cy="762747"/>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190" name="Oval"/>
            <p:cNvSpPr/>
            <p:nvPr/>
          </p:nvSpPr>
          <p:spPr>
            <a:xfrm>
              <a:off x="5292258" y="4613624"/>
              <a:ext cx="1285246"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91" name="expr"/>
            <p:cNvSpPr txBox="1"/>
            <p:nvPr/>
          </p:nvSpPr>
          <p:spPr>
            <a:xfrm>
              <a:off x="5475321" y="4601424"/>
              <a:ext cx="913188" cy="525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Font typeface="Tahoma"/>
                <a:defRPr sz="2600">
                  <a:latin typeface="+mn-lt"/>
                  <a:ea typeface="+mn-ea"/>
                  <a:cs typeface="+mn-cs"/>
                  <a:sym typeface="Arial"/>
                </a:defRPr>
              </a:lvl1pPr>
            </a:lstStyle>
            <a:p>
              <a:r>
                <a:t>expr</a:t>
              </a:r>
            </a:p>
          </p:txBody>
        </p:sp>
        <p:sp>
          <p:nvSpPr>
            <p:cNvPr id="192" name="Oval"/>
            <p:cNvSpPr/>
            <p:nvPr/>
          </p:nvSpPr>
          <p:spPr>
            <a:xfrm>
              <a:off x="7288956" y="4613624"/>
              <a:ext cx="1961339"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93" name="statement"/>
            <p:cNvSpPr txBox="1"/>
            <p:nvPr/>
          </p:nvSpPr>
          <p:spPr>
            <a:xfrm>
              <a:off x="7381901" y="4607274"/>
              <a:ext cx="1775449" cy="525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lgn="ctr">
                <a:buFont typeface="Tahoma"/>
                <a:defRPr sz="2600">
                  <a:latin typeface="+mn-lt"/>
                  <a:ea typeface="+mn-ea"/>
                  <a:cs typeface="+mn-cs"/>
                  <a:sym typeface="Arial"/>
                </a:defRPr>
              </a:lvl1pPr>
            </a:lstStyle>
            <a:p>
              <a:r>
                <a:t>statement</a:t>
              </a:r>
            </a:p>
          </p:txBody>
        </p:sp>
        <p:sp>
          <p:nvSpPr>
            <p:cNvPr id="194" name="Line"/>
            <p:cNvSpPr/>
            <p:nvPr/>
          </p:nvSpPr>
          <p:spPr>
            <a:xfrm flipH="1">
              <a:off x="6023078" y="3714449"/>
              <a:ext cx="456977" cy="762748"/>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195" name="Line"/>
            <p:cNvSpPr/>
            <p:nvPr/>
          </p:nvSpPr>
          <p:spPr>
            <a:xfrm>
              <a:off x="7089356" y="3714449"/>
              <a:ext cx="815389" cy="803069"/>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196" name="Oval"/>
            <p:cNvSpPr/>
            <p:nvPr/>
          </p:nvSpPr>
          <p:spPr>
            <a:xfrm>
              <a:off x="4614022" y="6268781"/>
              <a:ext cx="1285246"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97" name="expr"/>
            <p:cNvSpPr txBox="1"/>
            <p:nvPr/>
          </p:nvSpPr>
          <p:spPr>
            <a:xfrm>
              <a:off x="4868573" y="6265802"/>
              <a:ext cx="913188" cy="525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Font typeface="Tahoma"/>
                <a:defRPr sz="2600">
                  <a:latin typeface="+mn-lt"/>
                  <a:ea typeface="+mn-ea"/>
                  <a:cs typeface="+mn-cs"/>
                  <a:sym typeface="Arial"/>
                </a:defRPr>
              </a:lvl1pPr>
            </a:lstStyle>
            <a:p>
              <a:r>
                <a:t>expr</a:t>
              </a:r>
            </a:p>
          </p:txBody>
        </p:sp>
        <p:sp>
          <p:nvSpPr>
            <p:cNvPr id="198" name="Oval"/>
            <p:cNvSpPr/>
            <p:nvPr/>
          </p:nvSpPr>
          <p:spPr>
            <a:xfrm>
              <a:off x="6578133" y="6268781"/>
              <a:ext cx="1285246"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199" name="expr"/>
            <p:cNvSpPr txBox="1"/>
            <p:nvPr/>
          </p:nvSpPr>
          <p:spPr>
            <a:xfrm>
              <a:off x="6777410" y="6257508"/>
              <a:ext cx="913188" cy="525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Font typeface="Tahoma"/>
                <a:defRPr sz="2600">
                  <a:latin typeface="+mn-lt"/>
                  <a:ea typeface="+mn-ea"/>
                  <a:cs typeface="+mn-cs"/>
                  <a:sym typeface="Arial"/>
                </a:defRPr>
              </a:lvl1pPr>
            </a:lstStyle>
            <a:p>
              <a:r>
                <a:t>expr</a:t>
              </a:r>
            </a:p>
          </p:txBody>
        </p:sp>
        <p:sp>
          <p:nvSpPr>
            <p:cNvPr id="200" name="Line"/>
            <p:cNvSpPr/>
            <p:nvPr/>
          </p:nvSpPr>
          <p:spPr>
            <a:xfrm flipH="1">
              <a:off x="5261451" y="5391148"/>
              <a:ext cx="456977" cy="762748"/>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201" name="Line"/>
            <p:cNvSpPr/>
            <p:nvPr/>
          </p:nvSpPr>
          <p:spPr>
            <a:xfrm>
              <a:off x="6328102" y="5391148"/>
              <a:ext cx="761628" cy="762748"/>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202" name="Oval"/>
            <p:cNvSpPr/>
            <p:nvPr/>
          </p:nvSpPr>
          <p:spPr>
            <a:xfrm>
              <a:off x="6578133" y="7923936"/>
              <a:ext cx="1285246"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203" name="int (1)"/>
            <p:cNvSpPr txBox="1"/>
            <p:nvPr/>
          </p:nvSpPr>
          <p:spPr>
            <a:xfrm>
              <a:off x="6676713" y="7932407"/>
              <a:ext cx="1114404" cy="525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Clr>
                  <a:srgbClr val="EA2224"/>
                </a:buClr>
                <a:buFont typeface="Tahoma"/>
                <a:defRPr sz="2600">
                  <a:solidFill>
                    <a:srgbClr val="EA2224"/>
                  </a:solidFill>
                  <a:uFill>
                    <a:solidFill>
                      <a:srgbClr val="EA2224"/>
                    </a:solidFill>
                  </a:uFill>
                  <a:latin typeface="+mn-lt"/>
                  <a:ea typeface="+mn-ea"/>
                  <a:cs typeface="+mn-cs"/>
                  <a:sym typeface="Arial"/>
                </a:defRPr>
              </a:lvl1pPr>
            </a:lstStyle>
            <a:p>
              <a:r>
                <a:t>int (1)</a:t>
              </a:r>
            </a:p>
          </p:txBody>
        </p:sp>
        <p:sp>
          <p:nvSpPr>
            <p:cNvPr id="204" name="Line"/>
            <p:cNvSpPr/>
            <p:nvPr/>
          </p:nvSpPr>
          <p:spPr>
            <a:xfrm flipH="1">
              <a:off x="7241681" y="7067848"/>
              <a:ext cx="2988" cy="762748"/>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205" name="Oval"/>
            <p:cNvSpPr/>
            <p:nvPr/>
          </p:nvSpPr>
          <p:spPr>
            <a:xfrm>
              <a:off x="4649741" y="7941795"/>
              <a:ext cx="1285246" cy="589361"/>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206" name="id(a)"/>
            <p:cNvSpPr txBox="1"/>
            <p:nvPr/>
          </p:nvSpPr>
          <p:spPr>
            <a:xfrm>
              <a:off x="4868815" y="7963261"/>
              <a:ext cx="912704" cy="525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Clr>
                  <a:srgbClr val="EA2224"/>
                </a:buClr>
                <a:buFont typeface="Tahoma"/>
                <a:defRPr sz="2600">
                  <a:solidFill>
                    <a:srgbClr val="EA2224"/>
                  </a:solidFill>
                  <a:uFill>
                    <a:solidFill>
                      <a:srgbClr val="EA2224"/>
                    </a:solidFill>
                  </a:uFill>
                  <a:latin typeface="+mn-lt"/>
                  <a:ea typeface="+mn-ea"/>
                  <a:cs typeface="+mn-cs"/>
                  <a:sym typeface="Arial"/>
                </a:defRPr>
              </a:lvl1pPr>
            </a:lstStyle>
            <a:p>
              <a:r>
                <a:t>id(a)</a:t>
              </a:r>
            </a:p>
          </p:txBody>
        </p:sp>
        <p:sp>
          <p:nvSpPr>
            <p:cNvPr id="207" name="Line"/>
            <p:cNvSpPr/>
            <p:nvPr/>
          </p:nvSpPr>
          <p:spPr>
            <a:xfrm flipH="1">
              <a:off x="5261451" y="7067848"/>
              <a:ext cx="2988" cy="762748"/>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208" name="Oval"/>
            <p:cNvSpPr/>
            <p:nvPr/>
          </p:nvSpPr>
          <p:spPr>
            <a:xfrm>
              <a:off x="8398844" y="7941795"/>
              <a:ext cx="1287346" cy="589361"/>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209" name="id(b)"/>
            <p:cNvSpPr txBox="1"/>
            <p:nvPr/>
          </p:nvSpPr>
          <p:spPr>
            <a:xfrm>
              <a:off x="8526671" y="7973589"/>
              <a:ext cx="930762" cy="525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Clr>
                  <a:srgbClr val="EA2224"/>
                </a:buClr>
                <a:buFont typeface="Tahoma"/>
                <a:defRPr sz="2600">
                  <a:solidFill>
                    <a:srgbClr val="EA2224"/>
                  </a:solidFill>
                  <a:uFill>
                    <a:solidFill>
                      <a:srgbClr val="EA2224"/>
                    </a:solidFill>
                  </a:uFill>
                  <a:latin typeface="+mn-lt"/>
                  <a:ea typeface="+mn-ea"/>
                  <a:cs typeface="+mn-cs"/>
                  <a:sym typeface="Arial"/>
                </a:defRPr>
              </a:lvl1pPr>
            </a:lstStyle>
            <a:p>
              <a:r>
                <a:t>id(b)</a:t>
              </a:r>
            </a:p>
          </p:txBody>
        </p:sp>
        <p:sp>
          <p:nvSpPr>
            <p:cNvPr id="210" name="Oval"/>
            <p:cNvSpPr/>
            <p:nvPr/>
          </p:nvSpPr>
          <p:spPr>
            <a:xfrm>
              <a:off x="10780731" y="7941795"/>
              <a:ext cx="1285246" cy="589361"/>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211" name="expr"/>
            <p:cNvSpPr txBox="1"/>
            <p:nvPr/>
          </p:nvSpPr>
          <p:spPr>
            <a:xfrm>
              <a:off x="10966760" y="7935445"/>
              <a:ext cx="913188" cy="525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Font typeface="Tahoma"/>
                <a:defRPr sz="2600">
                  <a:latin typeface="+mn-lt"/>
                  <a:ea typeface="+mn-ea"/>
                  <a:cs typeface="+mn-cs"/>
                  <a:sym typeface="Arial"/>
                </a:defRPr>
              </a:lvl1pPr>
            </a:lstStyle>
            <a:p>
              <a:r>
                <a:t>expr</a:t>
              </a:r>
            </a:p>
          </p:txBody>
        </p:sp>
        <p:sp>
          <p:nvSpPr>
            <p:cNvPr id="212" name="Line"/>
            <p:cNvSpPr/>
            <p:nvPr/>
          </p:nvSpPr>
          <p:spPr>
            <a:xfrm flipH="1">
              <a:off x="9224897" y="7067848"/>
              <a:ext cx="456977" cy="762748"/>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213" name="Line"/>
            <p:cNvSpPr/>
            <p:nvPr/>
          </p:nvSpPr>
          <p:spPr>
            <a:xfrm>
              <a:off x="10435758" y="6977125"/>
              <a:ext cx="851231" cy="853471"/>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214" name="Oval"/>
            <p:cNvSpPr/>
            <p:nvPr/>
          </p:nvSpPr>
          <p:spPr>
            <a:xfrm>
              <a:off x="8915131" y="6268781"/>
              <a:ext cx="2185160"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215" name="assignStmt"/>
            <p:cNvSpPr txBox="1"/>
            <p:nvPr/>
          </p:nvSpPr>
          <p:spPr>
            <a:xfrm>
              <a:off x="8991859" y="6257508"/>
              <a:ext cx="1995528" cy="525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lgn="ctr">
                <a:buFont typeface="Tahoma"/>
                <a:defRPr sz="2600">
                  <a:latin typeface="+mn-lt"/>
                  <a:ea typeface="+mn-ea"/>
                  <a:cs typeface="+mn-cs"/>
                  <a:sym typeface="Arial"/>
                </a:defRPr>
              </a:lvl1pPr>
            </a:lstStyle>
            <a:p>
              <a:r>
                <a:t>assignStmt</a:t>
              </a:r>
            </a:p>
          </p:txBody>
        </p:sp>
        <p:sp>
          <p:nvSpPr>
            <p:cNvPr id="216" name="Oval"/>
            <p:cNvSpPr/>
            <p:nvPr/>
          </p:nvSpPr>
          <p:spPr>
            <a:xfrm>
              <a:off x="10870028" y="9650529"/>
              <a:ext cx="1285246" cy="589360"/>
            </a:xfrm>
            <a:prstGeom prst="ellipse">
              <a:avLst/>
            </a:prstGeom>
            <a:solidFill>
              <a:srgbClr val="00D5FF"/>
            </a:solidFill>
            <a:ln w="12700" cap="flat">
              <a:solidFill>
                <a:srgbClr val="000000"/>
              </a:solidFill>
              <a:prstDash val="solid"/>
              <a:round/>
            </a:ln>
            <a:effectLst/>
          </p:spPr>
          <p:txBody>
            <a:bodyPr wrap="square" lIns="71437" tIns="71437" rIns="71437" bIns="71437" numCol="1" anchor="ctr">
              <a:noAutofit/>
            </a:bodyPr>
            <a:lstStyle/>
            <a:p>
              <a:pPr marL="61169" marR="61169" defTabSz="1371600">
                <a:defRPr sz="2600">
                  <a:solidFill>
                    <a:srgbClr val="000000"/>
                  </a:solidFill>
                  <a:uFill>
                    <a:solidFill>
                      <a:srgbClr val="000000"/>
                    </a:solidFill>
                  </a:uFill>
                  <a:latin typeface="+mn-lt"/>
                  <a:ea typeface="+mn-ea"/>
                  <a:cs typeface="+mn-cs"/>
                  <a:sym typeface="Arial"/>
                </a:defRPr>
              </a:pPr>
              <a:endParaRPr/>
            </a:p>
          </p:txBody>
        </p:sp>
        <p:sp>
          <p:nvSpPr>
            <p:cNvPr id="217" name="int (2)"/>
            <p:cNvSpPr txBox="1"/>
            <p:nvPr/>
          </p:nvSpPr>
          <p:spPr>
            <a:xfrm>
              <a:off x="10917833" y="9682322"/>
              <a:ext cx="1114404" cy="525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marL="60129" marR="60129">
                <a:buClr>
                  <a:srgbClr val="EA2224"/>
                </a:buClr>
                <a:buFont typeface="Tahoma"/>
                <a:defRPr sz="2600">
                  <a:solidFill>
                    <a:srgbClr val="EA2224"/>
                  </a:solidFill>
                  <a:uFill>
                    <a:solidFill>
                      <a:srgbClr val="EA2224"/>
                    </a:solidFill>
                  </a:uFill>
                  <a:latin typeface="+mn-lt"/>
                  <a:ea typeface="+mn-ea"/>
                  <a:cs typeface="+mn-cs"/>
                  <a:sym typeface="Arial"/>
                </a:defRPr>
              </a:lvl1pPr>
            </a:lstStyle>
            <a:p>
              <a:r>
                <a:t>int (2)</a:t>
              </a:r>
            </a:p>
          </p:txBody>
        </p:sp>
        <p:sp>
          <p:nvSpPr>
            <p:cNvPr id="218" name="Line"/>
            <p:cNvSpPr/>
            <p:nvPr/>
          </p:nvSpPr>
          <p:spPr>
            <a:xfrm flipH="1">
              <a:off x="11453742" y="8752954"/>
              <a:ext cx="2988" cy="762747"/>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219" name="Line"/>
            <p:cNvSpPr/>
            <p:nvPr/>
          </p:nvSpPr>
          <p:spPr>
            <a:xfrm>
              <a:off x="8827657" y="5330666"/>
              <a:ext cx="1158868" cy="823229"/>
            </a:xfrm>
            <a:prstGeom prst="line">
              <a:avLst/>
            </a:prstGeom>
            <a:noFill/>
            <a:ln w="25400" cap="flat">
              <a:solidFill>
                <a:srgbClr val="000000"/>
              </a:solidFill>
              <a:prstDash val="solid"/>
              <a:round/>
            </a:ln>
            <a:effectLst/>
          </p:spPr>
          <p:txBody>
            <a:bodyPr wrap="square" lIns="0" tIns="0" rIns="0" bIns="0" numCol="1" anchor="t">
              <a:noAutofit/>
            </a:bodyPr>
            <a:lstStyle/>
            <a:p>
              <a:endParaRPr/>
            </a:p>
          </p:txBody>
        </p:sp>
        <p:sp>
          <p:nvSpPr>
            <p:cNvPr id="220" name="="/>
            <p:cNvSpPr txBox="1"/>
            <p:nvPr/>
          </p:nvSpPr>
          <p:spPr>
            <a:xfrm>
              <a:off x="1404422" y="6207315"/>
              <a:ext cx="399456" cy="6254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buClr>
                  <a:srgbClr val="EA2224"/>
                </a:buClr>
                <a:buFont typeface="Courier"/>
                <a:defRPr sz="3200">
                  <a:solidFill>
                    <a:srgbClr val="EA2224"/>
                  </a:solidFill>
                  <a:uFill>
                    <a:solidFill>
                      <a:srgbClr val="EA2224"/>
                    </a:solidFill>
                  </a:uFill>
                  <a:latin typeface="Courier"/>
                  <a:ea typeface="Courier"/>
                  <a:cs typeface="Courier"/>
                  <a:sym typeface="Courier"/>
                </a:defRPr>
              </a:lvl1pPr>
            </a:lstStyle>
            <a:p>
              <a:r>
                <a:t>=</a:t>
              </a:r>
            </a:p>
          </p:txBody>
        </p:sp>
        <p:sp>
          <p:nvSpPr>
            <p:cNvPr id="221" name="if ("/>
            <p:cNvSpPr txBox="1"/>
            <p:nvPr/>
          </p:nvSpPr>
          <p:spPr>
            <a:xfrm>
              <a:off x="4206686" y="4551567"/>
              <a:ext cx="1131095" cy="6254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buClr>
                  <a:srgbClr val="EA2224"/>
                </a:buClr>
                <a:buFont typeface="Courier"/>
                <a:defRPr sz="3200">
                  <a:solidFill>
                    <a:srgbClr val="EA2224"/>
                  </a:solidFill>
                  <a:uFill>
                    <a:solidFill>
                      <a:srgbClr val="EA2224"/>
                    </a:solidFill>
                  </a:uFill>
                  <a:latin typeface="Courier"/>
                  <a:ea typeface="Courier"/>
                  <a:cs typeface="Courier"/>
                  <a:sym typeface="Courier"/>
                </a:defRPr>
              </a:lvl1pPr>
            </a:lstStyle>
            <a:p>
              <a:r>
                <a:t>if (</a:t>
              </a:r>
            </a:p>
          </p:txBody>
        </p:sp>
        <p:sp>
          <p:nvSpPr>
            <p:cNvPr id="222" name=")"/>
            <p:cNvSpPr txBox="1"/>
            <p:nvPr/>
          </p:nvSpPr>
          <p:spPr>
            <a:xfrm>
              <a:off x="6585969" y="4530339"/>
              <a:ext cx="399456" cy="6254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buClr>
                  <a:srgbClr val="EA2224"/>
                </a:buClr>
                <a:buFont typeface="Courier"/>
                <a:defRPr sz="3200">
                  <a:solidFill>
                    <a:srgbClr val="EA2224"/>
                  </a:solidFill>
                  <a:uFill>
                    <a:solidFill>
                      <a:srgbClr val="EA2224"/>
                    </a:solidFill>
                  </a:uFill>
                  <a:latin typeface="Courier"/>
                  <a:ea typeface="Courier"/>
                  <a:cs typeface="Courier"/>
                  <a:sym typeface="Courier"/>
                </a:defRPr>
              </a:lvl1pPr>
            </a:lstStyle>
            <a:p>
              <a:r>
                <a:t>)</a:t>
              </a:r>
            </a:p>
          </p:txBody>
        </p:sp>
        <p:sp>
          <p:nvSpPr>
            <p:cNvPr id="223" name="="/>
            <p:cNvSpPr txBox="1"/>
            <p:nvPr/>
          </p:nvSpPr>
          <p:spPr>
            <a:xfrm>
              <a:off x="10012369" y="7874115"/>
              <a:ext cx="399456" cy="6254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buClr>
                  <a:srgbClr val="EA2224"/>
                </a:buClr>
                <a:buFont typeface="Courier"/>
                <a:defRPr sz="3200">
                  <a:solidFill>
                    <a:srgbClr val="EA2224"/>
                  </a:solidFill>
                  <a:uFill>
                    <a:solidFill>
                      <a:srgbClr val="EA2224"/>
                    </a:solidFill>
                  </a:uFill>
                  <a:latin typeface="Courier"/>
                  <a:ea typeface="Courier"/>
                  <a:cs typeface="Courier"/>
                  <a:sym typeface="Courier"/>
                </a:defRPr>
              </a:lvl1pPr>
            </a:lstStyle>
            <a:p>
              <a:r>
                <a:t>=</a:t>
              </a:r>
            </a:p>
          </p:txBody>
        </p:sp>
        <p:sp>
          <p:nvSpPr>
            <p:cNvPr id="224" name=";"/>
            <p:cNvSpPr txBox="1"/>
            <p:nvPr/>
          </p:nvSpPr>
          <p:spPr>
            <a:xfrm>
              <a:off x="3473468" y="6149718"/>
              <a:ext cx="399456" cy="6254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buClr>
                  <a:srgbClr val="EA2224"/>
                </a:buClr>
                <a:buFont typeface="Courier"/>
                <a:defRPr sz="3200">
                  <a:solidFill>
                    <a:srgbClr val="EA2224"/>
                  </a:solidFill>
                  <a:uFill>
                    <a:solidFill>
                      <a:srgbClr val="EA2224"/>
                    </a:solidFill>
                  </a:uFill>
                  <a:latin typeface="Courier"/>
                  <a:ea typeface="Courier"/>
                  <a:cs typeface="Courier"/>
                  <a:sym typeface="Courier"/>
                </a:defRPr>
              </a:lvl1pPr>
            </a:lstStyle>
            <a:p>
              <a:r>
                <a:t>;</a:t>
              </a:r>
            </a:p>
          </p:txBody>
        </p:sp>
        <p:sp>
          <p:nvSpPr>
            <p:cNvPr id="225" name=";"/>
            <p:cNvSpPr txBox="1"/>
            <p:nvPr/>
          </p:nvSpPr>
          <p:spPr>
            <a:xfrm>
              <a:off x="12202586" y="7923738"/>
              <a:ext cx="399455" cy="6254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buClr>
                  <a:srgbClr val="EA2224"/>
                </a:buClr>
                <a:buFont typeface="Courier"/>
                <a:defRPr sz="3200">
                  <a:solidFill>
                    <a:srgbClr val="EA2224"/>
                  </a:solidFill>
                  <a:uFill>
                    <a:solidFill>
                      <a:srgbClr val="EA2224"/>
                    </a:solidFill>
                  </a:uFill>
                  <a:latin typeface="Courier"/>
                  <a:ea typeface="Courier"/>
                  <a:cs typeface="Courier"/>
                  <a:sym typeface="Courier"/>
                </a:defRPr>
              </a:lvl1pPr>
            </a:lstStyle>
            <a:p>
              <a:r>
                <a:t>;</a:t>
              </a:r>
            </a:p>
          </p:txBody>
        </p:sp>
        <p:sp>
          <p:nvSpPr>
            <p:cNvPr id="226" name="+"/>
            <p:cNvSpPr txBox="1"/>
            <p:nvPr/>
          </p:nvSpPr>
          <p:spPr>
            <a:xfrm>
              <a:off x="6042501" y="6257508"/>
              <a:ext cx="399456" cy="6254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buClr>
                  <a:srgbClr val="EA2224"/>
                </a:buClr>
                <a:buFont typeface="Courier"/>
                <a:defRPr sz="3200">
                  <a:solidFill>
                    <a:srgbClr val="EA2224"/>
                  </a:solidFill>
                  <a:uFill>
                    <a:solidFill>
                      <a:srgbClr val="EA2224"/>
                    </a:solidFill>
                  </a:uFill>
                  <a:latin typeface="Courier"/>
                  <a:ea typeface="Courier"/>
                  <a:cs typeface="Courier"/>
                  <a:sym typeface="Courier"/>
                </a:defRPr>
              </a:lvl1pPr>
            </a:lstStyle>
            <a:p>
              <a:r>
                <a:t>+</a:t>
              </a:r>
            </a:p>
          </p:txBody>
        </p:sp>
      </p:grpSp>
      <p:grpSp>
        <p:nvGrpSpPr>
          <p:cNvPr id="230" name="This is a parse tree"/>
          <p:cNvGrpSpPr/>
          <p:nvPr/>
        </p:nvGrpSpPr>
        <p:grpSpPr>
          <a:xfrm>
            <a:off x="11747101" y="11729763"/>
            <a:ext cx="4983957" cy="955284"/>
            <a:chOff x="0" y="0"/>
            <a:chExt cx="4983956" cy="1161653"/>
          </a:xfrm>
        </p:grpSpPr>
        <p:sp>
          <p:nvSpPr>
            <p:cNvPr id="229" name="This is a parse tree"/>
            <p:cNvSpPr/>
            <p:nvPr/>
          </p:nvSpPr>
          <p:spPr>
            <a:xfrm>
              <a:off x="152400" y="101600"/>
              <a:ext cx="4679157" cy="767954"/>
            </a:xfrm>
            <a:prstGeom prst="roundRect">
              <a:avLst>
                <a:gd name="adj" fmla="val 18979"/>
              </a:avLst>
            </a:prstGeom>
            <a:solidFill>
              <a:srgbClr val="FFD479"/>
            </a:solidFill>
            <a:ln>
              <a:noFill/>
            </a:ln>
            <a:effectLst/>
            <a:extLst>
              <a:ext uri="{C572A759-6A51-4108-AA02-DFA0A04FC94B}">
                <ma14:wrappingTextBoxFlag xmlns:ma14="http://schemas.microsoft.com/office/mac/drawingml/2011/main" xmlns="" val="1"/>
              </a:ext>
            </a:extLst>
          </p:spPr>
          <p:txBody>
            <a:bodyPr wrap="square" lIns="71437" tIns="71437" rIns="71437" bIns="71437" numCol="1" anchor="ctr">
              <a:noAutofit/>
            </a:bodyPr>
            <a:lstStyle>
              <a:lvl1pPr marR="57799" defTabSz="1821656">
                <a:defRPr>
                  <a:latin typeface="Helvetica"/>
                  <a:ea typeface="Helvetica"/>
                  <a:cs typeface="Helvetica"/>
                  <a:sym typeface="Helvetica"/>
                </a:defRPr>
              </a:lvl1pPr>
            </a:lstStyle>
            <a:p>
              <a:r>
                <a:t>This is a parse tree</a:t>
              </a:r>
            </a:p>
          </p:txBody>
        </p:sp>
        <p:pic>
          <p:nvPicPr>
            <p:cNvPr id="228" name="This is a parse tree" descr="This is a parse tree"/>
            <p:cNvPicPr>
              <a:picLocks/>
            </p:cNvPicPr>
            <p:nvPr/>
          </p:nvPicPr>
          <p:blipFill>
            <a:blip r:embed="rId3">
              <a:extLst/>
            </a:blip>
            <a:stretch>
              <a:fillRect/>
            </a:stretch>
          </p:blipFill>
          <p:spPr>
            <a:xfrm>
              <a:off x="0" y="0"/>
              <a:ext cx="4983957" cy="1161654"/>
            </a:xfrm>
            <a:prstGeom prst="rect">
              <a:avLst/>
            </a:prstGeom>
            <a:effectLst/>
          </p:spPr>
        </p:pic>
      </p:grpSp>
      <p:sp>
        <p:nvSpPr>
          <p:cNvPr id="77" name="TextBox 76">
            <a:extLst>
              <a:ext uri="{FF2B5EF4-FFF2-40B4-BE49-F238E27FC236}">
                <a16:creationId xmlns:a16="http://schemas.microsoft.com/office/drawing/2014/main" id="{A9EC7947-09FE-DF43-8189-4BCE3A4FF4EA}"/>
              </a:ext>
            </a:extLst>
          </p:cNvPr>
          <p:cNvSpPr txBox="1"/>
          <p:nvPr/>
        </p:nvSpPr>
        <p:spPr>
          <a:xfrm>
            <a:off x="211797" y="2228088"/>
            <a:ext cx="6094934" cy="2637259"/>
          </a:xfrm>
          <a:prstGeom prst="rect">
            <a:avLst/>
          </a:prstGeom>
          <a:solidFill>
            <a:schemeClr val="tx1">
              <a:lumMod val="10000"/>
              <a:lumOff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7283" indent="-516114">
              <a:defRPr>
                <a:latin typeface="Courier"/>
                <a:ea typeface="Courier"/>
                <a:cs typeface="Courier"/>
                <a:sym typeface="Courier"/>
              </a:defRPr>
            </a:pPr>
            <a:r>
              <a:rPr lang="en-US" sz="5400" dirty="0"/>
              <a:t>a = 1 ;  </a:t>
            </a:r>
          </a:p>
          <a:p>
            <a:pPr marL="577283" indent="-516114">
              <a:defRPr>
                <a:latin typeface="Courier"/>
                <a:ea typeface="Courier"/>
                <a:cs typeface="Courier"/>
                <a:sym typeface="Courier"/>
              </a:defRPr>
            </a:pPr>
            <a:r>
              <a:rPr lang="en-US" sz="5400" dirty="0"/>
              <a:t>if ( a + 1 )   </a:t>
            </a:r>
          </a:p>
          <a:p>
            <a:pPr marL="577283" indent="-516114">
              <a:defRPr>
                <a:latin typeface="Courier"/>
                <a:ea typeface="Courier"/>
                <a:cs typeface="Courier"/>
                <a:sym typeface="Courier"/>
              </a:defRPr>
            </a:pPr>
            <a:r>
              <a:rPr lang="en-US" sz="5400" dirty="0"/>
              <a:t>   b  =  2  ;</a:t>
            </a:r>
            <a:endParaRPr lang="en-US" dirty="0"/>
          </a:p>
        </p:txBody>
      </p:sp>
      <p:sp>
        <p:nvSpPr>
          <p:cNvPr id="2" name="TextBox 1">
            <a:extLst>
              <a:ext uri="{FF2B5EF4-FFF2-40B4-BE49-F238E27FC236}">
                <a16:creationId xmlns:a16="http://schemas.microsoft.com/office/drawing/2014/main" id="{737118C5-A6A9-E140-94E9-0FBDAFD77718}"/>
              </a:ext>
            </a:extLst>
          </p:cNvPr>
          <p:cNvSpPr txBox="1"/>
          <p:nvPr/>
        </p:nvSpPr>
        <p:spPr>
          <a:xfrm>
            <a:off x="348844" y="5324844"/>
            <a:ext cx="6009320" cy="8146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fontAlgn="base"/>
            <a:r>
              <a:rPr lang="en-US" sz="4000" b="0" dirty="0">
                <a:solidFill>
                  <a:schemeClr val="bg2">
                    <a:lumMod val="10000"/>
                  </a:schemeClr>
                </a:solidFill>
                <a:uFill>
                  <a:solidFill>
                    <a:srgbClr val="0433FF"/>
                  </a:solidFill>
                </a:uFill>
                <a:latin typeface="+mn-lt"/>
                <a:ea typeface="+mn-ea"/>
                <a:cs typeface="+mn-cs"/>
                <a:sym typeface="Arial"/>
              </a:rPr>
              <a:t>One of the most attractive features of grammars is that they naturally describe the hierarchical syntactic structure of the sentences of the languages they define. These hierarchical structures are called </a:t>
            </a:r>
            <a:r>
              <a:rPr lang="en-US" sz="4000" dirty="0">
                <a:solidFill>
                  <a:schemeClr val="bg2">
                    <a:lumMod val="10000"/>
                  </a:schemeClr>
                </a:solidFill>
                <a:uFill>
                  <a:solidFill>
                    <a:srgbClr val="0433FF"/>
                  </a:solidFill>
                </a:uFill>
                <a:latin typeface="+mn-lt"/>
                <a:ea typeface="+mn-ea"/>
                <a:cs typeface="+mn-cs"/>
                <a:sym typeface="Arial"/>
              </a:rPr>
              <a:t>parse trees</a:t>
            </a:r>
            <a:r>
              <a:rPr lang="en-US" sz="4000" b="0" dirty="0">
                <a:solidFill>
                  <a:schemeClr val="bg2">
                    <a:lumMod val="10000"/>
                  </a:schemeClr>
                </a:solidFill>
                <a:uFill>
                  <a:solidFill>
                    <a:srgbClr val="0433FF"/>
                  </a:solidFill>
                </a:uFill>
                <a:latin typeface="+mn-lt"/>
                <a:ea typeface="+mn-ea"/>
                <a:cs typeface="+mn-cs"/>
                <a:sym typeface="Arial"/>
              </a:rPr>
              <a:t>. For example, this parse tree shows the structure of the above program.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4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4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46" name="Outline"/>
          <p:cNvSpPr txBox="1">
            <a:spLocks noGrp="1"/>
          </p:cNvSpPr>
          <p:nvPr>
            <p:ph type="title"/>
          </p:nvPr>
        </p:nvSpPr>
        <p:spPr>
          <a:xfrm>
            <a:off x="570606" y="0"/>
            <a:ext cx="21612705" cy="1515979"/>
          </a:xfrm>
          <a:prstGeom prst="rect">
            <a:avLst/>
          </a:prstGeom>
        </p:spPr>
        <p:txBody>
          <a:bodyPr/>
          <a:lstStyle/>
          <a:p>
            <a:r>
              <a:rPr lang="en-US" dirty="0"/>
              <a:t>How to Describe a Programming Language</a:t>
            </a:r>
            <a:endParaRPr dirty="0"/>
          </a:p>
        </p:txBody>
      </p:sp>
      <p:sp>
        <p:nvSpPr>
          <p:cNvPr id="47" name="Formal Grammars and Languages…"/>
          <p:cNvSpPr txBox="1">
            <a:spLocks noGrp="1"/>
          </p:cNvSpPr>
          <p:nvPr>
            <p:ph type="body" idx="1"/>
          </p:nvPr>
        </p:nvSpPr>
        <p:spPr>
          <a:xfrm>
            <a:off x="240633" y="2089547"/>
            <a:ext cx="24158208" cy="11293426"/>
          </a:xfrm>
          <a:prstGeom prst="rect">
            <a:avLst/>
          </a:prstGeom>
        </p:spPr>
        <p:txBody>
          <a:bodyPr>
            <a:normAutofit/>
          </a:bodyPr>
          <a:lstStyle/>
          <a:p>
            <a:r>
              <a:rPr lang="en-US" sz="5800" dirty="0"/>
              <a:t>Must provide concise yet understandable description</a:t>
            </a:r>
          </a:p>
          <a:p>
            <a:pPr lvl="1"/>
            <a:r>
              <a:rPr lang="en-US" sz="5400" dirty="0"/>
              <a:t>Diversity of people: initial evaluators, implementors, and users</a:t>
            </a:r>
          </a:p>
          <a:p>
            <a:pPr lvl="2" fontAlgn="base"/>
            <a:r>
              <a:rPr lang="en-US" sz="5100" dirty="0"/>
              <a:t>programming language implementors must be able to determine how the expressions, statements, and program units of a language are formed, and their intended effect when executed. </a:t>
            </a:r>
          </a:p>
          <a:p>
            <a:pPr lvl="3" fontAlgn="base"/>
            <a:r>
              <a:rPr lang="en-US" sz="4500" dirty="0"/>
              <a:t>the difficulty of the implementors’ job is, in part, determined by the completeness and precision of the language description.</a:t>
            </a:r>
          </a:p>
          <a:p>
            <a:pPr lvl="2" fontAlgn="base"/>
            <a:r>
              <a:rPr lang="en-US" sz="5100" dirty="0"/>
              <a:t>language users must be able to determine how to encode software solutions by referring to a language reference manual. </a:t>
            </a:r>
          </a:p>
          <a:p>
            <a:pPr lvl="3" fontAlgn="base"/>
            <a:r>
              <a:rPr lang="en-US" sz="4500" dirty="0"/>
              <a:t>textbooks and courses are part of this process, but language manuals are usually the only authoritative printed information source about a language.</a:t>
            </a:r>
          </a:p>
        </p:txBody>
      </p:sp>
      <p:sp>
        <p:nvSpPr>
          <p:cNvPr id="48"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Tree>
    <p:extLst>
      <p:ext uri="{BB962C8B-B14F-4D97-AF65-F5344CB8AC3E}">
        <p14:creationId xmlns:p14="http://schemas.microsoft.com/office/powerpoint/2010/main" val="1992951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p:cNvSpPr/>
          <p:nvPr/>
        </p:nvSpPr>
        <p:spPr>
          <a:xfrm>
            <a:off x="0" y="27709"/>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115"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117"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118" name="Ambiguity"/>
          <p:cNvSpPr txBox="1">
            <a:spLocks noGrp="1"/>
          </p:cNvSpPr>
          <p:nvPr>
            <p:ph type="title"/>
          </p:nvPr>
        </p:nvSpPr>
        <p:spPr>
          <a:prstGeom prst="rect">
            <a:avLst/>
          </a:prstGeom>
        </p:spPr>
        <p:txBody>
          <a:bodyPr/>
          <a:lstStyle>
            <a:lvl1pPr defTabSz="1928812"/>
          </a:lstStyle>
          <a:p>
            <a:r>
              <a:rPr lang="en-US" dirty="0"/>
              <a:t>Grammars and Derivations</a:t>
            </a:r>
            <a:endParaRPr dirty="0"/>
          </a:p>
        </p:txBody>
      </p:sp>
      <p:sp>
        <p:nvSpPr>
          <p:cNvPr id="119" name="Grammar G = (N,Σ,P,S) is unambiguous iff every w ∈ L(G) has a unique leftmost (or rightmost) derivation…"/>
          <p:cNvSpPr txBox="1">
            <a:spLocks noGrp="1"/>
          </p:cNvSpPr>
          <p:nvPr>
            <p:ph type="body" idx="1"/>
          </p:nvPr>
        </p:nvSpPr>
        <p:spPr>
          <a:prstGeom prst="rect">
            <a:avLst/>
          </a:prstGeom>
        </p:spPr>
        <p:txBody>
          <a:bodyPr>
            <a:normAutofit fontScale="92500" lnSpcReduction="20000"/>
          </a:bodyPr>
          <a:lstStyle/>
          <a:p>
            <a:pPr fontAlgn="base"/>
            <a:r>
              <a:rPr lang="en-US" dirty="0"/>
              <a:t>A grammar is a generative device for defining languages. </a:t>
            </a:r>
          </a:p>
          <a:p>
            <a:pPr lvl="1" fontAlgn="base"/>
            <a:r>
              <a:rPr lang="en-US" dirty="0"/>
              <a:t>The sentences of the language are generated through a sequence of applications of the rules, beginning with a special non-terminal of the grammar called the </a:t>
            </a:r>
            <a:r>
              <a:rPr lang="en-US" b="1" dirty="0"/>
              <a:t>start symbol</a:t>
            </a:r>
            <a:r>
              <a:rPr lang="en-US" dirty="0"/>
              <a:t>. </a:t>
            </a:r>
          </a:p>
          <a:p>
            <a:pPr lvl="1" fontAlgn="base"/>
            <a:r>
              <a:rPr lang="en-US" dirty="0"/>
              <a:t>This sequence of rule applications is called a </a:t>
            </a:r>
            <a:r>
              <a:rPr lang="en-US" b="1" dirty="0"/>
              <a:t>derivation</a:t>
            </a:r>
            <a:r>
              <a:rPr lang="en-US" dirty="0"/>
              <a:t>. </a:t>
            </a:r>
          </a:p>
          <a:p>
            <a:pPr lvl="1" fontAlgn="base"/>
            <a:r>
              <a:rPr lang="en-US" dirty="0"/>
              <a:t>In a grammar for a complete programming language, the start symbol represents a complete program and is often named &lt;program&gt;. </a:t>
            </a:r>
          </a:p>
          <a:p>
            <a:pPr lvl="1" fontAlgn="base"/>
            <a:r>
              <a:rPr lang="en-US" dirty="0"/>
              <a:t>Derivation may be </a:t>
            </a:r>
            <a:r>
              <a:rPr lang="en-US" b="1" dirty="0"/>
              <a:t>leftmost, rightmost, </a:t>
            </a:r>
            <a:r>
              <a:rPr lang="en-US" dirty="0"/>
              <a:t>or</a:t>
            </a:r>
            <a:r>
              <a:rPr lang="en-US" b="1" dirty="0"/>
              <a:t> random ordered.</a:t>
            </a:r>
          </a:p>
          <a:p>
            <a:pPr lvl="1" fontAlgn="base"/>
            <a:r>
              <a:rPr lang="en-US" b="1" i="1" dirty="0"/>
              <a:t>Leftmost derivation </a:t>
            </a:r>
            <a:r>
              <a:rPr lang="en-US" dirty="0"/>
              <a:t>for example, begins with the start symbol, in this case &lt;program&gt;. </a:t>
            </a:r>
          </a:p>
          <a:p>
            <a:pPr lvl="2" fontAlgn="base"/>
            <a:r>
              <a:rPr lang="en-US" dirty="0"/>
              <a:t>Each successive string in the sequence is derived from the previous string by replacing one of the non-terminals with one of that non-terminal’s definitions. </a:t>
            </a:r>
          </a:p>
          <a:p>
            <a:pPr lvl="3" fontAlgn="base"/>
            <a:r>
              <a:rPr lang="en-US" dirty="0"/>
              <a:t>In leftmost derivation, the replaced non-terminal </a:t>
            </a:r>
            <a:r>
              <a:rPr lang="en-US" b="1" dirty="0"/>
              <a:t>is always the leftmost </a:t>
            </a:r>
            <a:r>
              <a:rPr lang="en-US" dirty="0"/>
              <a:t>non-terminal in the previous form. </a:t>
            </a:r>
          </a:p>
          <a:p>
            <a:pPr lvl="2" fontAlgn="base"/>
            <a:r>
              <a:rPr lang="en-US" dirty="0"/>
              <a:t>The derivation continues until the sentential form contains no non-terminals. That sentential form, consisting of only terminals, or lexemes, is the generated sentence.</a:t>
            </a:r>
          </a:p>
        </p:txBody>
      </p:sp>
      <p:sp>
        <p:nvSpPr>
          <p:cNvPr id="120" name="Slide Number"/>
          <p:cNvSpPr txBox="1">
            <a:spLocks noGrp="1"/>
          </p:cNvSpPr>
          <p:nvPr>
            <p:ph type="sldNum" sz="quarter" idx="2"/>
          </p:nvPr>
        </p:nvSpPr>
        <p:spPr>
          <a:xfrm>
            <a:off x="23452294" y="12894468"/>
            <a:ext cx="471984" cy="488505"/>
          </a:xfrm>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30</a:t>
            </a:fld>
            <a:endParaRPr/>
          </a:p>
        </p:txBody>
      </p:sp>
    </p:spTree>
    <p:extLst>
      <p:ext uri="{BB962C8B-B14F-4D97-AF65-F5344CB8AC3E}">
        <p14:creationId xmlns:p14="http://schemas.microsoft.com/office/powerpoint/2010/main" val="2275527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8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8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86" name="Derivation Relations"/>
          <p:cNvSpPr txBox="1">
            <a:spLocks noGrp="1"/>
          </p:cNvSpPr>
          <p:nvPr>
            <p:ph type="title"/>
          </p:nvPr>
        </p:nvSpPr>
        <p:spPr>
          <a:prstGeom prst="rect">
            <a:avLst/>
          </a:prstGeom>
        </p:spPr>
        <p:txBody>
          <a:bodyPr/>
          <a:lstStyle>
            <a:lvl1pPr defTabSz="1928812"/>
          </a:lstStyle>
          <a:p>
            <a:r>
              <a:t>Derivation Relations</a:t>
            </a:r>
          </a:p>
        </p:txBody>
      </p:sp>
      <p:sp>
        <p:nvSpPr>
          <p:cNvPr id="87" name="Derives…"/>
          <p:cNvSpPr txBox="1">
            <a:spLocks noGrp="1"/>
          </p:cNvSpPr>
          <p:nvPr>
            <p:ph type="body" idx="1"/>
          </p:nvPr>
        </p:nvSpPr>
        <p:spPr>
          <a:xfrm>
            <a:off x="600608" y="2178843"/>
            <a:ext cx="23182784" cy="11204130"/>
          </a:xfrm>
          <a:prstGeom prst="rect">
            <a:avLst/>
          </a:prstGeom>
        </p:spPr>
        <p:txBody>
          <a:bodyPr>
            <a:normAutofit lnSpcReduction="10000"/>
          </a:bodyPr>
          <a:lstStyle/>
          <a:p>
            <a:pPr marL="486060" marR="49546" indent="-486060" defTabSz="1562338">
              <a:lnSpc>
                <a:spcPct val="90000"/>
              </a:lnSpc>
              <a:spcBef>
                <a:spcPts val="700"/>
              </a:spcBef>
              <a:defRPr sz="4536">
                <a:solidFill>
                  <a:srgbClr val="0433FF"/>
                </a:solidFill>
              </a:defRPr>
            </a:pPr>
            <a:r>
              <a:rPr dirty="0"/>
              <a:t>Derives</a:t>
            </a:r>
          </a:p>
          <a:p>
            <a:pPr marL="823199" marR="49546" lvl="1" indent="-418052" defTabSz="1562338">
              <a:lnSpc>
                <a:spcPct val="90000"/>
              </a:lnSpc>
              <a:spcBef>
                <a:spcPts val="700"/>
              </a:spcBef>
              <a:buSzTx/>
              <a:buNone/>
              <a:defRPr sz="4536"/>
            </a:pPr>
            <a:r>
              <a:rPr dirty="0">
                <a:latin typeface="Symbol" pitchFamily="2" charset="2"/>
              </a:rPr>
              <a:t>α</a:t>
            </a:r>
            <a:r>
              <a:rPr dirty="0" err="1"/>
              <a:t>A</a:t>
            </a:r>
            <a:r>
              <a:rPr dirty="0" err="1">
                <a:latin typeface="Symbol" pitchFamily="2" charset="2"/>
              </a:rPr>
              <a:t>γ</a:t>
            </a:r>
            <a:r>
              <a:rPr dirty="0"/>
              <a:t> → </a:t>
            </a:r>
            <a:r>
              <a:rPr dirty="0">
                <a:latin typeface="Symbol" pitchFamily="2" charset="2"/>
              </a:rPr>
              <a:t>αβ</a:t>
            </a:r>
            <a:r>
              <a:rPr dirty="0" err="1">
                <a:latin typeface="Symbol" pitchFamily="2" charset="2"/>
              </a:rPr>
              <a:t>γ</a:t>
            </a:r>
            <a:r>
              <a:rPr dirty="0"/>
              <a:t> </a:t>
            </a:r>
            <a:r>
              <a:rPr dirty="0" err="1"/>
              <a:t>iff</a:t>
            </a:r>
            <a:r>
              <a:rPr dirty="0"/>
              <a:t> A→</a:t>
            </a:r>
            <a:r>
              <a:rPr dirty="0">
                <a:latin typeface="Symbol" pitchFamily="2" charset="2"/>
              </a:rPr>
              <a:t>β</a:t>
            </a:r>
            <a:r>
              <a:rPr dirty="0"/>
              <a:t> ∈ P (</a:t>
            </a:r>
            <a:r>
              <a:rPr i="1" dirty="0" err="1"/>
              <a:t>iff</a:t>
            </a:r>
            <a:r>
              <a:rPr dirty="0"/>
              <a:t> </a:t>
            </a:r>
            <a:r>
              <a:rPr lang="en-US" dirty="0"/>
              <a:t>means</a:t>
            </a:r>
            <a:r>
              <a:rPr dirty="0"/>
              <a:t> </a:t>
            </a:r>
            <a:r>
              <a:rPr i="1" dirty="0"/>
              <a:t>if and only if</a:t>
            </a:r>
            <a:r>
              <a:rPr dirty="0"/>
              <a:t>)</a:t>
            </a:r>
          </a:p>
          <a:p>
            <a:pPr marL="486060" marR="49546" indent="-486060" defTabSz="1562338">
              <a:lnSpc>
                <a:spcPct val="90000"/>
              </a:lnSpc>
              <a:spcBef>
                <a:spcPts val="700"/>
              </a:spcBef>
              <a:defRPr sz="4536">
                <a:solidFill>
                  <a:srgbClr val="0433FF"/>
                </a:solidFill>
              </a:defRPr>
            </a:pPr>
            <a:endParaRPr dirty="0"/>
          </a:p>
          <a:p>
            <a:pPr marL="486060" marR="49546" indent="-486060" defTabSz="1562338">
              <a:lnSpc>
                <a:spcPct val="90000"/>
              </a:lnSpc>
              <a:spcBef>
                <a:spcPts val="700"/>
              </a:spcBef>
              <a:defRPr sz="4536">
                <a:solidFill>
                  <a:srgbClr val="0433FF"/>
                </a:solidFill>
              </a:defRPr>
            </a:pPr>
            <a:r>
              <a:rPr dirty="0"/>
              <a:t>Transitive closure</a:t>
            </a:r>
          </a:p>
          <a:p>
            <a:pPr marL="815767" marR="49546" lvl="1" indent="-457610" defTabSz="1562338">
              <a:lnSpc>
                <a:spcPct val="90000"/>
              </a:lnSpc>
              <a:spcBef>
                <a:spcPts val="700"/>
              </a:spcBef>
              <a:defRPr sz="4212"/>
            </a:pPr>
            <a:r>
              <a:rPr dirty="0"/>
              <a:t>the least set of productions that can be used to derive transitively from some non-terminal symbol A every possible word w</a:t>
            </a:r>
          </a:p>
          <a:p>
            <a:pPr marL="1329707" marR="49546" lvl="3" indent="-457200" defTabSz="1110996">
              <a:lnSpc>
                <a:spcPct val="90000"/>
              </a:lnSpc>
              <a:spcBef>
                <a:spcPts val="500"/>
              </a:spcBef>
              <a:defRPr sz="3402"/>
            </a:pPr>
            <a:r>
              <a:rPr dirty="0"/>
              <a:t>we denote (A </a:t>
            </a:r>
            <a:r>
              <a:rPr b="1" dirty="0">
                <a:solidFill>
                  <a:srgbClr val="0232FB"/>
                </a:solidFill>
              </a:rPr>
              <a:t>→*</a:t>
            </a:r>
            <a:r>
              <a:rPr dirty="0"/>
              <a:t> w); i.e., there is a chain of productions starting with A and ending with w</a:t>
            </a:r>
            <a:endParaRPr lang="en-US" dirty="0"/>
          </a:p>
          <a:p>
            <a:pPr marL="1329707" marR="49546" lvl="3" indent="-457200" defTabSz="1110996">
              <a:lnSpc>
                <a:spcPct val="90000"/>
              </a:lnSpc>
              <a:spcBef>
                <a:spcPts val="500"/>
              </a:spcBef>
              <a:defRPr sz="3402"/>
            </a:pPr>
            <a:r>
              <a:rPr dirty="0"/>
              <a:t>the set {w | A →* w} is also called transitive closure (mathematically incorrect)</a:t>
            </a:r>
          </a:p>
          <a:p>
            <a:pPr marL="486060" marR="49546" indent="-486060" defTabSz="1562338">
              <a:lnSpc>
                <a:spcPct val="90000"/>
              </a:lnSpc>
              <a:spcBef>
                <a:spcPts val="700"/>
              </a:spcBef>
              <a:defRPr sz="4536"/>
            </a:pPr>
            <a:endParaRPr dirty="0"/>
          </a:p>
          <a:p>
            <a:pPr marL="486060" marR="49546" indent="-486060" defTabSz="1562338">
              <a:lnSpc>
                <a:spcPct val="90000"/>
              </a:lnSpc>
              <a:spcBef>
                <a:spcPts val="700"/>
              </a:spcBef>
              <a:defRPr sz="4536"/>
            </a:pPr>
            <a:r>
              <a:rPr dirty="0"/>
              <a:t>We will only be interested in </a:t>
            </a:r>
            <a:r>
              <a:rPr b="1" dirty="0"/>
              <a:t>leftmost</a:t>
            </a:r>
            <a:r>
              <a:rPr dirty="0"/>
              <a:t> and </a:t>
            </a:r>
            <a:r>
              <a:rPr b="1" dirty="0"/>
              <a:t>rightmost</a:t>
            </a:r>
            <a:r>
              <a:rPr dirty="0"/>
              <a:t> derivations – not random orderings:</a:t>
            </a:r>
            <a:endParaRPr lang="en-US" dirty="0"/>
          </a:p>
          <a:p>
            <a:pPr marL="841660" marR="49546" lvl="1" indent="-486060" defTabSz="1562338">
              <a:lnSpc>
                <a:spcPct val="90000"/>
              </a:lnSpc>
              <a:spcBef>
                <a:spcPts val="700"/>
              </a:spcBef>
              <a:defRPr sz="4536">
                <a:solidFill>
                  <a:srgbClr val="0433FF"/>
                </a:solidFill>
              </a:defRPr>
            </a:pPr>
            <a:r>
              <a:rPr dirty="0"/>
              <a:t>Derives leftmost</a:t>
            </a:r>
          </a:p>
          <a:p>
            <a:pPr marL="1381999" marR="49546" lvl="2" indent="-418052" defTabSz="1562338">
              <a:lnSpc>
                <a:spcPct val="90000"/>
              </a:lnSpc>
              <a:spcBef>
                <a:spcPts val="700"/>
              </a:spcBef>
              <a:buSzTx/>
              <a:buNone/>
              <a:defRPr sz="4536"/>
            </a:pPr>
            <a:r>
              <a:rPr dirty="0" err="1"/>
              <a:t>wA</a:t>
            </a:r>
            <a:r>
              <a:rPr dirty="0" err="1">
                <a:latin typeface="Symbol" pitchFamily="2" charset="2"/>
              </a:rPr>
              <a:t>γ</a:t>
            </a:r>
            <a:r>
              <a:rPr dirty="0"/>
              <a:t> →</a:t>
            </a:r>
            <a:r>
              <a:rPr baseline="-5999" dirty="0"/>
              <a:t>lm</a:t>
            </a:r>
            <a:r>
              <a:rPr dirty="0"/>
              <a:t> w</a:t>
            </a:r>
            <a:r>
              <a:rPr dirty="0">
                <a:latin typeface="Symbol" pitchFamily="2" charset="2"/>
              </a:rPr>
              <a:t>β</a:t>
            </a:r>
            <a:r>
              <a:rPr dirty="0" err="1">
                <a:latin typeface="Symbol" pitchFamily="2" charset="2"/>
              </a:rPr>
              <a:t>γ</a:t>
            </a:r>
            <a:r>
              <a:rPr dirty="0"/>
              <a:t>   </a:t>
            </a:r>
            <a:r>
              <a:rPr dirty="0" err="1"/>
              <a:t>iff</a:t>
            </a:r>
            <a:r>
              <a:rPr dirty="0"/>
              <a:t> A→</a:t>
            </a:r>
            <a:r>
              <a:rPr dirty="0">
                <a:latin typeface="Symbol" pitchFamily="2" charset="2"/>
              </a:rPr>
              <a:t>β</a:t>
            </a:r>
            <a:r>
              <a:rPr dirty="0"/>
              <a:t> ∈ P</a:t>
            </a:r>
            <a:endParaRPr lang="en-US" dirty="0"/>
          </a:p>
          <a:p>
            <a:pPr marL="1862268" marR="49546" lvl="4" indent="-418052" defTabSz="1562338">
              <a:spcBef>
                <a:spcPts val="700"/>
              </a:spcBef>
              <a:buSzTx/>
              <a:buNone/>
              <a:defRPr sz="4536"/>
            </a:pPr>
            <a:r>
              <a:rPr sz="2800" dirty="0"/>
              <a:t>where w ∈ </a:t>
            </a:r>
            <a:r>
              <a:rPr sz="2800" dirty="0" err="1">
                <a:latin typeface="Symbol" pitchFamily="2" charset="2"/>
              </a:rPr>
              <a:t>Σ</a:t>
            </a:r>
            <a:r>
              <a:rPr sz="2800" dirty="0"/>
              <a:t>*, </a:t>
            </a:r>
            <a:r>
              <a:rPr sz="2800" dirty="0" err="1">
                <a:latin typeface="Symbol" pitchFamily="2" charset="2"/>
              </a:rPr>
              <a:t>γ</a:t>
            </a:r>
            <a:r>
              <a:rPr sz="2800" dirty="0"/>
              <a:t> ∈ (N ∪ </a:t>
            </a:r>
            <a:r>
              <a:rPr sz="2800" dirty="0" err="1">
                <a:latin typeface="Symbol" pitchFamily="2" charset="2"/>
              </a:rPr>
              <a:t>Σ</a:t>
            </a:r>
            <a:r>
              <a:rPr sz="2800" dirty="0"/>
              <a:t> )*, A ∈ N, </a:t>
            </a:r>
            <a:r>
              <a:rPr sz="2800" dirty="0">
                <a:latin typeface="Symbol" pitchFamily="2" charset="2"/>
              </a:rPr>
              <a:t>β</a:t>
            </a:r>
            <a:r>
              <a:rPr sz="2800" dirty="0"/>
              <a:t> ∈ (N ∪ </a:t>
            </a:r>
            <a:r>
              <a:rPr sz="2800" dirty="0" err="1">
                <a:latin typeface="Symbol" pitchFamily="2" charset="2"/>
              </a:rPr>
              <a:t>Σ</a:t>
            </a:r>
            <a:r>
              <a:rPr sz="2800" dirty="0"/>
              <a:t> )*</a:t>
            </a:r>
            <a:endParaRPr lang="en-US" sz="2800" dirty="0"/>
          </a:p>
          <a:p>
            <a:pPr marL="1862268" marR="49546" lvl="4" indent="-418052" defTabSz="1562338">
              <a:spcBef>
                <a:spcPts val="700"/>
              </a:spcBef>
              <a:buSzTx/>
              <a:buNone/>
              <a:defRPr sz="4536"/>
            </a:pPr>
            <a:r>
              <a:rPr lang="en-US" sz="2800" dirty="0"/>
              <a:t>(please note that </a:t>
            </a:r>
            <a:r>
              <a:rPr lang="el-GR" sz="2800" dirty="0">
                <a:latin typeface="Symbol" pitchFamily="2" charset="2"/>
              </a:rPr>
              <a:t>Σ</a:t>
            </a:r>
            <a:r>
              <a:rPr lang="el-GR" sz="2800" dirty="0"/>
              <a:t>*</a:t>
            </a:r>
            <a:r>
              <a:rPr lang="en-US" sz="2800" dirty="0"/>
              <a:t> denotes the set of all strings over </a:t>
            </a:r>
            <a:r>
              <a:rPr lang="el-GR" sz="2800" dirty="0">
                <a:latin typeface="Symbol" pitchFamily="2" charset="2"/>
              </a:rPr>
              <a:t>Σ</a:t>
            </a:r>
            <a:r>
              <a:rPr lang="en-US" sz="2800" dirty="0"/>
              <a:t>)</a:t>
            </a:r>
            <a:endParaRPr sz="2800" dirty="0"/>
          </a:p>
          <a:p>
            <a:pPr marL="841660" marR="49546" lvl="1" indent="-486060" defTabSz="1562338">
              <a:lnSpc>
                <a:spcPct val="90000"/>
              </a:lnSpc>
              <a:spcBef>
                <a:spcPts val="700"/>
              </a:spcBef>
              <a:defRPr sz="4536">
                <a:solidFill>
                  <a:srgbClr val="0433FF"/>
                </a:solidFill>
              </a:defRPr>
            </a:pPr>
            <a:endParaRPr lang="en-US" dirty="0"/>
          </a:p>
          <a:p>
            <a:pPr marL="841660" marR="49546" lvl="1" indent="-486060" defTabSz="1562338">
              <a:lnSpc>
                <a:spcPct val="90000"/>
              </a:lnSpc>
              <a:spcBef>
                <a:spcPts val="700"/>
              </a:spcBef>
              <a:defRPr sz="4536">
                <a:solidFill>
                  <a:srgbClr val="0433FF"/>
                </a:solidFill>
              </a:defRPr>
            </a:pPr>
            <a:r>
              <a:rPr dirty="0"/>
              <a:t>Derives rightmost</a:t>
            </a:r>
          </a:p>
          <a:p>
            <a:pPr marL="1381999" marR="49546" lvl="2" indent="-418052" defTabSz="1562338">
              <a:lnSpc>
                <a:spcPct val="90000"/>
              </a:lnSpc>
              <a:spcBef>
                <a:spcPts val="700"/>
              </a:spcBef>
              <a:buSzTx/>
              <a:buNone/>
              <a:defRPr sz="4536"/>
            </a:pPr>
            <a:r>
              <a:rPr dirty="0">
                <a:latin typeface="Symbol" pitchFamily="2" charset="2"/>
              </a:rPr>
              <a:t>α</a:t>
            </a:r>
            <a:r>
              <a:rPr dirty="0"/>
              <a:t>Aw →</a:t>
            </a:r>
            <a:r>
              <a:rPr baseline="-5999" dirty="0" err="1"/>
              <a:t>rm</a:t>
            </a:r>
            <a:r>
              <a:rPr dirty="0"/>
              <a:t> </a:t>
            </a:r>
            <a:r>
              <a:rPr dirty="0">
                <a:latin typeface="Symbol" pitchFamily="2" charset="2"/>
              </a:rPr>
              <a:t>αβ</a:t>
            </a:r>
            <a:r>
              <a:rPr dirty="0"/>
              <a:t>w </a:t>
            </a:r>
            <a:r>
              <a:rPr dirty="0" err="1"/>
              <a:t>iff</a:t>
            </a:r>
            <a:r>
              <a:rPr dirty="0"/>
              <a:t> A→</a:t>
            </a:r>
            <a:r>
              <a:rPr dirty="0">
                <a:latin typeface="Symbol" pitchFamily="2" charset="2"/>
              </a:rPr>
              <a:t>β</a:t>
            </a:r>
            <a:r>
              <a:rPr dirty="0"/>
              <a:t> ∈ P </a:t>
            </a:r>
            <a:endParaRPr lang="en-US" dirty="0"/>
          </a:p>
          <a:p>
            <a:pPr marL="1862268" marR="49546" lvl="4" indent="-418052" defTabSz="1562338">
              <a:spcBef>
                <a:spcPts val="700"/>
              </a:spcBef>
              <a:buSzTx/>
              <a:buNone/>
              <a:defRPr sz="4536"/>
            </a:pPr>
            <a:r>
              <a:rPr sz="2800" dirty="0"/>
              <a:t>where w ∈ </a:t>
            </a:r>
            <a:r>
              <a:rPr sz="2800" dirty="0" err="1">
                <a:latin typeface="Symbol" pitchFamily="2" charset="2"/>
              </a:rPr>
              <a:t>Σ</a:t>
            </a:r>
            <a:r>
              <a:rPr sz="2800" dirty="0"/>
              <a:t>*, </a:t>
            </a:r>
            <a:r>
              <a:rPr sz="2800" dirty="0">
                <a:latin typeface="Symbol" pitchFamily="2" charset="2"/>
              </a:rPr>
              <a:t>α</a:t>
            </a:r>
            <a:r>
              <a:rPr sz="2800" dirty="0"/>
              <a:t> ∈ (N ∪ </a:t>
            </a:r>
            <a:r>
              <a:rPr sz="2800" dirty="0" err="1">
                <a:latin typeface="Symbol" pitchFamily="2" charset="2"/>
              </a:rPr>
              <a:t>Σ</a:t>
            </a:r>
            <a:r>
              <a:rPr sz="2800" dirty="0"/>
              <a:t> )*, A ∈ N, </a:t>
            </a:r>
            <a:r>
              <a:rPr sz="2800" dirty="0">
                <a:latin typeface="Symbol" pitchFamily="2" charset="2"/>
              </a:rPr>
              <a:t>β</a:t>
            </a:r>
            <a:r>
              <a:rPr sz="2800" dirty="0"/>
              <a:t> ∈ (N ∪ </a:t>
            </a:r>
            <a:r>
              <a:rPr sz="2800" dirty="0" err="1">
                <a:latin typeface="Symbol" pitchFamily="2" charset="2"/>
              </a:rPr>
              <a:t>Σ</a:t>
            </a:r>
            <a:r>
              <a:rPr sz="2800" dirty="0"/>
              <a:t> )*</a:t>
            </a:r>
          </a:p>
        </p:txBody>
      </p:sp>
      <p:sp>
        <p:nvSpPr>
          <p:cNvPr id="88"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31</a:t>
            </a:fld>
            <a:endParaRPr/>
          </a:p>
        </p:txBody>
      </p:sp>
    </p:spTree>
    <p:extLst>
      <p:ext uri="{BB962C8B-B14F-4D97-AF65-F5344CB8AC3E}">
        <p14:creationId xmlns:p14="http://schemas.microsoft.com/office/powerpoint/2010/main" val="3907053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ctangle"/>
          <p:cNvSpPr/>
          <p:nvPr/>
        </p:nvSpPr>
        <p:spPr>
          <a:xfrm>
            <a:off x="7421"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23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23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236" name="Example Leftmost Derivation"/>
          <p:cNvSpPr txBox="1">
            <a:spLocks noGrp="1"/>
          </p:cNvSpPr>
          <p:nvPr>
            <p:ph type="title"/>
          </p:nvPr>
        </p:nvSpPr>
        <p:spPr>
          <a:prstGeom prst="rect">
            <a:avLst/>
          </a:prstGeom>
        </p:spPr>
        <p:txBody>
          <a:bodyPr/>
          <a:lstStyle>
            <a:lvl1pPr defTabSz="1928812"/>
          </a:lstStyle>
          <a:p>
            <a:r>
              <a:rPr dirty="0"/>
              <a:t>Example</a:t>
            </a:r>
            <a:r>
              <a:rPr lang="en-US" dirty="0"/>
              <a:t>:</a:t>
            </a:r>
            <a:r>
              <a:rPr dirty="0"/>
              <a:t> Leftmost Derivation</a:t>
            </a:r>
          </a:p>
        </p:txBody>
      </p:sp>
      <p:sp>
        <p:nvSpPr>
          <p:cNvPr id="23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32</a:t>
            </a:fld>
            <a:endParaRPr/>
          </a:p>
        </p:txBody>
      </p:sp>
      <p:sp>
        <p:nvSpPr>
          <p:cNvPr id="238" name="&lt;program&gt;…"/>
          <p:cNvSpPr txBox="1"/>
          <p:nvPr/>
        </p:nvSpPr>
        <p:spPr>
          <a:xfrm>
            <a:off x="587330" y="2222500"/>
            <a:ext cx="23209341" cy="105568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lvl="1" indent="0">
              <a:buClr>
                <a:srgbClr val="431579"/>
              </a:buClr>
              <a:buFont typeface="Wingdings"/>
            </a:pPr>
            <a:r>
              <a:rPr dirty="0"/>
              <a:t>&lt;program&gt;</a:t>
            </a:r>
          </a:p>
          <a:p>
            <a:pPr lvl="1" indent="0">
              <a:buClr>
                <a:srgbClr val="431579"/>
              </a:buClr>
              <a:buFont typeface="Wingdings"/>
            </a:pPr>
            <a:r>
              <a:rPr dirty="0"/>
              <a:t>--&gt; &lt;program&gt; &lt;statement&gt;</a:t>
            </a:r>
          </a:p>
          <a:p>
            <a:pPr lvl="1" indent="0">
              <a:buClr>
                <a:srgbClr val="431579"/>
              </a:buClr>
              <a:buFont typeface="Wingdings"/>
            </a:pPr>
            <a:r>
              <a:rPr dirty="0"/>
              <a:t>--&gt; &lt;statement&gt; &lt;statement&gt;</a:t>
            </a:r>
          </a:p>
          <a:p>
            <a:pPr lvl="1" indent="0">
              <a:buClr>
                <a:srgbClr val="431579"/>
              </a:buClr>
              <a:buFont typeface="Wingdings"/>
            </a:pPr>
            <a:r>
              <a:rPr dirty="0"/>
              <a:t>--&gt; &lt;</a:t>
            </a:r>
            <a:r>
              <a:rPr dirty="0" err="1"/>
              <a:t>assignStmt</a:t>
            </a:r>
            <a:r>
              <a:rPr dirty="0"/>
              <a:t>&gt; &lt;statement&gt;</a:t>
            </a:r>
          </a:p>
          <a:p>
            <a:pPr lvl="1" indent="0">
              <a:buClr>
                <a:srgbClr val="431579"/>
              </a:buClr>
              <a:buFont typeface="Wingdings"/>
            </a:pPr>
            <a:r>
              <a:rPr dirty="0"/>
              <a:t>--&gt; &lt;id&gt; = &lt;expr&gt; ; &lt;statement&gt;</a:t>
            </a:r>
          </a:p>
          <a:p>
            <a:pPr lvl="1" indent="0">
              <a:buClr>
                <a:srgbClr val="431579"/>
              </a:buClr>
              <a:buFont typeface="Wingdings"/>
            </a:pPr>
            <a:r>
              <a:rPr dirty="0"/>
              <a:t>--&gt; a = &lt;expr&gt; ; &lt;statement&gt;</a:t>
            </a:r>
          </a:p>
          <a:p>
            <a:pPr lvl="1" indent="0">
              <a:buClr>
                <a:srgbClr val="431579"/>
              </a:buClr>
              <a:buFont typeface="Wingdings"/>
            </a:pPr>
            <a:r>
              <a:rPr dirty="0"/>
              <a:t>--&gt; a = &lt;</a:t>
            </a:r>
            <a:r>
              <a:rPr dirty="0" err="1"/>
              <a:t>int</a:t>
            </a:r>
            <a:r>
              <a:rPr dirty="0"/>
              <a:t>&gt; ; &lt;statement&gt;</a:t>
            </a:r>
          </a:p>
          <a:p>
            <a:pPr lvl="1" indent="0">
              <a:buClr>
                <a:srgbClr val="431579"/>
              </a:buClr>
              <a:buFont typeface="Wingdings"/>
            </a:pPr>
            <a:r>
              <a:rPr dirty="0"/>
              <a:t>--&gt; a = 1 ; &lt;statement&gt;</a:t>
            </a:r>
          </a:p>
          <a:p>
            <a:pPr lvl="1" indent="0">
              <a:buClr>
                <a:srgbClr val="431579"/>
              </a:buClr>
              <a:buFont typeface="Wingdings"/>
            </a:pPr>
            <a:r>
              <a:rPr dirty="0"/>
              <a:t>--&gt; a = 1 ; &lt;</a:t>
            </a:r>
            <a:r>
              <a:rPr dirty="0" err="1"/>
              <a:t>ifStmt</a:t>
            </a:r>
            <a:r>
              <a:rPr dirty="0"/>
              <a:t>&gt;</a:t>
            </a:r>
          </a:p>
          <a:p>
            <a:pPr lvl="1" indent="0">
              <a:buClr>
                <a:srgbClr val="431579"/>
              </a:buClr>
              <a:buFont typeface="Wingdings"/>
            </a:pPr>
            <a:r>
              <a:rPr dirty="0"/>
              <a:t>--&gt; a = 1 ; if ( &lt;expr&gt; ) &lt;statement&gt; ;</a:t>
            </a:r>
          </a:p>
          <a:p>
            <a:pPr lvl="1" indent="0">
              <a:buClr>
                <a:srgbClr val="431579"/>
              </a:buClr>
              <a:buFont typeface="Wingdings"/>
            </a:pPr>
            <a:r>
              <a:rPr dirty="0"/>
              <a:t>--&gt; a = 1 ; if ( &lt;expr&gt; + &lt;expr&gt; ) &lt;statement&gt; ;</a:t>
            </a:r>
          </a:p>
          <a:p>
            <a:pPr lvl="1" indent="0">
              <a:buClr>
                <a:srgbClr val="431579"/>
              </a:buClr>
              <a:buFont typeface="Wingdings"/>
            </a:pPr>
            <a:r>
              <a:rPr dirty="0"/>
              <a:t>--&gt; a = 1 ; if ( &lt;id&gt; + &lt;expr&gt; ) &lt;statement&gt; ;</a:t>
            </a:r>
          </a:p>
          <a:p>
            <a:pPr lvl="1" indent="0">
              <a:buClr>
                <a:srgbClr val="431579"/>
              </a:buClr>
              <a:buFont typeface="Wingdings"/>
            </a:pPr>
            <a:r>
              <a:rPr dirty="0"/>
              <a:t>--&gt; a = 1 ; if ( a + &lt;expr&gt; ) &lt;statement&gt; ;</a:t>
            </a:r>
          </a:p>
          <a:p>
            <a:pPr lvl="1" indent="0">
              <a:buClr>
                <a:srgbClr val="431579"/>
              </a:buClr>
              <a:buFont typeface="Wingdings"/>
            </a:pPr>
            <a:r>
              <a:rPr dirty="0"/>
              <a:t>--&gt; a = 1 ; if ( a + &lt;</a:t>
            </a:r>
            <a:r>
              <a:rPr dirty="0" err="1"/>
              <a:t>int</a:t>
            </a:r>
            <a:r>
              <a:rPr dirty="0"/>
              <a:t>&gt; ) &lt;statement&gt; ;</a:t>
            </a:r>
          </a:p>
          <a:p>
            <a:pPr lvl="1" indent="0">
              <a:buClr>
                <a:srgbClr val="431579"/>
              </a:buClr>
              <a:buFont typeface="Wingdings"/>
            </a:pPr>
            <a:r>
              <a:rPr dirty="0"/>
              <a:t>--&gt; a = 1 ; if ( a + 1 ) &lt;statement&gt; ;</a:t>
            </a:r>
          </a:p>
          <a:p>
            <a:pPr lvl="1" indent="0">
              <a:buClr>
                <a:srgbClr val="431579"/>
              </a:buClr>
              <a:buFont typeface="Wingdings"/>
            </a:pPr>
            <a:r>
              <a:rPr dirty="0"/>
              <a:t>--&gt; a = 1 ; if ( a + 1 ) &lt;</a:t>
            </a:r>
            <a:r>
              <a:rPr dirty="0" err="1"/>
              <a:t>assignStmt</a:t>
            </a:r>
            <a:r>
              <a:rPr dirty="0"/>
              <a:t>&gt; ;</a:t>
            </a:r>
          </a:p>
          <a:p>
            <a:pPr lvl="1" indent="0">
              <a:buClr>
                <a:srgbClr val="431579"/>
              </a:buClr>
              <a:buFont typeface="Wingdings"/>
            </a:pPr>
            <a:r>
              <a:rPr dirty="0"/>
              <a:t>--&gt; a = 1 ; if ( a + 1 ) &lt;id&gt; = &lt;expr&gt; ;</a:t>
            </a:r>
          </a:p>
          <a:p>
            <a:pPr lvl="1" indent="0">
              <a:buClr>
                <a:srgbClr val="431579"/>
              </a:buClr>
              <a:buFont typeface="Wingdings"/>
            </a:pPr>
            <a:r>
              <a:rPr dirty="0"/>
              <a:t>--&gt; a = 1 ; if ( a + 1 ) b = &lt;expr&gt; ;</a:t>
            </a:r>
          </a:p>
          <a:p>
            <a:pPr lvl="1" indent="0">
              <a:buClr>
                <a:srgbClr val="431579"/>
              </a:buClr>
              <a:buFont typeface="Wingdings"/>
            </a:pPr>
            <a:r>
              <a:rPr dirty="0"/>
              <a:t>--&gt; a = 1 ; if ( a + 1 ) b = &lt;</a:t>
            </a:r>
            <a:r>
              <a:rPr dirty="0" err="1"/>
              <a:t>int</a:t>
            </a:r>
            <a:r>
              <a:rPr dirty="0"/>
              <a:t>&gt; ;</a:t>
            </a:r>
          </a:p>
          <a:p>
            <a:pPr lvl="1" indent="0">
              <a:buClr>
                <a:srgbClr val="431579"/>
              </a:buClr>
              <a:buFont typeface="Wingdings"/>
            </a:pPr>
            <a:r>
              <a:rPr dirty="0"/>
              <a:t>--&gt; a = 1 ; if ( a + 1 ) b = 2 ;</a:t>
            </a:r>
          </a:p>
        </p:txBody>
      </p:sp>
      <p:sp>
        <p:nvSpPr>
          <p:cNvPr id="8" name="&lt;program&gt;    ::= &lt;statement&gt; | &lt;program&gt; &lt;statement&gt;…">
            <a:extLst>
              <a:ext uri="{FF2B5EF4-FFF2-40B4-BE49-F238E27FC236}">
                <a16:creationId xmlns:a16="http://schemas.microsoft.com/office/drawing/2014/main" id="{4691C482-417A-AF49-AFB1-2B7AD27D1E4F}"/>
              </a:ext>
            </a:extLst>
          </p:cNvPr>
          <p:cNvSpPr txBox="1"/>
          <p:nvPr/>
        </p:nvSpPr>
        <p:spPr>
          <a:xfrm>
            <a:off x="14317033" y="2454633"/>
            <a:ext cx="9891028" cy="2953214"/>
          </a:xfrm>
          <a:prstGeom prst="rect">
            <a:avLst/>
          </a:prstGeom>
          <a:solidFill>
            <a:schemeClr val="accent3">
              <a:lumMod val="20000"/>
              <a:lumOff val="80000"/>
            </a:schemeClr>
          </a:solidFill>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marL="577283" indent="-577283">
              <a:spcBef>
                <a:spcPts val="400"/>
              </a:spcBef>
              <a:buClr>
                <a:srgbClr val="431579"/>
              </a:buClr>
              <a:buFont typeface="Wingdings"/>
              <a:defRPr sz="2300">
                <a:latin typeface="Courier"/>
                <a:ea typeface="Courier"/>
                <a:cs typeface="Courier"/>
                <a:sym typeface="Courier"/>
              </a:defRPr>
            </a:pPr>
            <a:r>
              <a:rPr dirty="0"/>
              <a:t>&lt;program&gt;    ::= &lt;statement&gt; | &lt;program&gt; &lt;statement&gt;</a:t>
            </a:r>
          </a:p>
          <a:p>
            <a:pPr marL="577283" indent="-577283">
              <a:spcBef>
                <a:spcPts val="400"/>
              </a:spcBef>
              <a:buClr>
                <a:srgbClr val="431579"/>
              </a:buClr>
              <a:buFont typeface="Wingdings"/>
              <a:defRPr sz="2300">
                <a:latin typeface="Courier"/>
                <a:ea typeface="Courier"/>
                <a:cs typeface="Courier"/>
                <a:sym typeface="Courier"/>
              </a:defRPr>
            </a:pPr>
            <a:r>
              <a:rPr dirty="0"/>
              <a:t>&lt;statement&gt;  ::= &lt;</a:t>
            </a:r>
            <a:r>
              <a:rPr dirty="0" err="1"/>
              <a:t>assignStmt</a:t>
            </a:r>
            <a:r>
              <a:rPr dirty="0"/>
              <a:t>&gt; | &lt;</a:t>
            </a:r>
            <a:r>
              <a:rPr dirty="0" err="1"/>
              <a:t>ifStmt</a:t>
            </a:r>
            <a:r>
              <a:rPr dirty="0"/>
              <a:t>&gt;</a:t>
            </a:r>
          </a:p>
          <a:p>
            <a:pPr marL="577283" indent="-577283">
              <a:spcBef>
                <a:spcPts val="400"/>
              </a:spcBef>
              <a:buClr>
                <a:srgbClr val="431579"/>
              </a:buClr>
              <a:buFont typeface="Wingdings"/>
              <a:defRPr sz="2300">
                <a:latin typeface="Courier"/>
                <a:ea typeface="Courier"/>
                <a:cs typeface="Courier"/>
                <a:sym typeface="Courier"/>
              </a:defRPr>
            </a:pPr>
            <a:r>
              <a:rPr dirty="0"/>
              <a:t>&lt;</a:t>
            </a:r>
            <a:r>
              <a:rPr dirty="0" err="1"/>
              <a:t>assignStmt</a:t>
            </a:r>
            <a:r>
              <a:rPr dirty="0"/>
              <a:t>&gt; ::= &lt;id&gt; = &lt;expr&gt; ;</a:t>
            </a:r>
          </a:p>
          <a:p>
            <a:pPr marL="577283" indent="-577283">
              <a:spcBef>
                <a:spcPts val="400"/>
              </a:spcBef>
              <a:buClr>
                <a:srgbClr val="431579"/>
              </a:buClr>
              <a:buFont typeface="Wingdings"/>
              <a:defRPr sz="2300">
                <a:latin typeface="Courier"/>
                <a:ea typeface="Courier"/>
                <a:cs typeface="Courier"/>
                <a:sym typeface="Courier"/>
              </a:defRPr>
            </a:pPr>
            <a:r>
              <a:rPr dirty="0"/>
              <a:t>&lt;</a:t>
            </a:r>
            <a:r>
              <a:rPr dirty="0" err="1"/>
              <a:t>ifStmt</a:t>
            </a:r>
            <a:r>
              <a:rPr dirty="0"/>
              <a:t>&gt;     ::= if ( &lt;expr&gt; ) &lt;statement&gt; ;</a:t>
            </a:r>
          </a:p>
          <a:p>
            <a:pPr marL="577283" indent="-577283">
              <a:spcBef>
                <a:spcPts val="400"/>
              </a:spcBef>
              <a:buClr>
                <a:srgbClr val="431579"/>
              </a:buClr>
              <a:buFont typeface="Wingdings"/>
              <a:defRPr sz="2300">
                <a:latin typeface="Courier"/>
                <a:ea typeface="Courier"/>
                <a:cs typeface="Courier"/>
                <a:sym typeface="Courier"/>
              </a:defRPr>
            </a:pPr>
            <a:r>
              <a:rPr dirty="0"/>
              <a:t>&lt;expr&gt;       ::= &lt;id&gt; | &lt;</a:t>
            </a:r>
            <a:r>
              <a:rPr dirty="0" err="1"/>
              <a:t>int</a:t>
            </a:r>
            <a:r>
              <a:rPr dirty="0"/>
              <a:t>&gt; | &lt;expr&gt; + &lt;expr&gt;</a:t>
            </a:r>
          </a:p>
          <a:p>
            <a:pPr marL="577283" indent="-577283">
              <a:spcBef>
                <a:spcPts val="400"/>
              </a:spcBef>
              <a:buClr>
                <a:srgbClr val="431579"/>
              </a:buClr>
              <a:buFont typeface="Wingdings"/>
              <a:defRPr sz="2300">
                <a:latin typeface="Courier"/>
                <a:ea typeface="Courier"/>
                <a:cs typeface="Courier"/>
                <a:sym typeface="Courier"/>
              </a:defRPr>
            </a:pPr>
            <a:r>
              <a:rPr dirty="0"/>
              <a:t>&lt;id&gt;         ::= a | b | c | </a:t>
            </a:r>
            <a:r>
              <a:rPr dirty="0" err="1"/>
              <a:t>i</a:t>
            </a:r>
            <a:r>
              <a:rPr dirty="0"/>
              <a:t> | j | k | n | x | y | z</a:t>
            </a:r>
          </a:p>
          <a:p>
            <a:pPr marL="577283" indent="-577283">
              <a:spcBef>
                <a:spcPts val="400"/>
              </a:spcBef>
              <a:buClr>
                <a:srgbClr val="431579"/>
              </a:buClr>
              <a:buFont typeface="Wingdings"/>
              <a:defRPr sz="2300">
                <a:latin typeface="Courier"/>
                <a:ea typeface="Courier"/>
                <a:cs typeface="Courier"/>
                <a:sym typeface="Courier"/>
              </a:defRPr>
            </a:pPr>
            <a:r>
              <a:rPr dirty="0"/>
              <a:t>&lt;</a:t>
            </a:r>
            <a:r>
              <a:rPr dirty="0" err="1"/>
              <a:t>int</a:t>
            </a:r>
            <a:r>
              <a:rPr dirty="0"/>
              <a:t>&gt;        ::= 0 | 1 | 2 | 3 | 4 | 5 | 6 | 7 | 8 | 9</a:t>
            </a:r>
          </a:p>
        </p:txBody>
      </p:sp>
      <p:sp>
        <p:nvSpPr>
          <p:cNvPr id="2" name="TextBox 1">
            <a:extLst>
              <a:ext uri="{FF2B5EF4-FFF2-40B4-BE49-F238E27FC236}">
                <a16:creationId xmlns:a16="http://schemas.microsoft.com/office/drawing/2014/main" id="{05952392-C00D-4846-9670-AC194FD9ABD9}"/>
              </a:ext>
            </a:extLst>
          </p:cNvPr>
          <p:cNvSpPr txBox="1"/>
          <p:nvPr/>
        </p:nvSpPr>
        <p:spPr>
          <a:xfrm>
            <a:off x="18006166" y="7500938"/>
            <a:ext cx="4177145" cy="1806263"/>
          </a:xfrm>
          <a:prstGeom prst="rect">
            <a:avLst/>
          </a:prstGeom>
          <a:solidFill>
            <a:schemeClr val="tx1">
              <a:lumMod val="10000"/>
              <a:lumOff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7283" indent="-516114">
              <a:defRPr>
                <a:latin typeface="Courier"/>
                <a:ea typeface="Courier"/>
                <a:cs typeface="Courier"/>
                <a:sym typeface="Courier"/>
              </a:defRPr>
            </a:pPr>
            <a:r>
              <a:rPr lang="en-US" dirty="0"/>
              <a:t>a = 1 ;  </a:t>
            </a:r>
          </a:p>
          <a:p>
            <a:pPr marL="577283" indent="-516114">
              <a:defRPr>
                <a:latin typeface="Courier"/>
                <a:ea typeface="Courier"/>
                <a:cs typeface="Courier"/>
                <a:sym typeface="Courier"/>
              </a:defRPr>
            </a:pPr>
            <a:r>
              <a:rPr lang="en-US" dirty="0"/>
              <a:t>if ( a + 1 )   </a:t>
            </a:r>
          </a:p>
          <a:p>
            <a:pPr marL="577283" indent="-516114">
              <a:defRPr>
                <a:latin typeface="Courier"/>
                <a:ea typeface="Courier"/>
                <a:cs typeface="Courier"/>
                <a:sym typeface="Courier"/>
              </a:defRPr>
            </a:pPr>
            <a:r>
              <a:rPr lang="en-US" dirty="0"/>
              <a:t>   b  =  2  ;</a:t>
            </a:r>
          </a:p>
        </p:txBody>
      </p:sp>
      <p:sp>
        <p:nvSpPr>
          <p:cNvPr id="3" name="Left Arrow 2">
            <a:extLst>
              <a:ext uri="{FF2B5EF4-FFF2-40B4-BE49-F238E27FC236}">
                <a16:creationId xmlns:a16="http://schemas.microsoft.com/office/drawing/2014/main" id="{5BE582B5-5005-1244-8815-5A03F8B15F71}"/>
              </a:ext>
            </a:extLst>
          </p:cNvPr>
          <p:cNvSpPr/>
          <p:nvPr/>
        </p:nvSpPr>
        <p:spPr>
          <a:xfrm>
            <a:off x="14824364" y="8146473"/>
            <a:ext cx="2937163" cy="665018"/>
          </a:xfrm>
          <a:prstGeom prst="leftArrow">
            <a:avLst/>
          </a:prstGeom>
          <a:solidFill>
            <a:schemeClr val="tx1">
              <a:lumMod val="10000"/>
              <a:lumOff val="90000"/>
            </a:schemeClr>
          </a:solidFill>
          <a:ln w="127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1928812" rtl="0" fontAlgn="auto" latinLnBrk="0" hangingPunct="0">
              <a:lnSpc>
                <a:spcPct val="100000"/>
              </a:lnSpc>
              <a:spcBef>
                <a:spcPts val="0"/>
              </a:spcBef>
              <a:spcAft>
                <a:spcPts val="0"/>
              </a:spcAft>
              <a:buClr>
                <a:srgbClr val="000000"/>
              </a:buClr>
              <a:buSzTx/>
              <a:buFont typeface="Courier New"/>
              <a:buNone/>
              <a:tabLst/>
            </a:pPr>
            <a:endParaRPr kumimoji="0" lang="en-US"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endParaRPr>
          </a:p>
        </p:txBody>
      </p:sp>
      <p:sp>
        <p:nvSpPr>
          <p:cNvPr id="4" name="TextBox 3">
            <a:extLst>
              <a:ext uri="{FF2B5EF4-FFF2-40B4-BE49-F238E27FC236}">
                <a16:creationId xmlns:a16="http://schemas.microsoft.com/office/drawing/2014/main" id="{C7ACA15E-FE1C-6A4F-9627-9E66C2C59134}"/>
              </a:ext>
            </a:extLst>
          </p:cNvPr>
          <p:cNvSpPr txBox="1"/>
          <p:nvPr/>
        </p:nvSpPr>
        <p:spPr>
          <a:xfrm>
            <a:off x="15206870" y="11479729"/>
            <a:ext cx="5943600" cy="1252265"/>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fontAlgn="base"/>
            <a:r>
              <a:rPr lang="en-US" b="0" dirty="0"/>
              <a:t>The symbol </a:t>
            </a:r>
            <a:r>
              <a:rPr lang="en-US" dirty="0"/>
              <a:t>--&gt;</a:t>
            </a:r>
            <a:r>
              <a:rPr lang="en-US" b="0" dirty="0"/>
              <a:t> is read “derives”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8">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8">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8">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8">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8">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8">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38">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8">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38">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241"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243"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244" name="Example Rightmost Derivation"/>
          <p:cNvSpPr txBox="1">
            <a:spLocks noGrp="1"/>
          </p:cNvSpPr>
          <p:nvPr>
            <p:ph type="title"/>
          </p:nvPr>
        </p:nvSpPr>
        <p:spPr>
          <a:prstGeom prst="rect">
            <a:avLst/>
          </a:prstGeom>
        </p:spPr>
        <p:txBody>
          <a:bodyPr/>
          <a:lstStyle>
            <a:lvl1pPr defTabSz="1928812"/>
          </a:lstStyle>
          <a:p>
            <a:r>
              <a:rPr dirty="0"/>
              <a:t>Example</a:t>
            </a:r>
            <a:r>
              <a:rPr lang="en-US" dirty="0"/>
              <a:t>:</a:t>
            </a:r>
            <a:r>
              <a:rPr dirty="0"/>
              <a:t> Rightmost Derivation</a:t>
            </a:r>
          </a:p>
        </p:txBody>
      </p:sp>
      <p:sp>
        <p:nvSpPr>
          <p:cNvPr id="24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33</a:t>
            </a:fld>
            <a:endParaRPr/>
          </a:p>
        </p:txBody>
      </p:sp>
      <p:sp>
        <p:nvSpPr>
          <p:cNvPr id="246" name="&lt;program&gt;…"/>
          <p:cNvSpPr txBox="1"/>
          <p:nvPr/>
        </p:nvSpPr>
        <p:spPr>
          <a:xfrm>
            <a:off x="634816" y="2625372"/>
            <a:ext cx="23114367" cy="102774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lvl="1" indent="0">
              <a:buClr>
                <a:srgbClr val="431579"/>
              </a:buClr>
              <a:buFont typeface="Wingdings"/>
              <a:defRPr sz="3400"/>
            </a:pPr>
            <a:r>
              <a:rPr dirty="0"/>
              <a:t>&lt;program&gt;</a:t>
            </a:r>
          </a:p>
          <a:p>
            <a:pPr lvl="1" indent="0">
              <a:buClr>
                <a:srgbClr val="431579"/>
              </a:buClr>
              <a:buFont typeface="Wingdings"/>
              <a:defRPr sz="3400"/>
            </a:pPr>
            <a:r>
              <a:rPr dirty="0"/>
              <a:t>--&gt; &lt;program&gt; &lt;statement&gt;</a:t>
            </a:r>
          </a:p>
          <a:p>
            <a:pPr lvl="1" indent="0">
              <a:buClr>
                <a:srgbClr val="431579"/>
              </a:buClr>
              <a:buFont typeface="Wingdings"/>
              <a:defRPr sz="3400"/>
            </a:pPr>
            <a:r>
              <a:rPr dirty="0"/>
              <a:t>--&gt; &lt;program&gt; &lt;</a:t>
            </a:r>
            <a:r>
              <a:rPr dirty="0" err="1"/>
              <a:t>ifStmt</a:t>
            </a:r>
            <a:r>
              <a:rPr dirty="0"/>
              <a:t>&gt;</a:t>
            </a:r>
          </a:p>
          <a:p>
            <a:pPr lvl="1" indent="0">
              <a:buClr>
                <a:srgbClr val="431579"/>
              </a:buClr>
              <a:buFont typeface="Wingdings"/>
              <a:defRPr sz="3400"/>
            </a:pPr>
            <a:r>
              <a:rPr dirty="0"/>
              <a:t>--&gt; &lt;program&gt; if ( &lt;expr&gt; ) &lt;statement&gt;</a:t>
            </a:r>
          </a:p>
          <a:p>
            <a:pPr lvl="1" indent="0">
              <a:buClr>
                <a:srgbClr val="431579"/>
              </a:buClr>
              <a:buFont typeface="Wingdings"/>
              <a:defRPr sz="3400"/>
            </a:pPr>
            <a:r>
              <a:rPr dirty="0"/>
              <a:t>--&gt; &lt;program&gt; if ( &lt;expr&gt; ) &lt;</a:t>
            </a:r>
            <a:r>
              <a:rPr dirty="0" err="1"/>
              <a:t>assignStmt</a:t>
            </a:r>
            <a:r>
              <a:rPr dirty="0"/>
              <a:t>&gt;</a:t>
            </a:r>
          </a:p>
          <a:p>
            <a:pPr lvl="1" indent="0">
              <a:buClr>
                <a:srgbClr val="431579"/>
              </a:buClr>
              <a:buFont typeface="Wingdings"/>
              <a:defRPr sz="3400"/>
            </a:pPr>
            <a:r>
              <a:rPr dirty="0"/>
              <a:t>--&gt; &lt;program&gt; if ( &lt;expr&gt; ) &lt;id&gt; = &lt;expr&gt; ;</a:t>
            </a:r>
          </a:p>
          <a:p>
            <a:pPr lvl="1" indent="0">
              <a:buClr>
                <a:srgbClr val="431579"/>
              </a:buClr>
              <a:buFont typeface="Wingdings"/>
              <a:defRPr sz="3400"/>
            </a:pPr>
            <a:r>
              <a:rPr dirty="0"/>
              <a:t>--&gt; &lt;program&gt; if ( &lt;expr&gt; ) &lt;id&gt; = &lt;</a:t>
            </a:r>
            <a:r>
              <a:rPr dirty="0" err="1"/>
              <a:t>int</a:t>
            </a:r>
            <a:r>
              <a:rPr dirty="0"/>
              <a:t>&gt; ;</a:t>
            </a:r>
          </a:p>
          <a:p>
            <a:pPr lvl="1" indent="0">
              <a:buClr>
                <a:srgbClr val="431579"/>
              </a:buClr>
              <a:buFont typeface="Wingdings"/>
              <a:defRPr sz="3400"/>
            </a:pPr>
            <a:r>
              <a:rPr dirty="0"/>
              <a:t>--&gt; &lt;program&gt; if ( &lt;expr&gt; ) &lt;id&gt; = 2 ;</a:t>
            </a:r>
          </a:p>
          <a:p>
            <a:pPr lvl="1" indent="0">
              <a:buClr>
                <a:srgbClr val="431579"/>
              </a:buClr>
              <a:buFont typeface="Wingdings"/>
              <a:defRPr sz="3400"/>
            </a:pPr>
            <a:r>
              <a:rPr dirty="0"/>
              <a:t>--&gt; &lt;program&gt; if ( &lt;expr&gt; ) b = 2 ;</a:t>
            </a:r>
          </a:p>
          <a:p>
            <a:pPr lvl="1" indent="0">
              <a:buClr>
                <a:srgbClr val="431579"/>
              </a:buClr>
              <a:buFont typeface="Wingdings"/>
              <a:defRPr sz="3400"/>
            </a:pPr>
            <a:r>
              <a:rPr dirty="0"/>
              <a:t>--&gt; &lt;program&gt; if ( &lt;expr&gt; + &lt;expr&gt; ) b = 2 ;</a:t>
            </a:r>
          </a:p>
          <a:p>
            <a:pPr lvl="1" indent="0">
              <a:buClr>
                <a:srgbClr val="431579"/>
              </a:buClr>
              <a:buFont typeface="Wingdings"/>
              <a:defRPr sz="3400"/>
            </a:pPr>
            <a:r>
              <a:rPr dirty="0"/>
              <a:t>--&gt; &lt;program&gt; if ( &lt;expr&gt; + &lt;</a:t>
            </a:r>
            <a:r>
              <a:rPr dirty="0" err="1"/>
              <a:t>int</a:t>
            </a:r>
            <a:r>
              <a:rPr dirty="0"/>
              <a:t>&gt; ) b = 2 ;</a:t>
            </a:r>
          </a:p>
          <a:p>
            <a:pPr lvl="1" indent="0">
              <a:buClr>
                <a:srgbClr val="431579"/>
              </a:buClr>
              <a:buFont typeface="Wingdings"/>
              <a:defRPr sz="3400"/>
            </a:pPr>
            <a:r>
              <a:rPr dirty="0"/>
              <a:t>--&gt; &lt;program&gt; if ( &lt;expr&gt; + 1) b = 2 ;</a:t>
            </a:r>
          </a:p>
          <a:p>
            <a:pPr lvl="1" indent="0">
              <a:buClr>
                <a:srgbClr val="431579"/>
              </a:buClr>
              <a:buFont typeface="Wingdings"/>
              <a:defRPr sz="3400"/>
            </a:pPr>
            <a:r>
              <a:rPr dirty="0"/>
              <a:t>--&gt; &lt;program&gt; if ( &lt;id&gt; + 1 ) b = 2 ;</a:t>
            </a:r>
          </a:p>
          <a:p>
            <a:pPr lvl="1" indent="0">
              <a:buClr>
                <a:srgbClr val="431579"/>
              </a:buClr>
              <a:buFont typeface="Wingdings"/>
              <a:defRPr sz="3400"/>
            </a:pPr>
            <a:r>
              <a:rPr dirty="0"/>
              <a:t>--&gt; &lt;program&gt; if ( a + 1 ) b = 2 ;</a:t>
            </a:r>
          </a:p>
          <a:p>
            <a:pPr lvl="1" indent="0">
              <a:buClr>
                <a:srgbClr val="431579"/>
              </a:buClr>
              <a:buFont typeface="Wingdings"/>
              <a:defRPr sz="3400"/>
            </a:pPr>
            <a:r>
              <a:rPr dirty="0"/>
              <a:t>--&gt; &lt;statement&gt; if ( a + 1 ) b = 2 ;</a:t>
            </a:r>
          </a:p>
          <a:p>
            <a:pPr lvl="1" indent="0">
              <a:buClr>
                <a:srgbClr val="431579"/>
              </a:buClr>
              <a:buFont typeface="Wingdings"/>
              <a:defRPr sz="3400"/>
            </a:pPr>
            <a:r>
              <a:rPr dirty="0"/>
              <a:t>--&gt; &lt;</a:t>
            </a:r>
            <a:r>
              <a:rPr dirty="0" err="1"/>
              <a:t>assignStmt</a:t>
            </a:r>
            <a:r>
              <a:rPr dirty="0"/>
              <a:t>&gt; if ( a + 1 ) b = 2 ;</a:t>
            </a:r>
          </a:p>
          <a:p>
            <a:pPr lvl="1" indent="0">
              <a:buClr>
                <a:srgbClr val="431579"/>
              </a:buClr>
              <a:buFont typeface="Wingdings"/>
              <a:defRPr sz="3400"/>
            </a:pPr>
            <a:r>
              <a:rPr dirty="0"/>
              <a:t>--&gt; &lt;id&gt; = &lt;expr&gt; ; if ( a + 1 ) b = 2 ;</a:t>
            </a:r>
          </a:p>
          <a:p>
            <a:pPr lvl="1" indent="0">
              <a:buClr>
                <a:srgbClr val="431579"/>
              </a:buClr>
              <a:buFont typeface="Wingdings"/>
              <a:defRPr sz="3400"/>
            </a:pPr>
            <a:r>
              <a:rPr dirty="0"/>
              <a:t>--&gt; &lt;id&gt; = &lt;</a:t>
            </a:r>
            <a:r>
              <a:rPr dirty="0" err="1"/>
              <a:t>int</a:t>
            </a:r>
            <a:r>
              <a:rPr dirty="0"/>
              <a:t>&gt; ; if ( a + 1 ) b = 2 ;</a:t>
            </a:r>
          </a:p>
          <a:p>
            <a:pPr lvl="1" indent="0">
              <a:buClr>
                <a:srgbClr val="431579"/>
              </a:buClr>
              <a:buFont typeface="Wingdings"/>
              <a:defRPr sz="3400"/>
            </a:pPr>
            <a:r>
              <a:rPr dirty="0"/>
              <a:t>--&gt; &lt;id&gt; = 1 ; if ( a + 1 ) b = 2 ;</a:t>
            </a:r>
          </a:p>
          <a:p>
            <a:pPr lvl="1" indent="0">
              <a:buClr>
                <a:srgbClr val="431579"/>
              </a:buClr>
              <a:buFont typeface="Wingdings"/>
              <a:defRPr sz="3400"/>
            </a:pPr>
            <a:r>
              <a:rPr dirty="0"/>
              <a:t>--&gt; a = 1 ; if ( a + 1 ) b = 2 ;</a:t>
            </a:r>
          </a:p>
        </p:txBody>
      </p:sp>
      <p:sp>
        <p:nvSpPr>
          <p:cNvPr id="8" name="&lt;program&gt;    ::= &lt;statement&gt; | &lt;program&gt; &lt;statement&gt;…">
            <a:extLst>
              <a:ext uri="{FF2B5EF4-FFF2-40B4-BE49-F238E27FC236}">
                <a16:creationId xmlns:a16="http://schemas.microsoft.com/office/drawing/2014/main" id="{F6D54AFF-DAD6-454F-98E9-0F2CEE09E570}"/>
              </a:ext>
            </a:extLst>
          </p:cNvPr>
          <p:cNvSpPr txBox="1"/>
          <p:nvPr/>
        </p:nvSpPr>
        <p:spPr>
          <a:xfrm>
            <a:off x="14317033" y="2454633"/>
            <a:ext cx="9891028" cy="2953214"/>
          </a:xfrm>
          <a:prstGeom prst="rect">
            <a:avLst/>
          </a:prstGeom>
          <a:solidFill>
            <a:schemeClr val="accent3">
              <a:lumMod val="20000"/>
              <a:lumOff val="80000"/>
            </a:schemeClr>
          </a:solidFill>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marL="577283" indent="-577283">
              <a:spcBef>
                <a:spcPts val="400"/>
              </a:spcBef>
              <a:buClr>
                <a:srgbClr val="431579"/>
              </a:buClr>
              <a:buFont typeface="Wingdings"/>
              <a:defRPr sz="2300">
                <a:latin typeface="Courier"/>
                <a:ea typeface="Courier"/>
                <a:cs typeface="Courier"/>
                <a:sym typeface="Courier"/>
              </a:defRPr>
            </a:pPr>
            <a:r>
              <a:rPr dirty="0"/>
              <a:t>&lt;program&gt;    ::= &lt;statement&gt; | &lt;program&gt; &lt;statement&gt;</a:t>
            </a:r>
          </a:p>
          <a:p>
            <a:pPr marL="577283" indent="-577283">
              <a:spcBef>
                <a:spcPts val="400"/>
              </a:spcBef>
              <a:buClr>
                <a:srgbClr val="431579"/>
              </a:buClr>
              <a:buFont typeface="Wingdings"/>
              <a:defRPr sz="2300">
                <a:latin typeface="Courier"/>
                <a:ea typeface="Courier"/>
                <a:cs typeface="Courier"/>
                <a:sym typeface="Courier"/>
              </a:defRPr>
            </a:pPr>
            <a:r>
              <a:rPr dirty="0"/>
              <a:t>&lt;statement&gt;  ::= &lt;</a:t>
            </a:r>
            <a:r>
              <a:rPr dirty="0" err="1"/>
              <a:t>assignStmt</a:t>
            </a:r>
            <a:r>
              <a:rPr dirty="0"/>
              <a:t>&gt; | &lt;</a:t>
            </a:r>
            <a:r>
              <a:rPr dirty="0" err="1"/>
              <a:t>ifStmt</a:t>
            </a:r>
            <a:r>
              <a:rPr dirty="0"/>
              <a:t>&gt;</a:t>
            </a:r>
          </a:p>
          <a:p>
            <a:pPr marL="577283" indent="-577283">
              <a:spcBef>
                <a:spcPts val="400"/>
              </a:spcBef>
              <a:buClr>
                <a:srgbClr val="431579"/>
              </a:buClr>
              <a:buFont typeface="Wingdings"/>
              <a:defRPr sz="2300">
                <a:latin typeface="Courier"/>
                <a:ea typeface="Courier"/>
                <a:cs typeface="Courier"/>
                <a:sym typeface="Courier"/>
              </a:defRPr>
            </a:pPr>
            <a:r>
              <a:rPr dirty="0"/>
              <a:t>&lt;</a:t>
            </a:r>
            <a:r>
              <a:rPr dirty="0" err="1"/>
              <a:t>assignStmt</a:t>
            </a:r>
            <a:r>
              <a:rPr dirty="0"/>
              <a:t>&gt; ::= &lt;id&gt; = &lt;expr&gt; ;</a:t>
            </a:r>
          </a:p>
          <a:p>
            <a:pPr marL="577283" indent="-577283">
              <a:spcBef>
                <a:spcPts val="400"/>
              </a:spcBef>
              <a:buClr>
                <a:srgbClr val="431579"/>
              </a:buClr>
              <a:buFont typeface="Wingdings"/>
              <a:defRPr sz="2300">
                <a:latin typeface="Courier"/>
                <a:ea typeface="Courier"/>
                <a:cs typeface="Courier"/>
                <a:sym typeface="Courier"/>
              </a:defRPr>
            </a:pPr>
            <a:r>
              <a:rPr dirty="0"/>
              <a:t>&lt;</a:t>
            </a:r>
            <a:r>
              <a:rPr dirty="0" err="1"/>
              <a:t>ifStmt</a:t>
            </a:r>
            <a:r>
              <a:rPr dirty="0"/>
              <a:t>&gt;     ::= if ( &lt;expr&gt; ) &lt;statement&gt; ;</a:t>
            </a:r>
          </a:p>
          <a:p>
            <a:pPr marL="577283" indent="-577283">
              <a:spcBef>
                <a:spcPts val="400"/>
              </a:spcBef>
              <a:buClr>
                <a:srgbClr val="431579"/>
              </a:buClr>
              <a:buFont typeface="Wingdings"/>
              <a:defRPr sz="2300">
                <a:latin typeface="Courier"/>
                <a:ea typeface="Courier"/>
                <a:cs typeface="Courier"/>
                <a:sym typeface="Courier"/>
              </a:defRPr>
            </a:pPr>
            <a:r>
              <a:rPr dirty="0"/>
              <a:t>&lt;expr&gt;       ::= &lt;id&gt; | &lt;</a:t>
            </a:r>
            <a:r>
              <a:rPr dirty="0" err="1"/>
              <a:t>int</a:t>
            </a:r>
            <a:r>
              <a:rPr dirty="0"/>
              <a:t>&gt; | &lt;expr&gt; + &lt;expr&gt;</a:t>
            </a:r>
          </a:p>
          <a:p>
            <a:pPr marL="577283" indent="-577283">
              <a:spcBef>
                <a:spcPts val="400"/>
              </a:spcBef>
              <a:buClr>
                <a:srgbClr val="431579"/>
              </a:buClr>
              <a:buFont typeface="Wingdings"/>
              <a:defRPr sz="2300">
                <a:latin typeface="Courier"/>
                <a:ea typeface="Courier"/>
                <a:cs typeface="Courier"/>
                <a:sym typeface="Courier"/>
              </a:defRPr>
            </a:pPr>
            <a:r>
              <a:rPr dirty="0"/>
              <a:t>&lt;id&gt;         ::= a | b | c | </a:t>
            </a:r>
            <a:r>
              <a:rPr dirty="0" err="1"/>
              <a:t>i</a:t>
            </a:r>
            <a:r>
              <a:rPr dirty="0"/>
              <a:t> | j | k | n | x | y | z</a:t>
            </a:r>
          </a:p>
          <a:p>
            <a:pPr marL="577283" indent="-577283">
              <a:spcBef>
                <a:spcPts val="400"/>
              </a:spcBef>
              <a:buClr>
                <a:srgbClr val="431579"/>
              </a:buClr>
              <a:buFont typeface="Wingdings"/>
              <a:defRPr sz="2300">
                <a:latin typeface="Courier"/>
                <a:ea typeface="Courier"/>
                <a:cs typeface="Courier"/>
                <a:sym typeface="Courier"/>
              </a:defRPr>
            </a:pPr>
            <a:r>
              <a:rPr dirty="0"/>
              <a:t>&lt;</a:t>
            </a:r>
            <a:r>
              <a:rPr dirty="0" err="1"/>
              <a:t>int</a:t>
            </a:r>
            <a:r>
              <a:rPr dirty="0"/>
              <a:t>&gt;        ::= 0 | 1 | 2 | 3 | 4 | 5 | 6 | 7 | 8 | 9</a:t>
            </a:r>
          </a:p>
        </p:txBody>
      </p:sp>
      <p:sp>
        <p:nvSpPr>
          <p:cNvPr id="9" name="TextBox 8">
            <a:extLst>
              <a:ext uri="{FF2B5EF4-FFF2-40B4-BE49-F238E27FC236}">
                <a16:creationId xmlns:a16="http://schemas.microsoft.com/office/drawing/2014/main" id="{49EC34A9-B1C8-DC48-B349-0EB3D130B5A6}"/>
              </a:ext>
            </a:extLst>
          </p:cNvPr>
          <p:cNvSpPr txBox="1"/>
          <p:nvPr/>
        </p:nvSpPr>
        <p:spPr>
          <a:xfrm>
            <a:off x="18006166" y="7500938"/>
            <a:ext cx="4177145" cy="1806263"/>
          </a:xfrm>
          <a:prstGeom prst="rect">
            <a:avLst/>
          </a:prstGeom>
          <a:solidFill>
            <a:schemeClr val="tx1">
              <a:lumMod val="10000"/>
              <a:lumOff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7283" indent="-516114">
              <a:defRPr>
                <a:latin typeface="Courier"/>
                <a:ea typeface="Courier"/>
                <a:cs typeface="Courier"/>
                <a:sym typeface="Courier"/>
              </a:defRPr>
            </a:pPr>
            <a:r>
              <a:rPr lang="en-US" dirty="0"/>
              <a:t>a = 1 ;  </a:t>
            </a:r>
          </a:p>
          <a:p>
            <a:pPr marL="577283" indent="-516114">
              <a:defRPr>
                <a:latin typeface="Courier"/>
                <a:ea typeface="Courier"/>
                <a:cs typeface="Courier"/>
                <a:sym typeface="Courier"/>
              </a:defRPr>
            </a:pPr>
            <a:r>
              <a:rPr lang="en-US" dirty="0"/>
              <a:t>if ( a + 1 )   </a:t>
            </a:r>
          </a:p>
          <a:p>
            <a:pPr marL="577283" indent="-516114">
              <a:defRPr>
                <a:latin typeface="Courier"/>
                <a:ea typeface="Courier"/>
                <a:cs typeface="Courier"/>
                <a:sym typeface="Courier"/>
              </a:defRPr>
            </a:pPr>
            <a:r>
              <a:rPr lang="en-US" dirty="0"/>
              <a:t>   b  =  2  ;</a:t>
            </a:r>
          </a:p>
        </p:txBody>
      </p:sp>
      <p:sp>
        <p:nvSpPr>
          <p:cNvPr id="10" name="Left Arrow 9">
            <a:extLst>
              <a:ext uri="{FF2B5EF4-FFF2-40B4-BE49-F238E27FC236}">
                <a16:creationId xmlns:a16="http://schemas.microsoft.com/office/drawing/2014/main" id="{C98E8C06-5D00-4D47-8746-F784D6A7F671}"/>
              </a:ext>
            </a:extLst>
          </p:cNvPr>
          <p:cNvSpPr/>
          <p:nvPr/>
        </p:nvSpPr>
        <p:spPr>
          <a:xfrm>
            <a:off x="14824364" y="8146473"/>
            <a:ext cx="2937163" cy="665018"/>
          </a:xfrm>
          <a:prstGeom prst="leftArrow">
            <a:avLst/>
          </a:prstGeom>
          <a:solidFill>
            <a:schemeClr val="tx1">
              <a:lumMod val="10000"/>
              <a:lumOff val="90000"/>
            </a:schemeClr>
          </a:solidFill>
          <a:ln w="127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1928812" rtl="0" fontAlgn="auto" latinLnBrk="0" hangingPunct="0">
              <a:lnSpc>
                <a:spcPct val="100000"/>
              </a:lnSpc>
              <a:spcBef>
                <a:spcPts val="0"/>
              </a:spcBef>
              <a:spcAft>
                <a:spcPts val="0"/>
              </a:spcAft>
              <a:buClr>
                <a:srgbClr val="000000"/>
              </a:buClr>
              <a:buSzTx/>
              <a:buFont typeface="Courier New"/>
              <a:buNone/>
              <a:tabLst/>
            </a:pPr>
            <a:endParaRPr kumimoji="0" lang="en-US"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6">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6">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6">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4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p:cNvSpPr/>
          <p:nvPr/>
        </p:nvSpPr>
        <p:spPr>
          <a:xfrm>
            <a:off x="0" y="27709"/>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115"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117"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118" name="Ambiguity"/>
          <p:cNvSpPr txBox="1">
            <a:spLocks noGrp="1"/>
          </p:cNvSpPr>
          <p:nvPr>
            <p:ph type="title"/>
          </p:nvPr>
        </p:nvSpPr>
        <p:spPr>
          <a:prstGeom prst="rect">
            <a:avLst/>
          </a:prstGeom>
        </p:spPr>
        <p:txBody>
          <a:bodyPr/>
          <a:lstStyle>
            <a:lvl1pPr defTabSz="1928812"/>
          </a:lstStyle>
          <a:p>
            <a:r>
              <a:t>Ambiguity</a:t>
            </a:r>
          </a:p>
        </p:txBody>
      </p:sp>
      <p:sp>
        <p:nvSpPr>
          <p:cNvPr id="119" name="Grammar G = (N,Σ,P,S) is unambiguous iff every w ∈ L(G) has a unique leftmost (or rightmost) derivation…"/>
          <p:cNvSpPr txBox="1">
            <a:spLocks noGrp="1"/>
          </p:cNvSpPr>
          <p:nvPr>
            <p:ph type="body" idx="1"/>
          </p:nvPr>
        </p:nvSpPr>
        <p:spPr>
          <a:prstGeom prst="rect">
            <a:avLst/>
          </a:prstGeom>
        </p:spPr>
        <p:txBody>
          <a:bodyPr>
            <a:normAutofit lnSpcReduction="10000"/>
          </a:bodyPr>
          <a:lstStyle/>
          <a:p>
            <a:pPr marL="600075" indent="-600075"/>
            <a:r>
              <a:rPr dirty="0"/>
              <a:t>Grammar G = (N,</a:t>
            </a:r>
            <a:r>
              <a:rPr lang="en-US" dirty="0"/>
              <a:t> </a:t>
            </a:r>
            <a:r>
              <a:rPr dirty="0" err="1">
                <a:latin typeface="Symbol" pitchFamily="2" charset="2"/>
              </a:rPr>
              <a:t>Σ</a:t>
            </a:r>
            <a:r>
              <a:rPr dirty="0"/>
              <a:t>,</a:t>
            </a:r>
            <a:r>
              <a:rPr lang="en-US" dirty="0"/>
              <a:t> </a:t>
            </a:r>
            <a:r>
              <a:rPr dirty="0"/>
              <a:t>P,</a:t>
            </a:r>
            <a:r>
              <a:rPr lang="en-US" dirty="0"/>
              <a:t> </a:t>
            </a:r>
            <a:r>
              <a:rPr dirty="0"/>
              <a:t>S) is </a:t>
            </a:r>
            <a:r>
              <a:rPr b="1" dirty="0"/>
              <a:t>unambiguous</a:t>
            </a:r>
            <a:r>
              <a:rPr dirty="0"/>
              <a:t> </a:t>
            </a:r>
            <a:r>
              <a:rPr dirty="0" err="1"/>
              <a:t>iff</a:t>
            </a:r>
            <a:r>
              <a:rPr dirty="0"/>
              <a:t> every w ∈ L(G) has a unique leftmost (or rightmost) derivation</a:t>
            </a:r>
          </a:p>
          <a:p>
            <a:pPr marL="1026658" lvl="1" indent="-645658"/>
            <a:r>
              <a:rPr dirty="0"/>
              <a:t>Fact: unique leftmost or unique rightmost implies the other</a:t>
            </a:r>
          </a:p>
          <a:p>
            <a:pPr marL="600075" indent="-600075"/>
            <a:endParaRPr dirty="0"/>
          </a:p>
          <a:p>
            <a:pPr marL="600075" indent="-600075"/>
            <a:r>
              <a:rPr dirty="0"/>
              <a:t>A grammar without this property is </a:t>
            </a:r>
            <a:r>
              <a:rPr b="1" dirty="0"/>
              <a:t>ambiguous</a:t>
            </a:r>
          </a:p>
          <a:p>
            <a:pPr marL="1026658" lvl="1" indent="-645658"/>
            <a:r>
              <a:rPr dirty="0"/>
              <a:t>Note that other grammars that generate the same language may be unambiguous</a:t>
            </a:r>
          </a:p>
          <a:p>
            <a:pPr marL="600075" indent="-600075"/>
            <a:endParaRPr dirty="0"/>
          </a:p>
          <a:p>
            <a:pPr marL="600075" indent="-600075"/>
            <a:r>
              <a:rPr b="1" dirty="0"/>
              <a:t>We need unambiguous grammars for parsing</a:t>
            </a:r>
          </a:p>
          <a:p>
            <a:pPr marL="1026658" lvl="1" indent="-645658"/>
            <a:r>
              <a:rPr lang="en-US" dirty="0"/>
              <a:t>Computer languages must be precise:</a:t>
            </a:r>
          </a:p>
          <a:p>
            <a:pPr marL="1585458" lvl="2" indent="-645658"/>
            <a:r>
              <a:rPr lang="en-US" dirty="0"/>
              <a:t>Both their form (</a:t>
            </a:r>
            <a:r>
              <a:rPr lang="en-US" i="1" dirty="0"/>
              <a:t>syntax</a:t>
            </a:r>
            <a:r>
              <a:rPr lang="en-US" dirty="0"/>
              <a:t>) and meaning (</a:t>
            </a:r>
            <a:r>
              <a:rPr lang="en-US" i="1" dirty="0"/>
              <a:t>semantics</a:t>
            </a:r>
            <a:r>
              <a:rPr lang="en-US" dirty="0"/>
              <a:t>) must be specified without ambiguity, so that both programmers and computers can tell what a program is supposed to do</a:t>
            </a:r>
            <a:endParaRPr dirty="0"/>
          </a:p>
        </p:txBody>
      </p:sp>
      <p:sp>
        <p:nvSpPr>
          <p:cNvPr id="120" name="Slide Number"/>
          <p:cNvSpPr txBox="1">
            <a:spLocks noGrp="1"/>
          </p:cNvSpPr>
          <p:nvPr>
            <p:ph type="sldNum" sz="quarter" idx="2"/>
          </p:nvPr>
        </p:nvSpPr>
        <p:spPr>
          <a:xfrm>
            <a:off x="23452294" y="12894468"/>
            <a:ext cx="471984" cy="488505"/>
          </a:xfrm>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34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p:cNvSpPr/>
          <p:nvPr/>
        </p:nvSpPr>
        <p:spPr>
          <a:xfrm>
            <a:off x="0" y="27709"/>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115"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117"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118" name="Ambiguity"/>
          <p:cNvSpPr txBox="1">
            <a:spLocks noGrp="1"/>
          </p:cNvSpPr>
          <p:nvPr>
            <p:ph type="title"/>
          </p:nvPr>
        </p:nvSpPr>
        <p:spPr>
          <a:prstGeom prst="rect">
            <a:avLst/>
          </a:prstGeom>
        </p:spPr>
        <p:txBody>
          <a:bodyPr/>
          <a:lstStyle>
            <a:lvl1pPr defTabSz="1928812"/>
          </a:lstStyle>
          <a:p>
            <a:r>
              <a:rPr dirty="0"/>
              <a:t>Ambiguity</a:t>
            </a:r>
            <a:r>
              <a:rPr lang="en-US" dirty="0"/>
              <a:t> - Example</a:t>
            </a:r>
            <a:endParaRPr dirty="0"/>
          </a:p>
        </p:txBody>
      </p:sp>
      <p:sp>
        <p:nvSpPr>
          <p:cNvPr id="119" name="Grammar G = (N,Σ,P,S) is unambiguous iff every w ∈ L(G) has a unique leftmost (or rightmost) derivation…"/>
          <p:cNvSpPr txBox="1">
            <a:spLocks noGrp="1"/>
          </p:cNvSpPr>
          <p:nvPr>
            <p:ph type="body" idx="1"/>
          </p:nvPr>
        </p:nvSpPr>
        <p:spPr>
          <a:prstGeom prst="rect">
            <a:avLst/>
          </a:prstGeom>
        </p:spPr>
        <p:txBody>
          <a:bodyPr>
            <a:normAutofit/>
          </a:bodyPr>
          <a:lstStyle/>
          <a:p>
            <a:pPr marL="600075" indent="-600075"/>
            <a:r>
              <a:rPr lang="en-US" dirty="0"/>
              <a:t>Consider the following grammar:</a:t>
            </a:r>
          </a:p>
          <a:p>
            <a:pPr marL="1079500" lvl="3" indent="0" fontAlgn="base">
              <a:buNone/>
            </a:pPr>
            <a:r>
              <a:rPr lang="en-US" dirty="0"/>
              <a:t>&lt;assign&gt; → &lt;id&gt; = &lt;expr&gt;</a:t>
            </a:r>
          </a:p>
          <a:p>
            <a:pPr marL="1079500" lvl="3" indent="0" fontAlgn="base">
              <a:buNone/>
            </a:pPr>
            <a:r>
              <a:rPr lang="en-US" dirty="0"/>
              <a:t>&lt;id&gt; → A | B | C</a:t>
            </a:r>
          </a:p>
          <a:p>
            <a:pPr marL="1079500" lvl="3" indent="0" fontAlgn="base">
              <a:buNone/>
            </a:pPr>
            <a:r>
              <a:rPr lang="en-US" dirty="0"/>
              <a:t>&lt;expr&gt; → &lt;expr&gt; + &lt;expr&gt; | &lt;expr&gt; * &lt;expr&gt; | ( &lt;expr&gt; ) | &lt;id&gt;</a:t>
            </a:r>
          </a:p>
          <a:p>
            <a:pPr marL="600075" indent="-600075"/>
            <a:r>
              <a:rPr lang="en-US" dirty="0"/>
              <a:t>The grammar is ambiguous because the sentence: </a:t>
            </a:r>
            <a:r>
              <a:rPr lang="en-US" dirty="0">
                <a:solidFill>
                  <a:srgbClr val="FF0000"/>
                </a:solidFill>
              </a:rPr>
              <a:t>A = B + C * A </a:t>
            </a:r>
            <a:r>
              <a:rPr lang="en-US" dirty="0"/>
              <a:t>has two distinct parse trees:</a:t>
            </a:r>
          </a:p>
        </p:txBody>
      </p:sp>
      <p:sp>
        <p:nvSpPr>
          <p:cNvPr id="120" name="Slide Number"/>
          <p:cNvSpPr txBox="1">
            <a:spLocks noGrp="1"/>
          </p:cNvSpPr>
          <p:nvPr>
            <p:ph type="sldNum" sz="quarter" idx="2"/>
          </p:nvPr>
        </p:nvSpPr>
        <p:spPr>
          <a:xfrm>
            <a:off x="23452294" y="12894468"/>
            <a:ext cx="471984" cy="488505"/>
          </a:xfrm>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35</a:t>
            </a:fld>
            <a:endParaRPr/>
          </a:p>
        </p:txBody>
      </p:sp>
      <p:pic>
        <p:nvPicPr>
          <p:cNvPr id="2" name="Picture 1">
            <a:extLst>
              <a:ext uri="{FF2B5EF4-FFF2-40B4-BE49-F238E27FC236}">
                <a16:creationId xmlns:a16="http://schemas.microsoft.com/office/drawing/2014/main" id="{DB6B6D8A-4046-AF4E-896A-B47E482ABC00}"/>
              </a:ext>
            </a:extLst>
          </p:cNvPr>
          <p:cNvPicPr>
            <a:picLocks noChangeAspect="1"/>
          </p:cNvPicPr>
          <p:nvPr/>
        </p:nvPicPr>
        <p:blipFill>
          <a:blip r:embed="rId3"/>
          <a:stretch>
            <a:fillRect/>
          </a:stretch>
        </p:blipFill>
        <p:spPr>
          <a:xfrm>
            <a:off x="4577157" y="7197435"/>
            <a:ext cx="14088529" cy="6185538"/>
          </a:xfrm>
          <a:prstGeom prst="rect">
            <a:avLst/>
          </a:prstGeom>
        </p:spPr>
      </p:pic>
    </p:spTree>
    <p:extLst>
      <p:ext uri="{BB962C8B-B14F-4D97-AF65-F5344CB8AC3E}">
        <p14:creationId xmlns:p14="http://schemas.microsoft.com/office/powerpoint/2010/main" val="1261006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249"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251"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252" name="Extended BNF (EBNF)"/>
          <p:cNvSpPr txBox="1">
            <a:spLocks noGrp="1"/>
          </p:cNvSpPr>
          <p:nvPr>
            <p:ph type="title"/>
          </p:nvPr>
        </p:nvSpPr>
        <p:spPr>
          <a:prstGeom prst="rect">
            <a:avLst/>
          </a:prstGeom>
        </p:spPr>
        <p:txBody>
          <a:bodyPr/>
          <a:lstStyle>
            <a:lvl1pPr defTabSz="1928812"/>
          </a:lstStyle>
          <a:p>
            <a:r>
              <a:t>Extended BNF (EBNF)</a:t>
            </a:r>
          </a:p>
        </p:txBody>
      </p:sp>
      <p:sp>
        <p:nvSpPr>
          <p:cNvPr id="253" name="Extended BNF (EBNF) improves the readability and conciseness of BNF through extensions:…"/>
          <p:cNvSpPr txBox="1">
            <a:spLocks noGrp="1"/>
          </p:cNvSpPr>
          <p:nvPr>
            <p:ph type="body" idx="1"/>
          </p:nvPr>
        </p:nvSpPr>
        <p:spPr>
          <a:prstGeom prst="rect">
            <a:avLst/>
          </a:prstGeom>
        </p:spPr>
        <p:txBody>
          <a:bodyPr>
            <a:normAutofit lnSpcReduction="10000"/>
          </a:bodyPr>
          <a:lstStyle/>
          <a:p>
            <a:pPr marL="476250" indent="-476250">
              <a:lnSpc>
                <a:spcPct val="90000"/>
              </a:lnSpc>
              <a:defRPr sz="5000"/>
            </a:pPr>
            <a:r>
              <a:rPr b="1" dirty="0"/>
              <a:t>Extended BNF</a:t>
            </a:r>
            <a:r>
              <a:rPr dirty="0"/>
              <a:t> (</a:t>
            </a:r>
            <a:r>
              <a:rPr b="1" dirty="0"/>
              <a:t>EBNF</a:t>
            </a:r>
            <a:r>
              <a:rPr dirty="0"/>
              <a:t>) improves the readability and conciseness of BNF through extensions:</a:t>
            </a:r>
          </a:p>
          <a:p>
            <a:pPr marL="859035" lvl="1" indent="-478035">
              <a:lnSpc>
                <a:spcPct val="90000"/>
              </a:lnSpc>
              <a:defRPr sz="4400"/>
            </a:pPr>
            <a:r>
              <a:rPr b="1" i="1" dirty="0"/>
              <a:t>Kleene </a:t>
            </a:r>
            <a:r>
              <a:rPr lang="en-US" b="1" i="1" dirty="0"/>
              <a:t>plu</a:t>
            </a:r>
            <a:r>
              <a:rPr b="1" i="1" dirty="0"/>
              <a:t>s</a:t>
            </a:r>
            <a:r>
              <a:rPr i="1" dirty="0"/>
              <a:t>:</a:t>
            </a:r>
            <a:r>
              <a:rPr dirty="0"/>
              <a:t> a sequence of one or more elements of the class marked.</a:t>
            </a:r>
          </a:p>
          <a:p>
            <a:pPr marL="1547387" lvl="2" indent="-442042">
              <a:lnSpc>
                <a:spcPct val="90000"/>
              </a:lnSpc>
              <a:buSzTx/>
              <a:buFont typeface="Wingdings"/>
              <a:buNone/>
              <a:defRPr>
                <a:solidFill>
                  <a:srgbClr val="207F20"/>
                </a:solidFill>
                <a:latin typeface="Courier"/>
                <a:ea typeface="Courier"/>
                <a:cs typeface="Courier"/>
                <a:sym typeface="Courier"/>
              </a:defRPr>
            </a:pPr>
            <a:r>
              <a:rPr dirty="0"/>
              <a:t>&lt;</a:t>
            </a:r>
            <a:r>
              <a:rPr dirty="0" err="1"/>
              <a:t>unsigned_integer</a:t>
            </a:r>
            <a:r>
              <a:rPr dirty="0"/>
              <a:t>&gt; ::= &lt;digit&gt;+</a:t>
            </a:r>
          </a:p>
          <a:p>
            <a:pPr marL="859035" lvl="1" indent="-478035">
              <a:lnSpc>
                <a:spcPct val="90000"/>
              </a:lnSpc>
              <a:defRPr sz="4400"/>
            </a:pPr>
            <a:r>
              <a:rPr b="1" i="1" dirty="0"/>
              <a:t>Kleene star</a:t>
            </a:r>
            <a:r>
              <a:rPr i="1" dirty="0"/>
              <a:t>:</a:t>
            </a:r>
            <a:r>
              <a:rPr dirty="0"/>
              <a:t> a sequence of zero or more elements of the class marked.</a:t>
            </a:r>
          </a:p>
          <a:p>
            <a:pPr marL="1547387" lvl="2" indent="-442042">
              <a:lnSpc>
                <a:spcPct val="90000"/>
              </a:lnSpc>
              <a:buSzTx/>
              <a:buFont typeface="Wingdings"/>
              <a:buNone/>
              <a:defRPr>
                <a:solidFill>
                  <a:srgbClr val="207F20"/>
                </a:solidFill>
                <a:latin typeface="Courier"/>
                <a:ea typeface="Courier"/>
                <a:cs typeface="Courier"/>
                <a:sym typeface="Courier"/>
              </a:defRPr>
            </a:pPr>
            <a:r>
              <a:rPr dirty="0"/>
              <a:t>&lt;identifier&gt; ::= &lt;letter&gt;&lt;alphanumeric&gt;*</a:t>
            </a:r>
          </a:p>
          <a:p>
            <a:pPr marL="859035" lvl="1" indent="-478035">
              <a:lnSpc>
                <a:spcPct val="90000"/>
              </a:lnSpc>
              <a:defRPr sz="4400"/>
            </a:pPr>
            <a:r>
              <a:rPr b="1" i="1" dirty="0"/>
              <a:t>Braces</a:t>
            </a:r>
            <a:r>
              <a:rPr dirty="0"/>
              <a:t> </a:t>
            </a:r>
            <a:r>
              <a:rPr lang="en-US" dirty="0"/>
              <a:t>may</a:t>
            </a:r>
            <a:r>
              <a:rPr dirty="0"/>
              <a:t> be used </a:t>
            </a:r>
            <a:r>
              <a:rPr lang="en-US" sz="4400" dirty="0"/>
              <a:t>to mean zero or more repetitions of the enclosed elements</a:t>
            </a:r>
            <a:r>
              <a:rPr dirty="0"/>
              <a:t>.</a:t>
            </a:r>
          </a:p>
          <a:p>
            <a:pPr marL="1547387" lvl="2" indent="-442042">
              <a:lnSpc>
                <a:spcPct val="90000"/>
              </a:lnSpc>
              <a:buSzTx/>
              <a:buFont typeface="Wingdings"/>
              <a:buNone/>
              <a:defRPr>
                <a:solidFill>
                  <a:srgbClr val="207F20"/>
                </a:solidFill>
                <a:latin typeface="Courier"/>
                <a:ea typeface="Courier"/>
                <a:cs typeface="Courier"/>
                <a:sym typeface="Courier"/>
              </a:defRPr>
            </a:pPr>
            <a:r>
              <a:rPr dirty="0"/>
              <a:t>&lt;identifier&gt; ::= &lt;letter&gt;{&lt;letter&gt;|&lt;digit&gt;}*</a:t>
            </a:r>
          </a:p>
          <a:p>
            <a:pPr marL="1278792" lvl="2" indent="-542192">
              <a:lnSpc>
                <a:spcPct val="90000"/>
              </a:lnSpc>
            </a:pPr>
            <a:r>
              <a:rPr sz="4000" dirty="0"/>
              <a:t>Note: Many authors use </a:t>
            </a:r>
            <a:r>
              <a:rPr lang="en-US" sz="4000" dirty="0"/>
              <a:t>just </a:t>
            </a:r>
            <a:r>
              <a:rPr sz="4000" dirty="0"/>
              <a:t>braces to mean zero or more repetitions of the enclosed elements (i.e., a Kleene star is assumed).</a:t>
            </a:r>
          </a:p>
          <a:p>
            <a:pPr marL="859035" lvl="1" indent="-478035">
              <a:lnSpc>
                <a:spcPct val="90000"/>
              </a:lnSpc>
              <a:defRPr sz="4400"/>
            </a:pPr>
            <a:r>
              <a:rPr lang="en-US" b="1" i="1" dirty="0"/>
              <a:t>Parenthesis </a:t>
            </a:r>
            <a:r>
              <a:rPr lang="en-US" dirty="0"/>
              <a:t>may be used to indicate multiple choice options (i.e., a single element must be chosen from a group).</a:t>
            </a:r>
          </a:p>
          <a:p>
            <a:pPr marL="1547387" lvl="2" indent="-442042">
              <a:lnSpc>
                <a:spcPct val="90000"/>
              </a:lnSpc>
              <a:buSzTx/>
              <a:buFont typeface="Wingdings"/>
              <a:buNone/>
              <a:defRPr>
                <a:solidFill>
                  <a:srgbClr val="207F20"/>
                </a:solidFill>
                <a:latin typeface="Courier"/>
                <a:ea typeface="Courier"/>
                <a:cs typeface="Courier"/>
                <a:sym typeface="Courier"/>
              </a:defRPr>
            </a:pPr>
            <a:r>
              <a:rPr lang="en-US" dirty="0"/>
              <a:t>&lt;</a:t>
            </a:r>
            <a:r>
              <a:rPr lang="en-US" dirty="0" err="1"/>
              <a:t>signed_integer</a:t>
            </a:r>
            <a:r>
              <a:rPr lang="en-US" dirty="0"/>
              <a:t>&gt; ::= (+|-)&lt;</a:t>
            </a:r>
            <a:r>
              <a:rPr lang="en-US" dirty="0" err="1"/>
              <a:t>unsigned_integer</a:t>
            </a:r>
            <a:r>
              <a:rPr lang="en-US" dirty="0"/>
              <a:t>&gt;</a:t>
            </a:r>
            <a:endParaRPr lang="en-US" b="1" i="1" dirty="0"/>
          </a:p>
          <a:p>
            <a:pPr marL="859035" lvl="1" indent="-478035">
              <a:lnSpc>
                <a:spcPct val="90000"/>
              </a:lnSpc>
              <a:defRPr sz="4400"/>
            </a:pPr>
            <a:r>
              <a:rPr b="1" i="1" dirty="0"/>
              <a:t>Square brackets </a:t>
            </a:r>
            <a:r>
              <a:rPr dirty="0"/>
              <a:t>may be used to indicate optional elements (i.e., zero or one occurrence of the enclosed elements).</a:t>
            </a:r>
          </a:p>
          <a:p>
            <a:pPr marL="1547387" lvl="2" indent="-442042">
              <a:lnSpc>
                <a:spcPct val="90000"/>
              </a:lnSpc>
              <a:buSzTx/>
              <a:buFont typeface="Wingdings"/>
              <a:buNone/>
              <a:defRPr>
                <a:solidFill>
                  <a:srgbClr val="207F20"/>
                </a:solidFill>
                <a:latin typeface="Courier"/>
                <a:ea typeface="Courier"/>
                <a:cs typeface="Courier"/>
                <a:sym typeface="Courier"/>
              </a:defRPr>
            </a:pPr>
            <a:r>
              <a:rPr dirty="0"/>
              <a:t>&lt;integer&gt; ::= [+|</a:t>
            </a:r>
            <a:r>
              <a:rPr lang="en-US" dirty="0"/>
              <a:t>-</a:t>
            </a:r>
            <a:r>
              <a:rPr dirty="0"/>
              <a:t>]&lt;</a:t>
            </a:r>
            <a:r>
              <a:rPr dirty="0" err="1"/>
              <a:t>unsigned_integer</a:t>
            </a:r>
            <a:r>
              <a:rPr dirty="0"/>
              <a:t>&gt;</a:t>
            </a:r>
          </a:p>
        </p:txBody>
      </p:sp>
      <p:sp>
        <p:nvSpPr>
          <p:cNvPr id="25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36</a:t>
            </a:fld>
            <a:endParaRPr/>
          </a:p>
        </p:txBody>
      </p:sp>
      <p:grpSp>
        <p:nvGrpSpPr>
          <p:cNvPr id="257" name="Kleene is another founder of theoretical Computer Science and the inventor of regular expressions"/>
          <p:cNvGrpSpPr/>
          <p:nvPr/>
        </p:nvGrpSpPr>
        <p:grpSpPr>
          <a:xfrm>
            <a:off x="16779382" y="11530513"/>
            <a:ext cx="7304314" cy="2089548"/>
            <a:chOff x="0" y="0"/>
            <a:chExt cx="6722859" cy="2089546"/>
          </a:xfrm>
        </p:grpSpPr>
        <p:sp>
          <p:nvSpPr>
            <p:cNvPr id="256" name="Kleene is another founder of theoretical Computer Science and the inventor of regular expressions"/>
            <p:cNvSpPr/>
            <p:nvPr/>
          </p:nvSpPr>
          <p:spPr>
            <a:xfrm>
              <a:off x="152400" y="101600"/>
              <a:ext cx="6418060" cy="1695847"/>
            </a:xfrm>
            <a:prstGeom prst="roundRect">
              <a:avLst>
                <a:gd name="adj" fmla="val 9835"/>
              </a:avLst>
            </a:prstGeom>
            <a:solidFill>
              <a:srgbClr val="FFD479"/>
            </a:solidFill>
            <a:ln>
              <a:noFill/>
            </a:ln>
            <a:effectLst/>
            <a:extLst>
              <a:ext uri="{C572A759-6A51-4108-AA02-DFA0A04FC94B}">
                <ma14:wrappingTextBoxFlag xmlns:ma14="http://schemas.microsoft.com/office/mac/drawingml/2011/main" xmlns="" val="1"/>
              </a:ext>
            </a:extLst>
          </p:spPr>
          <p:txBody>
            <a:bodyPr wrap="square" lIns="71437" tIns="71437" rIns="71437" bIns="71437" numCol="1" anchor="ctr">
              <a:noAutofit/>
            </a:bodyPr>
            <a:lstStyle>
              <a:lvl1pPr marR="57799" defTabSz="1821656">
                <a:defRPr sz="2900">
                  <a:latin typeface="Helvetica"/>
                  <a:ea typeface="Helvetica"/>
                  <a:cs typeface="Helvetica"/>
                  <a:sym typeface="Helvetica"/>
                </a:defRPr>
              </a:lvl1pPr>
            </a:lstStyle>
            <a:p>
              <a:r>
                <a:t>Kleene is another founder of theoretical Computer Science and the inventor of regular expressions</a:t>
              </a:r>
            </a:p>
          </p:txBody>
        </p:sp>
        <p:pic>
          <p:nvPicPr>
            <p:cNvPr id="255" name="Kleene is another founder of theoretical Computer Science and the inventor of regular expressions" descr="Kleene is another founder of theoretical Computer Science and the inventor of regular expressions"/>
            <p:cNvPicPr>
              <a:picLocks/>
            </p:cNvPicPr>
            <p:nvPr/>
          </p:nvPicPr>
          <p:blipFill>
            <a:blip r:embed="rId3">
              <a:extLst/>
            </a:blip>
            <a:stretch>
              <a:fillRect/>
            </a:stretch>
          </p:blipFill>
          <p:spPr>
            <a:xfrm>
              <a:off x="0" y="0"/>
              <a:ext cx="6722860" cy="2089547"/>
            </a:xfrm>
            <a:prstGeom prst="rect">
              <a:avLst/>
            </a:prstGeom>
            <a:effectLst/>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249"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251"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252" name="Extended BNF (EBNF)"/>
          <p:cNvSpPr txBox="1">
            <a:spLocks noGrp="1"/>
          </p:cNvSpPr>
          <p:nvPr>
            <p:ph type="title"/>
          </p:nvPr>
        </p:nvSpPr>
        <p:spPr>
          <a:prstGeom prst="rect">
            <a:avLst/>
          </a:prstGeom>
        </p:spPr>
        <p:txBody>
          <a:bodyPr/>
          <a:lstStyle>
            <a:lvl1pPr defTabSz="1928812"/>
          </a:lstStyle>
          <a:p>
            <a:r>
              <a:t>Extended BNF (EBNF)</a:t>
            </a:r>
          </a:p>
        </p:txBody>
      </p:sp>
      <p:sp>
        <p:nvSpPr>
          <p:cNvPr id="253" name="Extended BNF (EBNF) improves the readability and conciseness of BNF through extensions:…"/>
          <p:cNvSpPr txBox="1">
            <a:spLocks noGrp="1"/>
          </p:cNvSpPr>
          <p:nvPr>
            <p:ph type="body" idx="1"/>
          </p:nvPr>
        </p:nvSpPr>
        <p:spPr>
          <a:prstGeom prst="rect">
            <a:avLst/>
          </a:prstGeom>
        </p:spPr>
        <p:txBody>
          <a:bodyPr>
            <a:normAutofit fontScale="92500" lnSpcReduction="10000"/>
          </a:bodyPr>
          <a:lstStyle/>
          <a:p>
            <a:pPr fontAlgn="base"/>
            <a:r>
              <a:rPr lang="en-US" dirty="0"/>
              <a:t>For example:</a:t>
            </a:r>
          </a:p>
          <a:p>
            <a:pPr lvl="1" fontAlgn="base"/>
            <a:r>
              <a:rPr lang="en-US" dirty="0"/>
              <a:t>When a single element must be chosen from a group, the options are placed in parentheses and separated by the </a:t>
            </a:r>
            <a:r>
              <a:rPr lang="en-US" sz="5400" dirty="0">
                <a:uFill>
                  <a:solidFill>
                    <a:srgbClr val="000000"/>
                  </a:solidFill>
                </a:uFill>
                <a:latin typeface="Courier New" panose="02070309020205020404" pitchFamily="49" charset="0"/>
                <a:cs typeface="Courier New" panose="02070309020205020404" pitchFamily="49" charset="0"/>
              </a:rPr>
              <a:t>|</a:t>
            </a:r>
            <a:r>
              <a:rPr lang="en-US" dirty="0"/>
              <a:t>operator: </a:t>
            </a:r>
          </a:p>
          <a:p>
            <a:pPr marL="1104900" lvl="3" indent="0" fontAlgn="base">
              <a:buNone/>
            </a:pPr>
            <a:r>
              <a:rPr lang="en-US" sz="3900" dirty="0">
                <a:solidFill>
                  <a:srgbClr val="207F20"/>
                </a:solidFill>
                <a:latin typeface="Courier"/>
              </a:rPr>
              <a:t>&lt;term&gt; ::= &lt;term&gt; (* | / | %) &lt;factor&gt;</a:t>
            </a:r>
          </a:p>
          <a:p>
            <a:pPr lvl="2" fontAlgn="base"/>
            <a:r>
              <a:rPr lang="en-US" dirty="0"/>
              <a:t>In BNF, a description of this </a:t>
            </a:r>
            <a:r>
              <a:rPr lang="en-US" sz="3900" dirty="0">
                <a:solidFill>
                  <a:srgbClr val="207F20"/>
                </a:solidFill>
                <a:latin typeface="Courier"/>
              </a:rPr>
              <a:t>&lt;term&gt; </a:t>
            </a:r>
            <a:r>
              <a:rPr lang="en-US" dirty="0"/>
              <a:t>would require the following three rules:</a:t>
            </a:r>
          </a:p>
          <a:p>
            <a:pPr marL="1104900" lvl="3" indent="0" fontAlgn="base">
              <a:buNone/>
            </a:pPr>
            <a:r>
              <a:rPr lang="en-US" sz="3900" dirty="0">
                <a:solidFill>
                  <a:srgbClr val="207F20"/>
                </a:solidFill>
                <a:latin typeface="Courier"/>
              </a:rPr>
              <a:t>&lt;term&gt; ::= &lt;term&gt; * &lt;factor&gt;</a:t>
            </a:r>
          </a:p>
          <a:p>
            <a:pPr marL="1104900" lvl="3" indent="0" fontAlgn="base">
              <a:buNone/>
            </a:pPr>
            <a:r>
              <a:rPr lang="en-US" sz="3900" dirty="0">
                <a:solidFill>
                  <a:srgbClr val="207F20"/>
                </a:solidFill>
                <a:latin typeface="Courier"/>
              </a:rPr>
              <a:t>| &lt;term&gt; / &lt;factor&gt;</a:t>
            </a:r>
          </a:p>
          <a:p>
            <a:pPr marL="1104900" lvl="3" indent="0" fontAlgn="base">
              <a:buNone/>
            </a:pPr>
            <a:r>
              <a:rPr lang="en-US" sz="3900" dirty="0">
                <a:solidFill>
                  <a:srgbClr val="207F20"/>
                </a:solidFill>
                <a:latin typeface="Courier"/>
              </a:rPr>
              <a:t>| &lt;term&gt; % &lt;factor&gt;</a:t>
            </a:r>
          </a:p>
          <a:p>
            <a:pPr marL="355600" lvl="1" indent="0" fontAlgn="base">
              <a:buNone/>
            </a:pPr>
            <a:endParaRPr lang="en-US" dirty="0"/>
          </a:p>
          <a:p>
            <a:pPr lvl="1" fontAlgn="base"/>
            <a:r>
              <a:rPr lang="en-US" dirty="0"/>
              <a:t>A C </a:t>
            </a:r>
            <a:r>
              <a:rPr lang="en-US" b="1" dirty="0"/>
              <a:t>if-else</a:t>
            </a:r>
            <a:r>
              <a:rPr lang="en-US" dirty="0"/>
              <a:t> statement can be described as</a:t>
            </a:r>
          </a:p>
          <a:p>
            <a:pPr marL="1104900" lvl="3" indent="0" fontAlgn="base">
              <a:buNone/>
            </a:pPr>
            <a:r>
              <a:rPr lang="en-US" sz="3900" dirty="0">
                <a:solidFill>
                  <a:srgbClr val="207F20"/>
                </a:solidFill>
                <a:latin typeface="Courier"/>
              </a:rPr>
              <a:t>&lt;</a:t>
            </a:r>
            <a:r>
              <a:rPr lang="en-US" sz="3900" dirty="0" err="1">
                <a:solidFill>
                  <a:srgbClr val="207F20"/>
                </a:solidFill>
                <a:latin typeface="Courier"/>
              </a:rPr>
              <a:t>if_stmt</a:t>
            </a:r>
            <a:r>
              <a:rPr lang="en-US" sz="3900" dirty="0">
                <a:solidFill>
                  <a:srgbClr val="207F20"/>
                </a:solidFill>
                <a:latin typeface="Courier"/>
              </a:rPr>
              <a:t>&gt; ::= </a:t>
            </a:r>
            <a:r>
              <a:rPr lang="en-US" sz="3900" b="1" dirty="0">
                <a:solidFill>
                  <a:srgbClr val="207F20"/>
                </a:solidFill>
                <a:latin typeface="Courier"/>
              </a:rPr>
              <a:t>if</a:t>
            </a:r>
            <a:r>
              <a:rPr lang="en-US" sz="3900" dirty="0">
                <a:solidFill>
                  <a:srgbClr val="207F20"/>
                </a:solidFill>
                <a:latin typeface="Courier"/>
              </a:rPr>
              <a:t> (&lt;expression&gt;) &lt;statement&gt; [</a:t>
            </a:r>
            <a:r>
              <a:rPr lang="en-US" sz="3900" b="1" dirty="0">
                <a:solidFill>
                  <a:srgbClr val="207F20"/>
                </a:solidFill>
                <a:latin typeface="Courier"/>
              </a:rPr>
              <a:t>else</a:t>
            </a:r>
            <a:r>
              <a:rPr lang="en-US" sz="3900" dirty="0">
                <a:solidFill>
                  <a:srgbClr val="207F20"/>
                </a:solidFill>
                <a:latin typeface="Courier"/>
              </a:rPr>
              <a:t> &lt;statement&gt;]</a:t>
            </a:r>
          </a:p>
          <a:p>
            <a:pPr lvl="2" fontAlgn="base"/>
            <a:r>
              <a:rPr lang="en-US" dirty="0"/>
              <a:t>without the use of the brackets (in BNF), the syntactic description of this statement would require the following two rules:</a:t>
            </a:r>
          </a:p>
          <a:p>
            <a:pPr marL="1104900" lvl="3" indent="0" fontAlgn="base">
              <a:buNone/>
            </a:pPr>
            <a:r>
              <a:rPr lang="en-US" sz="3900" dirty="0">
                <a:solidFill>
                  <a:srgbClr val="207F20"/>
                </a:solidFill>
                <a:latin typeface="Courier"/>
              </a:rPr>
              <a:t>&lt;</a:t>
            </a:r>
            <a:r>
              <a:rPr lang="en-US" sz="3900" dirty="0" err="1">
                <a:solidFill>
                  <a:srgbClr val="207F20"/>
                </a:solidFill>
                <a:latin typeface="Courier"/>
              </a:rPr>
              <a:t>if_stmt</a:t>
            </a:r>
            <a:r>
              <a:rPr lang="en-US" sz="3900" dirty="0">
                <a:solidFill>
                  <a:srgbClr val="207F20"/>
                </a:solidFill>
                <a:latin typeface="Courier"/>
              </a:rPr>
              <a:t>&gt; ::= </a:t>
            </a:r>
            <a:r>
              <a:rPr lang="en-US" sz="3900" b="1" dirty="0">
                <a:solidFill>
                  <a:srgbClr val="207F20"/>
                </a:solidFill>
                <a:latin typeface="Courier"/>
              </a:rPr>
              <a:t>if</a:t>
            </a:r>
            <a:r>
              <a:rPr lang="en-US" sz="3900" dirty="0">
                <a:solidFill>
                  <a:srgbClr val="207F20"/>
                </a:solidFill>
                <a:latin typeface="Courier"/>
              </a:rPr>
              <a:t> (&lt;expression&gt;) &lt;statement&gt;</a:t>
            </a:r>
          </a:p>
          <a:p>
            <a:pPr marL="1104900" lvl="3" indent="0" fontAlgn="base">
              <a:buNone/>
            </a:pPr>
            <a:r>
              <a:rPr lang="en-US" sz="3900" dirty="0">
                <a:solidFill>
                  <a:srgbClr val="207F20"/>
                </a:solidFill>
                <a:latin typeface="Courier"/>
              </a:rPr>
              <a:t>|</a:t>
            </a:r>
            <a:r>
              <a:rPr lang="en-US" sz="3900" b="1" dirty="0">
                <a:solidFill>
                  <a:srgbClr val="207F20"/>
                </a:solidFill>
                <a:latin typeface="Courier"/>
              </a:rPr>
              <a:t>if</a:t>
            </a:r>
            <a:r>
              <a:rPr lang="en-US" sz="3900" dirty="0">
                <a:solidFill>
                  <a:srgbClr val="207F20"/>
                </a:solidFill>
                <a:latin typeface="Courier"/>
              </a:rPr>
              <a:t> (&lt;expression&gt;) &lt;statement&gt; </a:t>
            </a:r>
            <a:r>
              <a:rPr lang="en-US" sz="3900" b="1" dirty="0">
                <a:solidFill>
                  <a:srgbClr val="207F20"/>
                </a:solidFill>
                <a:latin typeface="Courier"/>
              </a:rPr>
              <a:t>else</a:t>
            </a:r>
            <a:r>
              <a:rPr lang="en-US" sz="3900" dirty="0">
                <a:solidFill>
                  <a:srgbClr val="207F20"/>
                </a:solidFill>
                <a:latin typeface="Courier"/>
              </a:rPr>
              <a:t> &lt;statement&gt;</a:t>
            </a:r>
          </a:p>
        </p:txBody>
      </p:sp>
      <p:sp>
        <p:nvSpPr>
          <p:cNvPr id="25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37</a:t>
            </a:fld>
            <a:endParaRPr/>
          </a:p>
        </p:txBody>
      </p:sp>
    </p:spTree>
    <p:extLst>
      <p:ext uri="{BB962C8B-B14F-4D97-AF65-F5344CB8AC3E}">
        <p14:creationId xmlns:p14="http://schemas.microsoft.com/office/powerpoint/2010/main" val="3004495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260"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262"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263" name="Regular Grammars and Languages"/>
          <p:cNvSpPr txBox="1">
            <a:spLocks noGrp="1"/>
          </p:cNvSpPr>
          <p:nvPr>
            <p:ph type="title"/>
          </p:nvPr>
        </p:nvSpPr>
        <p:spPr>
          <a:prstGeom prst="rect">
            <a:avLst/>
          </a:prstGeom>
        </p:spPr>
        <p:txBody>
          <a:bodyPr/>
          <a:lstStyle>
            <a:lvl1pPr defTabSz="1928812"/>
          </a:lstStyle>
          <a:p>
            <a:r>
              <a:t>Regular Grammars and Languages </a:t>
            </a:r>
          </a:p>
        </p:txBody>
      </p:sp>
      <p:sp>
        <p:nvSpPr>
          <p:cNvPr id="264" name="A regular grammar restricts its rules to a single non-terminal on the left-hand side and a right-hand side consisting of a single terminal, possibly followed (or preceded, but not both in the same grammar) by a single non-terminal.…"/>
          <p:cNvSpPr txBox="1">
            <a:spLocks noGrp="1"/>
          </p:cNvSpPr>
          <p:nvPr>
            <p:ph type="body" idx="1"/>
          </p:nvPr>
        </p:nvSpPr>
        <p:spPr>
          <a:prstGeom prst="rect">
            <a:avLst/>
          </a:prstGeom>
        </p:spPr>
        <p:txBody>
          <a:bodyPr>
            <a:normAutofit lnSpcReduction="10000"/>
          </a:bodyPr>
          <a:lstStyle/>
          <a:p>
            <a:pPr marL="458723" marR="52605" indent="-458723" defTabSz="1658778">
              <a:spcBef>
                <a:spcPts val="800"/>
              </a:spcBef>
              <a:defRPr sz="4816"/>
            </a:pPr>
            <a:r>
              <a:rPr dirty="0"/>
              <a:t>A </a:t>
            </a:r>
            <a:r>
              <a:rPr b="1" dirty="0"/>
              <a:t>regular grammar</a:t>
            </a:r>
            <a:r>
              <a:rPr dirty="0"/>
              <a:t> restricts its rules to a single non-terminal on the left-hand side</a:t>
            </a:r>
            <a:r>
              <a:rPr lang="en-US" dirty="0"/>
              <a:t>,</a:t>
            </a:r>
            <a:r>
              <a:rPr dirty="0"/>
              <a:t> and a right-hand side consisting of a single terminal, possibly followed (or</a:t>
            </a:r>
            <a:r>
              <a:rPr lang="en-US" dirty="0"/>
              <a:t> </a:t>
            </a:r>
            <a:r>
              <a:rPr dirty="0"/>
              <a:t>preceded, but not both in the same grammar) by a single non-terminal.</a:t>
            </a:r>
          </a:p>
          <a:p>
            <a:pPr marL="458723" marR="52605" indent="-458723" defTabSz="1658778">
              <a:spcBef>
                <a:spcPts val="800"/>
              </a:spcBef>
              <a:defRPr sz="4816"/>
            </a:pPr>
            <a:r>
              <a:rPr dirty="0"/>
              <a:t>The rule A → </a:t>
            </a:r>
            <a:r>
              <a:rPr b="1" dirty="0" err="1">
                <a:latin typeface="Symbol" pitchFamily="2" charset="2"/>
              </a:rPr>
              <a:t>ε</a:t>
            </a:r>
            <a:r>
              <a:rPr dirty="0"/>
              <a:t> (</a:t>
            </a:r>
            <a:r>
              <a:rPr b="1" dirty="0"/>
              <a:t>empty symbol</a:t>
            </a:r>
            <a:r>
              <a:rPr dirty="0"/>
              <a:t>) is also allowed.</a:t>
            </a:r>
          </a:p>
          <a:p>
            <a:pPr marL="458723" marR="52605" indent="-458723" defTabSz="1658778">
              <a:spcBef>
                <a:spcPts val="800"/>
              </a:spcBef>
              <a:defRPr sz="4816"/>
            </a:pPr>
            <a:r>
              <a:rPr dirty="0"/>
              <a:t>Regular grammars generate </a:t>
            </a:r>
            <a:r>
              <a:rPr b="1" dirty="0"/>
              <a:t>regular languages</a:t>
            </a:r>
            <a:r>
              <a:rPr dirty="0"/>
              <a:t>.</a:t>
            </a:r>
          </a:p>
          <a:p>
            <a:pPr marL="458723" marR="52605" indent="-458723" defTabSz="1658778">
              <a:spcBef>
                <a:spcPts val="800"/>
              </a:spcBef>
              <a:defRPr sz="4816"/>
            </a:pPr>
            <a:r>
              <a:rPr dirty="0"/>
              <a:t>Regular languages can be decided by </a:t>
            </a:r>
            <a:r>
              <a:rPr b="1" dirty="0"/>
              <a:t>finite state automata</a:t>
            </a:r>
            <a:r>
              <a:rPr dirty="0"/>
              <a:t>.</a:t>
            </a:r>
          </a:p>
          <a:p>
            <a:pPr marL="754788" marR="52605" lvl="1" indent="-427128" defTabSz="1658778">
              <a:spcBef>
                <a:spcPts val="800"/>
              </a:spcBef>
              <a:defRPr sz="4472"/>
            </a:pPr>
            <a:r>
              <a:rPr dirty="0"/>
              <a:t>i.e., every word in the language can be accepted by an automaton as we will see in the forthcoming lectures</a:t>
            </a:r>
          </a:p>
          <a:p>
            <a:pPr marL="458723" marR="52605" indent="-458723" defTabSz="1658778">
              <a:spcBef>
                <a:spcPts val="800"/>
              </a:spcBef>
              <a:defRPr sz="4816"/>
            </a:pPr>
            <a:r>
              <a:rPr dirty="0"/>
              <a:t>Regular languages are commonly used to define search patterns</a:t>
            </a:r>
          </a:p>
          <a:p>
            <a:pPr marL="759534" marR="52605" lvl="1" indent="-431874" defTabSz="1658778">
              <a:spcBef>
                <a:spcPts val="800"/>
              </a:spcBef>
              <a:defRPr sz="4472"/>
            </a:pPr>
            <a:r>
              <a:rPr dirty="0"/>
              <a:t>e.g., use</a:t>
            </a:r>
            <a:r>
              <a:rPr lang="en-US" dirty="0"/>
              <a:t>d</a:t>
            </a:r>
            <a:r>
              <a:rPr dirty="0"/>
              <a:t> with grep family in UNIX</a:t>
            </a:r>
          </a:p>
          <a:p>
            <a:pPr marL="458723" marR="52605" indent="-458723" defTabSz="1658778">
              <a:spcBef>
                <a:spcPts val="800"/>
              </a:spcBef>
              <a:defRPr sz="4816"/>
            </a:pPr>
            <a:r>
              <a:rPr dirty="0"/>
              <a:t>Regular languages are used to define the lexical structure of programming languages.</a:t>
            </a:r>
          </a:p>
          <a:p>
            <a:pPr marL="784938" marR="52605" lvl="1" indent="-457278" defTabSz="1658778">
              <a:spcBef>
                <a:spcPts val="800"/>
              </a:spcBef>
              <a:defRPr sz="4472"/>
            </a:pPr>
            <a:r>
              <a:rPr dirty="0"/>
              <a:t>i.e., all acceptable language words w ∈ </a:t>
            </a:r>
            <a:r>
              <a:rPr sz="4800" dirty="0" err="1">
                <a:latin typeface="Symbol" pitchFamily="2" charset="2"/>
              </a:rPr>
              <a:t>Σ</a:t>
            </a:r>
            <a:r>
              <a:rPr dirty="0"/>
              <a:t>* such as tokens like keywords, identifiers, numbers, parentheses, etc.</a:t>
            </a:r>
          </a:p>
        </p:txBody>
      </p:sp>
      <p:sp>
        <p:nvSpPr>
          <p:cNvPr id="26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38</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268"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270"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271" name="Example of a Regular Grammar"/>
          <p:cNvSpPr txBox="1">
            <a:spLocks noGrp="1"/>
          </p:cNvSpPr>
          <p:nvPr>
            <p:ph type="title"/>
          </p:nvPr>
        </p:nvSpPr>
        <p:spPr>
          <a:prstGeom prst="rect">
            <a:avLst/>
          </a:prstGeom>
        </p:spPr>
        <p:txBody>
          <a:bodyPr/>
          <a:lstStyle>
            <a:lvl1pPr defTabSz="1928812"/>
          </a:lstStyle>
          <a:p>
            <a:r>
              <a:t>Example of a Regular Grammar</a:t>
            </a:r>
          </a:p>
        </p:txBody>
      </p:sp>
      <p:sp>
        <p:nvSpPr>
          <p:cNvPr id="272" name="The language L(G) = { anbm | m,n &gt; 0}…"/>
          <p:cNvSpPr txBox="1">
            <a:spLocks noGrp="1"/>
          </p:cNvSpPr>
          <p:nvPr>
            <p:ph type="body" idx="1"/>
          </p:nvPr>
        </p:nvSpPr>
        <p:spPr>
          <a:prstGeom prst="rect">
            <a:avLst/>
          </a:prstGeom>
        </p:spPr>
        <p:txBody>
          <a:bodyPr/>
          <a:lstStyle/>
          <a:p>
            <a:pPr marL="451184" indent="-451184">
              <a:lnSpc>
                <a:spcPct val="90000"/>
              </a:lnSpc>
              <a:defRPr sz="5000"/>
            </a:pPr>
            <a:r>
              <a:rPr dirty="0"/>
              <a:t>The language L(G) = { </a:t>
            </a:r>
            <a:r>
              <a:rPr dirty="0" err="1"/>
              <a:t>a</a:t>
            </a:r>
            <a:r>
              <a:rPr baseline="31999" dirty="0" err="1"/>
              <a:t>n</a:t>
            </a:r>
            <a:r>
              <a:rPr dirty="0" err="1"/>
              <a:t>b</a:t>
            </a:r>
            <a:r>
              <a:rPr baseline="31999" dirty="0" err="1"/>
              <a:t>m</a:t>
            </a:r>
            <a:r>
              <a:rPr dirty="0"/>
              <a:t> </a:t>
            </a:r>
            <a:r>
              <a:rPr lang="en-US" dirty="0"/>
              <a:t>|</a:t>
            </a:r>
            <a:r>
              <a:rPr dirty="0"/>
              <a:t> </a:t>
            </a:r>
            <a:r>
              <a:rPr dirty="0" err="1"/>
              <a:t>m,n</a:t>
            </a:r>
            <a:r>
              <a:rPr dirty="0"/>
              <a:t> &gt; 0}</a:t>
            </a:r>
          </a:p>
          <a:p>
            <a:pPr marL="1737342" lvl="4" indent="-406173">
              <a:defRPr sz="3600"/>
            </a:pPr>
            <a:r>
              <a:rPr dirty="0"/>
              <a:t>any positive number of 'a's followed by any positive number of 'b's, where the numbers may be different</a:t>
            </a:r>
          </a:p>
          <a:p>
            <a:pPr marL="451184" indent="-451184">
              <a:lnSpc>
                <a:spcPct val="90000"/>
              </a:lnSpc>
              <a:defRPr sz="5000"/>
            </a:pPr>
            <a:r>
              <a:rPr dirty="0"/>
              <a:t>is regular, as it can be defined by the grammar G=(N,</a:t>
            </a:r>
            <a:r>
              <a:rPr lang="en-US" dirty="0"/>
              <a:t> </a:t>
            </a:r>
            <a:r>
              <a:rPr sz="5000" dirty="0" err="1">
                <a:latin typeface="Symbol" pitchFamily="2" charset="2"/>
              </a:rPr>
              <a:t>Σ</a:t>
            </a:r>
            <a:r>
              <a:rPr dirty="0"/>
              <a:t>,</a:t>
            </a:r>
            <a:r>
              <a:rPr lang="en-US" dirty="0"/>
              <a:t> </a:t>
            </a:r>
            <a:r>
              <a:rPr dirty="0"/>
              <a:t>P,</a:t>
            </a:r>
            <a:r>
              <a:rPr lang="en-US" dirty="0"/>
              <a:t> </a:t>
            </a:r>
            <a:r>
              <a:rPr dirty="0"/>
              <a:t>S) with:</a:t>
            </a:r>
          </a:p>
          <a:p>
            <a:pPr marL="1102954" lvl="1" indent="-523282">
              <a:lnSpc>
                <a:spcPct val="90000"/>
              </a:lnSpc>
              <a:buSzTx/>
              <a:buFont typeface="Wingdings"/>
              <a:buNone/>
              <a:defRPr sz="4000"/>
            </a:pPr>
            <a:r>
              <a:rPr dirty="0"/>
              <a:t>N= {S, A, B}</a:t>
            </a:r>
          </a:p>
          <a:p>
            <a:pPr marL="1102954" lvl="1" indent="-523282">
              <a:lnSpc>
                <a:spcPct val="90000"/>
              </a:lnSpc>
              <a:buSzTx/>
              <a:buFont typeface="Wingdings"/>
              <a:buNone/>
              <a:defRPr sz="4000"/>
            </a:pPr>
            <a:r>
              <a:rPr sz="4400" dirty="0" err="1">
                <a:latin typeface="Symbol" pitchFamily="2" charset="2"/>
              </a:rPr>
              <a:t>Σ</a:t>
            </a:r>
            <a:r>
              <a:rPr dirty="0"/>
              <a:t> = {</a:t>
            </a:r>
            <a:r>
              <a:rPr dirty="0" err="1"/>
              <a:t>a,b</a:t>
            </a:r>
            <a:r>
              <a:rPr dirty="0"/>
              <a:t>}</a:t>
            </a:r>
          </a:p>
          <a:p>
            <a:pPr marL="1102954" lvl="1" indent="-523282">
              <a:lnSpc>
                <a:spcPct val="90000"/>
              </a:lnSpc>
              <a:buSzTx/>
              <a:buFont typeface="Wingdings"/>
              <a:buNone/>
              <a:defRPr sz="4000"/>
            </a:pPr>
            <a:r>
              <a:rPr dirty="0"/>
              <a:t>S as the start symbol, and the following production rules P:</a:t>
            </a:r>
          </a:p>
          <a:p>
            <a:pPr marL="1547387" lvl="2" indent="-442042">
              <a:lnSpc>
                <a:spcPct val="90000"/>
              </a:lnSpc>
              <a:buSzTx/>
              <a:buFont typeface="Wingdings"/>
              <a:buNone/>
              <a:defRPr sz="4200"/>
            </a:pPr>
            <a:r>
              <a:rPr dirty="0"/>
              <a:t>1. S → </a:t>
            </a:r>
            <a:r>
              <a:rPr dirty="0" err="1"/>
              <a:t>aA</a:t>
            </a:r>
            <a:endParaRPr dirty="0"/>
          </a:p>
          <a:p>
            <a:pPr marL="1547387" lvl="2" indent="-442042">
              <a:lnSpc>
                <a:spcPct val="90000"/>
              </a:lnSpc>
              <a:buSzTx/>
              <a:buFont typeface="Wingdings"/>
              <a:buNone/>
              <a:defRPr sz="4200"/>
            </a:pPr>
            <a:r>
              <a:rPr dirty="0"/>
              <a:t>2. A → </a:t>
            </a:r>
            <a:r>
              <a:rPr dirty="0" err="1"/>
              <a:t>aA</a:t>
            </a:r>
            <a:endParaRPr dirty="0"/>
          </a:p>
          <a:p>
            <a:pPr marL="1547387" lvl="2" indent="-442042">
              <a:lnSpc>
                <a:spcPct val="90000"/>
              </a:lnSpc>
              <a:buSzTx/>
              <a:buFont typeface="Wingdings"/>
              <a:buNone/>
              <a:defRPr sz="4200"/>
            </a:pPr>
            <a:r>
              <a:rPr dirty="0"/>
              <a:t>3. A → </a:t>
            </a:r>
            <a:r>
              <a:rPr dirty="0" err="1"/>
              <a:t>bB</a:t>
            </a:r>
            <a:endParaRPr dirty="0"/>
          </a:p>
          <a:p>
            <a:pPr marL="1547387" lvl="2" indent="-442042">
              <a:lnSpc>
                <a:spcPct val="90000"/>
              </a:lnSpc>
              <a:buSzTx/>
              <a:buFont typeface="Wingdings"/>
              <a:buNone/>
              <a:defRPr sz="4200"/>
            </a:pPr>
            <a:r>
              <a:rPr dirty="0"/>
              <a:t>4. B → </a:t>
            </a:r>
            <a:r>
              <a:rPr dirty="0" err="1"/>
              <a:t>bB</a:t>
            </a:r>
            <a:endParaRPr dirty="0"/>
          </a:p>
          <a:p>
            <a:pPr marL="1547387" lvl="2" indent="-442042">
              <a:lnSpc>
                <a:spcPct val="90000"/>
              </a:lnSpc>
              <a:buSzTx/>
              <a:buFont typeface="Wingdings"/>
              <a:buNone/>
              <a:defRPr sz="4200"/>
            </a:pPr>
            <a:r>
              <a:rPr dirty="0"/>
              <a:t>5. B → </a:t>
            </a:r>
            <a:r>
              <a:rPr dirty="0" err="1">
                <a:latin typeface="Symbol" pitchFamily="2" charset="2"/>
              </a:rPr>
              <a:t>ε</a:t>
            </a:r>
            <a:endParaRPr dirty="0">
              <a:latin typeface="Symbol" pitchFamily="2" charset="2"/>
            </a:endParaRPr>
          </a:p>
          <a:p>
            <a:pPr marL="451184" indent="-451184">
              <a:lnSpc>
                <a:spcPct val="90000"/>
              </a:lnSpc>
              <a:defRPr sz="5000"/>
            </a:pPr>
            <a:endParaRPr dirty="0"/>
          </a:p>
          <a:p>
            <a:pPr marL="451184" indent="-451184">
              <a:lnSpc>
                <a:spcPct val="90000"/>
              </a:lnSpc>
              <a:defRPr sz="5000"/>
            </a:pPr>
            <a:r>
              <a:rPr dirty="0"/>
              <a:t>In practice, regular grammars are commonly expressed using </a:t>
            </a:r>
            <a:r>
              <a:rPr b="1" dirty="0"/>
              <a:t>regular expressions</a:t>
            </a:r>
            <a:r>
              <a:rPr dirty="0"/>
              <a:t>.</a:t>
            </a:r>
          </a:p>
        </p:txBody>
      </p:sp>
      <p:sp>
        <p:nvSpPr>
          <p:cNvPr id="27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39</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2">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2">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4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4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46" name="Outline"/>
          <p:cNvSpPr txBox="1">
            <a:spLocks noGrp="1"/>
          </p:cNvSpPr>
          <p:nvPr>
            <p:ph type="title"/>
          </p:nvPr>
        </p:nvSpPr>
        <p:spPr>
          <a:xfrm>
            <a:off x="570606" y="0"/>
            <a:ext cx="21612705" cy="1515979"/>
          </a:xfrm>
          <a:prstGeom prst="rect">
            <a:avLst/>
          </a:prstGeom>
        </p:spPr>
        <p:txBody>
          <a:bodyPr/>
          <a:lstStyle/>
          <a:p>
            <a:r>
              <a:rPr lang="en-US" dirty="0"/>
              <a:t>How to Describe a Programming Language</a:t>
            </a:r>
            <a:endParaRPr dirty="0"/>
          </a:p>
        </p:txBody>
      </p:sp>
      <p:sp>
        <p:nvSpPr>
          <p:cNvPr id="47" name="Formal Grammars and Languages…"/>
          <p:cNvSpPr txBox="1">
            <a:spLocks noGrp="1"/>
          </p:cNvSpPr>
          <p:nvPr>
            <p:ph type="body" idx="1"/>
          </p:nvPr>
        </p:nvSpPr>
        <p:spPr>
          <a:xfrm>
            <a:off x="240633" y="2089547"/>
            <a:ext cx="24158208" cy="11293426"/>
          </a:xfrm>
          <a:prstGeom prst="rect">
            <a:avLst/>
          </a:prstGeom>
        </p:spPr>
        <p:txBody>
          <a:bodyPr>
            <a:normAutofit fontScale="85000" lnSpcReduction="20000"/>
          </a:bodyPr>
          <a:lstStyle/>
          <a:p>
            <a:pPr fontAlgn="base"/>
            <a:r>
              <a:rPr lang="en-US" sz="5800" dirty="0"/>
              <a:t>The study of programming languages, like the study of natural languages, can be divided into examinations of syntax and semantics. </a:t>
            </a:r>
          </a:p>
          <a:p>
            <a:pPr lvl="1" fontAlgn="base"/>
            <a:r>
              <a:rPr lang="en-US" sz="5400" dirty="0"/>
              <a:t>The </a:t>
            </a:r>
            <a:r>
              <a:rPr lang="en-US" sz="5400" b="1" dirty="0"/>
              <a:t>syntax</a:t>
            </a:r>
            <a:r>
              <a:rPr lang="en-US" sz="5400" dirty="0"/>
              <a:t> of a programming language is the form of its expressions, statements, and program units. </a:t>
            </a:r>
          </a:p>
          <a:p>
            <a:pPr lvl="1" fontAlgn="base"/>
            <a:r>
              <a:rPr lang="en-US" sz="5400" dirty="0"/>
              <a:t>The </a:t>
            </a:r>
            <a:r>
              <a:rPr lang="en-US" sz="5400" b="1" dirty="0"/>
              <a:t>semantics</a:t>
            </a:r>
            <a:r>
              <a:rPr lang="en-US" sz="5400" dirty="0"/>
              <a:t> is the meaning of those expressions, statements, and ­program units. </a:t>
            </a:r>
          </a:p>
          <a:p>
            <a:pPr lvl="1" fontAlgn="base"/>
            <a:r>
              <a:rPr lang="en-US" sz="5400" dirty="0"/>
              <a:t>For example: </a:t>
            </a:r>
          </a:p>
          <a:p>
            <a:pPr lvl="2" fontAlgn="base"/>
            <a:r>
              <a:rPr lang="en-US" sz="5100" dirty="0"/>
              <a:t>the syntax of a Java </a:t>
            </a:r>
            <a:r>
              <a:rPr lang="en-US" sz="5100" b="1" dirty="0"/>
              <a:t>while</a:t>
            </a:r>
            <a:r>
              <a:rPr lang="en-US" sz="5100" dirty="0"/>
              <a:t> statement is: </a:t>
            </a:r>
            <a:r>
              <a:rPr lang="en-US" sz="5100" b="1" dirty="0">
                <a:latin typeface="Courier New" panose="02070309020205020404" pitchFamily="49" charset="0"/>
                <a:cs typeface="Courier New" panose="02070309020205020404" pitchFamily="49" charset="0"/>
              </a:rPr>
              <a:t>while</a:t>
            </a:r>
            <a:r>
              <a:rPr lang="en-US" sz="5100" dirty="0">
                <a:latin typeface="Courier New" panose="02070309020205020404" pitchFamily="49" charset="0"/>
                <a:cs typeface="Courier New" panose="02070309020205020404" pitchFamily="49" charset="0"/>
              </a:rPr>
              <a:t> (</a:t>
            </a:r>
            <a:r>
              <a:rPr lang="en-US" sz="5100" dirty="0" err="1">
                <a:latin typeface="Courier New" panose="02070309020205020404" pitchFamily="49" charset="0"/>
                <a:cs typeface="Courier New" panose="02070309020205020404" pitchFamily="49" charset="0"/>
              </a:rPr>
              <a:t>boolean_expr</a:t>
            </a:r>
            <a:r>
              <a:rPr lang="en-US" sz="5100" dirty="0">
                <a:latin typeface="Courier New" panose="02070309020205020404" pitchFamily="49" charset="0"/>
                <a:cs typeface="Courier New" panose="02070309020205020404" pitchFamily="49" charset="0"/>
              </a:rPr>
              <a:t>) statement</a:t>
            </a:r>
          </a:p>
          <a:p>
            <a:pPr lvl="2" fontAlgn="base"/>
            <a:r>
              <a:rPr lang="en-US" sz="5100" dirty="0"/>
              <a:t>the semantics of this statement form is that when the current value of the Boolean expression is true, the embedded statement is executed. Then control implicitly returns to the Boolean expression to repeat the process. If the Boolean expression is false, control transfers to the statement following the </a:t>
            </a:r>
            <a:r>
              <a:rPr lang="en-US" sz="5100" b="1" dirty="0"/>
              <a:t>while</a:t>
            </a:r>
            <a:r>
              <a:rPr lang="en-US" sz="5100" dirty="0"/>
              <a:t> construct.</a:t>
            </a:r>
          </a:p>
          <a:p>
            <a:pPr fontAlgn="base"/>
            <a:r>
              <a:rPr lang="en-US" sz="5800" dirty="0"/>
              <a:t>Although they are often separated, syntax and semantics are closely related</a:t>
            </a:r>
            <a:r>
              <a:rPr lang="en-US" dirty="0"/>
              <a:t>. </a:t>
            </a:r>
          </a:p>
          <a:p>
            <a:pPr lvl="1" fontAlgn="base"/>
            <a:r>
              <a:rPr lang="en-US" sz="5400" dirty="0"/>
              <a:t>In a well-designed programming language, semantics should follow directly from syntax; that is, the appearance of a statement should strongly suggest what the statement is meant to accomplish.</a:t>
            </a:r>
          </a:p>
          <a:p>
            <a:pPr fontAlgn="base"/>
            <a:r>
              <a:rPr lang="en-US" sz="5800" dirty="0"/>
              <a:t>Describing syntax is easier than describing semantics, partly because a concise and universally accepted notation is available for syntax description, but none has yet been developed for semantics.</a:t>
            </a:r>
          </a:p>
        </p:txBody>
      </p:sp>
      <p:sp>
        <p:nvSpPr>
          <p:cNvPr id="48"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Tree>
    <p:extLst>
      <p:ext uri="{BB962C8B-B14F-4D97-AF65-F5344CB8AC3E}">
        <p14:creationId xmlns:p14="http://schemas.microsoft.com/office/powerpoint/2010/main" val="3434790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276"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278"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279" name="Regular Expressions"/>
          <p:cNvSpPr txBox="1">
            <a:spLocks noGrp="1"/>
          </p:cNvSpPr>
          <p:nvPr>
            <p:ph type="title"/>
          </p:nvPr>
        </p:nvSpPr>
        <p:spPr>
          <a:prstGeom prst="rect">
            <a:avLst/>
          </a:prstGeom>
        </p:spPr>
        <p:txBody>
          <a:bodyPr/>
          <a:lstStyle>
            <a:lvl1pPr defTabSz="1928812"/>
          </a:lstStyle>
          <a:p>
            <a:r>
              <a:t>Regular Expressions</a:t>
            </a:r>
          </a:p>
        </p:txBody>
      </p:sp>
      <p:sp>
        <p:nvSpPr>
          <p:cNvPr id="280" name="A regular expression is defined over some alphabet Σ…"/>
          <p:cNvSpPr txBox="1">
            <a:spLocks noGrp="1"/>
          </p:cNvSpPr>
          <p:nvPr>
            <p:ph type="body" idx="1"/>
          </p:nvPr>
        </p:nvSpPr>
        <p:spPr>
          <a:prstGeom prst="rect">
            <a:avLst/>
          </a:prstGeom>
        </p:spPr>
        <p:txBody>
          <a:bodyPr>
            <a:normAutofit/>
          </a:bodyPr>
          <a:lstStyle/>
          <a:p>
            <a:pPr marL="567928" indent="-567928">
              <a:defRPr sz="5300"/>
            </a:pPr>
            <a:r>
              <a:rPr dirty="0"/>
              <a:t>A </a:t>
            </a:r>
            <a:r>
              <a:rPr b="1" dirty="0"/>
              <a:t>regular expression</a:t>
            </a:r>
            <a:r>
              <a:rPr dirty="0"/>
              <a:t> is defined over some alphabet </a:t>
            </a:r>
            <a:r>
              <a:rPr dirty="0" err="1">
                <a:latin typeface="Symbol" pitchFamily="2" charset="2"/>
              </a:rPr>
              <a:t>Σ</a:t>
            </a:r>
            <a:endParaRPr dirty="0">
              <a:latin typeface="Symbol" pitchFamily="2" charset="2"/>
            </a:endParaRPr>
          </a:p>
          <a:p>
            <a:pPr marL="989409" lvl="1" indent="-608409">
              <a:defRPr sz="4900"/>
            </a:pPr>
            <a:r>
              <a:rPr dirty="0"/>
              <a:t>for programming languages, commonly ASCII or Unicode</a:t>
            </a:r>
          </a:p>
          <a:p>
            <a:pPr marL="567928" indent="-567928">
              <a:defRPr sz="5300"/>
            </a:pPr>
            <a:r>
              <a:rPr dirty="0"/>
              <a:t>If we denote a regular expression as </a:t>
            </a:r>
            <a:r>
              <a:rPr b="1" dirty="0">
                <a:solidFill>
                  <a:srgbClr val="1B39F5"/>
                </a:solidFill>
              </a:rPr>
              <a:t>re</a:t>
            </a:r>
            <a:r>
              <a:rPr dirty="0"/>
              <a:t>, then </a:t>
            </a:r>
            <a:r>
              <a:rPr b="1" dirty="0">
                <a:solidFill>
                  <a:srgbClr val="1B39F5"/>
                </a:solidFill>
              </a:rPr>
              <a:t>L(re)</a:t>
            </a:r>
            <a:r>
              <a:rPr dirty="0"/>
              <a:t> is the language (set of strings, or words) generated by </a:t>
            </a:r>
            <a:r>
              <a:rPr b="1" dirty="0">
                <a:solidFill>
                  <a:srgbClr val="1B39F5"/>
                </a:solidFill>
              </a:rPr>
              <a:t>re</a:t>
            </a:r>
          </a:p>
          <a:p>
            <a:pPr marL="567928" indent="-567928">
              <a:defRPr sz="5300"/>
            </a:pPr>
            <a:endParaRPr b="1" dirty="0">
              <a:solidFill>
                <a:srgbClr val="1B39F5"/>
              </a:solidFill>
            </a:endParaRPr>
          </a:p>
          <a:p>
            <a:pPr marL="567928" indent="-567928">
              <a:defRPr sz="5300"/>
            </a:pPr>
            <a:r>
              <a:rPr dirty="0"/>
              <a:t>Descriptively, a regular expression is one of the following:</a:t>
            </a:r>
          </a:p>
          <a:p>
            <a:pPr marL="989409" lvl="1" indent="-608409">
              <a:defRPr sz="4900"/>
            </a:pPr>
            <a:r>
              <a:rPr dirty="0"/>
              <a:t>a character</a:t>
            </a:r>
          </a:p>
          <a:p>
            <a:pPr marL="989409" lvl="1" indent="-608409">
              <a:defRPr sz="4900"/>
            </a:pPr>
            <a:r>
              <a:rPr dirty="0"/>
              <a:t>the empty string, denoted by </a:t>
            </a:r>
            <a:r>
              <a:rPr b="1" dirty="0" err="1">
                <a:solidFill>
                  <a:srgbClr val="1B39F5"/>
                </a:solidFill>
                <a:latin typeface="Symbol" pitchFamily="2" charset="2"/>
              </a:rPr>
              <a:t>ε</a:t>
            </a:r>
            <a:endParaRPr b="1" dirty="0">
              <a:solidFill>
                <a:srgbClr val="1B39F5"/>
              </a:solidFill>
              <a:latin typeface="Symbol" pitchFamily="2" charset="2"/>
            </a:endParaRPr>
          </a:p>
          <a:p>
            <a:pPr marL="989409" lvl="1" indent="-608409">
              <a:defRPr sz="4900"/>
            </a:pPr>
            <a:r>
              <a:rPr dirty="0"/>
              <a:t>two regular expressions concatenated</a:t>
            </a:r>
          </a:p>
          <a:p>
            <a:pPr marL="989409" lvl="1" indent="-608409">
              <a:defRPr sz="4900"/>
            </a:pPr>
            <a:r>
              <a:rPr dirty="0"/>
              <a:t>two regular expressions separated by</a:t>
            </a:r>
            <a:r>
              <a:rPr lang="en-US" dirty="0"/>
              <a:t> or</a:t>
            </a:r>
            <a:r>
              <a:rPr dirty="0"/>
              <a:t> </a:t>
            </a:r>
            <a:r>
              <a:rPr b="1" dirty="0">
                <a:solidFill>
                  <a:srgbClr val="1B39F5"/>
                </a:solidFill>
              </a:rPr>
              <a:t>|</a:t>
            </a:r>
          </a:p>
          <a:p>
            <a:pPr marL="989409" lvl="1" indent="-608409">
              <a:defRPr sz="4900"/>
            </a:pPr>
            <a:r>
              <a:rPr dirty="0"/>
              <a:t>a regular expression followed by the Kleene star </a:t>
            </a:r>
            <a:r>
              <a:rPr b="1" dirty="0">
                <a:solidFill>
                  <a:srgbClr val="1B39F5"/>
                </a:solidFill>
              </a:rPr>
              <a:t>*</a:t>
            </a:r>
            <a:r>
              <a:rPr dirty="0"/>
              <a:t> </a:t>
            </a:r>
          </a:p>
          <a:p>
            <a:pPr marL="1726059" lvl="4" indent="-394890">
              <a:defRPr sz="3500"/>
            </a:pPr>
            <a:r>
              <a:rPr dirty="0"/>
              <a:t>concatenation of zero or more regular expressions</a:t>
            </a:r>
          </a:p>
        </p:txBody>
      </p:sp>
      <p:sp>
        <p:nvSpPr>
          <p:cNvPr id="28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40</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284"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286"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287" name="Regular Expressions (cont.)"/>
          <p:cNvSpPr txBox="1">
            <a:spLocks noGrp="1"/>
          </p:cNvSpPr>
          <p:nvPr>
            <p:ph type="title"/>
          </p:nvPr>
        </p:nvSpPr>
        <p:spPr>
          <a:prstGeom prst="rect">
            <a:avLst/>
          </a:prstGeom>
        </p:spPr>
        <p:txBody>
          <a:bodyPr/>
          <a:lstStyle/>
          <a:p>
            <a:pPr defTabSz="1928812"/>
            <a:r>
              <a:t>Regular Expressions </a:t>
            </a:r>
            <a:r>
              <a:rPr i="1"/>
              <a:t>(cont.)</a:t>
            </a:r>
          </a:p>
        </p:txBody>
      </p:sp>
      <p:sp>
        <p:nvSpPr>
          <p:cNvPr id="288" name="Fundamental regular expressions…"/>
          <p:cNvSpPr txBox="1">
            <a:spLocks noGrp="1"/>
          </p:cNvSpPr>
          <p:nvPr>
            <p:ph type="body" idx="1"/>
          </p:nvPr>
        </p:nvSpPr>
        <p:spPr>
          <a:prstGeom prst="rect">
            <a:avLst/>
          </a:prstGeom>
        </p:spPr>
        <p:txBody>
          <a:bodyPr>
            <a:normAutofit lnSpcReduction="10000"/>
          </a:bodyPr>
          <a:lstStyle/>
          <a:p>
            <a:pPr marL="522065" marR="53217" indent="-522065" defTabSz="1678066">
              <a:lnSpc>
                <a:spcPct val="90000"/>
              </a:lnSpc>
              <a:spcBef>
                <a:spcPts val="800"/>
              </a:spcBef>
              <a:defRPr sz="4872"/>
            </a:pPr>
            <a:r>
              <a:rPr dirty="0"/>
              <a:t>Fundamental regular expressions</a:t>
            </a:r>
          </a:p>
          <a:p>
            <a:pPr marL="522065" marR="53217" indent="-522065" defTabSz="1678066">
              <a:lnSpc>
                <a:spcPct val="90000"/>
              </a:lnSpc>
              <a:spcBef>
                <a:spcPts val="800"/>
              </a:spcBef>
              <a:defRPr sz="4872"/>
            </a:pPr>
            <a:endParaRPr dirty="0"/>
          </a:p>
          <a:p>
            <a:pPr marL="522065" marR="53217" indent="-522065" defTabSz="1678066">
              <a:lnSpc>
                <a:spcPct val="90000"/>
              </a:lnSpc>
              <a:spcBef>
                <a:spcPts val="800"/>
              </a:spcBef>
              <a:defRPr sz="4872"/>
            </a:pPr>
            <a:endParaRPr dirty="0"/>
          </a:p>
          <a:p>
            <a:pPr marL="522065" marR="53217" indent="-522065" defTabSz="1678066">
              <a:lnSpc>
                <a:spcPct val="90000"/>
              </a:lnSpc>
              <a:spcBef>
                <a:spcPts val="800"/>
              </a:spcBef>
              <a:defRPr sz="4872"/>
            </a:pPr>
            <a:endParaRPr dirty="0"/>
          </a:p>
          <a:p>
            <a:pPr marL="522065" marR="53217" indent="-522065" defTabSz="1678066">
              <a:lnSpc>
                <a:spcPct val="90000"/>
              </a:lnSpc>
              <a:spcBef>
                <a:spcPts val="800"/>
              </a:spcBef>
              <a:defRPr sz="4872"/>
            </a:pPr>
            <a:endParaRPr dirty="0"/>
          </a:p>
          <a:p>
            <a:pPr marL="522065" marR="53217" indent="-522065" defTabSz="1678066">
              <a:lnSpc>
                <a:spcPct val="90000"/>
              </a:lnSpc>
              <a:spcBef>
                <a:spcPts val="800"/>
              </a:spcBef>
              <a:defRPr sz="4872"/>
            </a:pPr>
            <a:endParaRPr dirty="0"/>
          </a:p>
          <a:p>
            <a:pPr marL="522065" marR="53217" indent="-522065" defTabSz="1678066">
              <a:lnSpc>
                <a:spcPct val="90000"/>
              </a:lnSpc>
              <a:spcBef>
                <a:spcPts val="800"/>
              </a:spcBef>
              <a:defRPr sz="4872"/>
            </a:pPr>
            <a:r>
              <a:rPr dirty="0"/>
              <a:t>Operations on regular expressions</a:t>
            </a:r>
          </a:p>
          <a:p>
            <a:pPr marL="1112549" marR="53217" lvl="2" indent="-471707" defTabSz="1678066">
              <a:lnSpc>
                <a:spcPct val="90000"/>
              </a:lnSpc>
              <a:spcBef>
                <a:spcPts val="700"/>
              </a:spcBef>
              <a:defRPr sz="4176"/>
            </a:pPr>
            <a:r>
              <a:rPr dirty="0"/>
              <a:t>assuming that </a:t>
            </a:r>
            <a:r>
              <a:rPr b="1" dirty="0"/>
              <a:t>r</a:t>
            </a:r>
            <a:r>
              <a:rPr dirty="0"/>
              <a:t> and </a:t>
            </a:r>
            <a:r>
              <a:rPr b="1" dirty="0"/>
              <a:t>s</a:t>
            </a:r>
            <a:r>
              <a:rPr dirty="0"/>
              <a:t> are already regular expressions</a:t>
            </a:r>
          </a:p>
          <a:p>
            <a:pPr marL="1112549" marR="53217" lvl="2" indent="-471707" defTabSz="1678066">
              <a:lnSpc>
                <a:spcPct val="90000"/>
              </a:lnSpc>
              <a:spcBef>
                <a:spcPts val="700"/>
              </a:spcBef>
              <a:defRPr sz="4176"/>
            </a:pPr>
            <a:endParaRPr dirty="0"/>
          </a:p>
          <a:p>
            <a:pPr marL="1112549" marR="53217" lvl="2" indent="-471707" defTabSz="1678066">
              <a:lnSpc>
                <a:spcPct val="90000"/>
              </a:lnSpc>
              <a:spcBef>
                <a:spcPts val="700"/>
              </a:spcBef>
              <a:defRPr sz="4176"/>
            </a:pPr>
            <a:endParaRPr dirty="0"/>
          </a:p>
          <a:p>
            <a:pPr marL="1112549" marR="53217" lvl="2" indent="-471707" defTabSz="1678066">
              <a:lnSpc>
                <a:spcPct val="90000"/>
              </a:lnSpc>
              <a:spcBef>
                <a:spcPts val="700"/>
              </a:spcBef>
              <a:defRPr sz="4176"/>
            </a:pPr>
            <a:endParaRPr dirty="0"/>
          </a:p>
          <a:p>
            <a:pPr marL="1112549" marR="53217" lvl="2" indent="-471707" defTabSz="1678066">
              <a:lnSpc>
                <a:spcPct val="90000"/>
              </a:lnSpc>
              <a:spcBef>
                <a:spcPts val="700"/>
              </a:spcBef>
              <a:defRPr sz="4176"/>
            </a:pPr>
            <a:endParaRPr dirty="0"/>
          </a:p>
          <a:p>
            <a:pPr marL="822977" marR="53217" lvl="1" indent="-491507" defTabSz="1678066">
              <a:lnSpc>
                <a:spcPct val="90000"/>
              </a:lnSpc>
              <a:spcBef>
                <a:spcPts val="800"/>
              </a:spcBef>
              <a:defRPr sz="4524"/>
            </a:pPr>
            <a:endParaRPr dirty="0"/>
          </a:p>
          <a:p>
            <a:pPr marL="822977" marR="53217" lvl="1" indent="-491507" defTabSz="1678066">
              <a:lnSpc>
                <a:spcPct val="90000"/>
              </a:lnSpc>
              <a:spcBef>
                <a:spcPts val="800"/>
              </a:spcBef>
              <a:defRPr sz="4524"/>
            </a:pPr>
            <a:r>
              <a:rPr dirty="0"/>
              <a:t>Precedence</a:t>
            </a:r>
            <a:r>
              <a:rPr lang="en-US" dirty="0"/>
              <a:t> (highest to lowest)</a:t>
            </a:r>
            <a:r>
              <a:rPr dirty="0"/>
              <a:t>: </a:t>
            </a:r>
            <a:r>
              <a:rPr b="1" dirty="0"/>
              <a:t>*</a:t>
            </a:r>
            <a:r>
              <a:rPr dirty="0"/>
              <a:t>, </a:t>
            </a:r>
            <a:r>
              <a:rPr b="1" dirty="0"/>
              <a:t>concatenation</a:t>
            </a:r>
            <a:r>
              <a:rPr dirty="0"/>
              <a:t>, </a:t>
            </a:r>
            <a:r>
              <a:rPr b="1" dirty="0"/>
              <a:t>|</a:t>
            </a:r>
            <a:r>
              <a:rPr dirty="0"/>
              <a:t> </a:t>
            </a:r>
          </a:p>
          <a:p>
            <a:pPr marL="822977" marR="53217" lvl="1" indent="-491507" defTabSz="1678066">
              <a:lnSpc>
                <a:spcPct val="90000"/>
              </a:lnSpc>
              <a:spcBef>
                <a:spcPts val="800"/>
              </a:spcBef>
              <a:defRPr sz="4524"/>
            </a:pPr>
            <a:r>
              <a:rPr dirty="0"/>
              <a:t>Parentheses can be used to group regular expressions as needed</a:t>
            </a:r>
          </a:p>
        </p:txBody>
      </p:sp>
      <p:graphicFrame>
        <p:nvGraphicFramePr>
          <p:cNvPr id="289" name="Table"/>
          <p:cNvGraphicFramePr/>
          <p:nvPr>
            <p:extLst>
              <p:ext uri="{D42A27DB-BD31-4B8C-83A1-F6EECF244321}">
                <p14:modId xmlns:p14="http://schemas.microsoft.com/office/powerpoint/2010/main" val="3316100800"/>
              </p:ext>
            </p:extLst>
          </p:nvPr>
        </p:nvGraphicFramePr>
        <p:xfrm>
          <a:off x="2991977" y="7772054"/>
          <a:ext cx="13051226" cy="2757229"/>
        </p:xfrm>
        <a:graphic>
          <a:graphicData uri="http://schemas.openxmlformats.org/drawingml/2006/table">
            <a:tbl>
              <a:tblPr>
                <a:tableStyleId>{8F44A2F1-9E1F-4B54-A3A2-5F16C0AD49E2}</a:tableStyleId>
              </a:tblPr>
              <a:tblGrid>
                <a:gridCol w="1422407">
                  <a:extLst>
                    <a:ext uri="{9D8B030D-6E8A-4147-A177-3AD203B41FA5}">
                      <a16:colId xmlns:a16="http://schemas.microsoft.com/office/drawing/2014/main" val="20000"/>
                    </a:ext>
                  </a:extLst>
                </a:gridCol>
                <a:gridCol w="3012356">
                  <a:extLst>
                    <a:ext uri="{9D8B030D-6E8A-4147-A177-3AD203B41FA5}">
                      <a16:colId xmlns:a16="http://schemas.microsoft.com/office/drawing/2014/main" val="20001"/>
                    </a:ext>
                  </a:extLst>
                </a:gridCol>
                <a:gridCol w="8616463">
                  <a:extLst>
                    <a:ext uri="{9D8B030D-6E8A-4147-A177-3AD203B41FA5}">
                      <a16:colId xmlns:a16="http://schemas.microsoft.com/office/drawing/2014/main" val="20002"/>
                    </a:ext>
                  </a:extLst>
                </a:gridCol>
              </a:tblGrid>
              <a:tr h="806509">
                <a:tc>
                  <a:txBody>
                    <a:bodyPr/>
                    <a:lstStyle/>
                    <a:p>
                      <a:pPr marL="61169" marR="61169" algn="l" defTabSz="1371600">
                        <a:spcBef>
                          <a:spcPts val="800"/>
                        </a:spcBef>
                        <a:defRPr sz="1800">
                          <a:uFillTx/>
                        </a:defRPr>
                      </a:pPr>
                      <a:r>
                        <a:rPr sz="3600" b="1">
                          <a:uFill>
                            <a:solidFill>
                              <a:srgbClr val="000000"/>
                            </a:solidFill>
                          </a:uFill>
                        </a:rPr>
                        <a:t>re</a:t>
                      </a:r>
                    </a:p>
                  </a:txBody>
                  <a:tcPr marL="50800" marR="50800" marT="50800" marB="50800" anchor="ctr" horzOverflow="overflow">
                    <a:lnL w="28575">
                      <a:solidFill>
                        <a:srgbClr val="000000"/>
                      </a:solidFill>
                      <a:miter lim="400000"/>
                    </a:lnL>
                    <a:lnT w="28575">
                      <a:solidFill>
                        <a:srgbClr val="000000"/>
                      </a:solidFill>
                      <a:miter lim="400000"/>
                    </a:lnT>
                  </a:tcPr>
                </a:tc>
                <a:tc>
                  <a:txBody>
                    <a:bodyPr/>
                    <a:lstStyle/>
                    <a:p>
                      <a:pPr marL="61169" marR="61169" algn="l" defTabSz="1371600">
                        <a:spcBef>
                          <a:spcPts val="800"/>
                        </a:spcBef>
                        <a:defRPr sz="1800">
                          <a:uFillTx/>
                        </a:defRPr>
                      </a:pPr>
                      <a:r>
                        <a:rPr sz="3600" b="1">
                          <a:uFill>
                            <a:solidFill>
                              <a:srgbClr val="000000"/>
                            </a:solidFill>
                          </a:uFill>
                        </a:rPr>
                        <a:t>L(re )</a:t>
                      </a:r>
                    </a:p>
                  </a:txBody>
                  <a:tcPr marL="50800" marR="50800" marT="50800" marB="50800" anchor="ctr" horzOverflow="overflow">
                    <a:lnT w="28575">
                      <a:solidFill>
                        <a:srgbClr val="000000"/>
                      </a:solidFill>
                      <a:miter lim="400000"/>
                    </a:lnT>
                  </a:tcPr>
                </a:tc>
                <a:tc>
                  <a:txBody>
                    <a:bodyPr/>
                    <a:lstStyle/>
                    <a:p>
                      <a:pPr marL="61169" marR="61169" algn="l" defTabSz="1371600">
                        <a:spcBef>
                          <a:spcPts val="800"/>
                        </a:spcBef>
                        <a:defRPr sz="1800">
                          <a:uFillTx/>
                        </a:defRPr>
                      </a:pPr>
                      <a:r>
                        <a:rPr sz="3600" b="1">
                          <a:uFill>
                            <a:solidFill>
                              <a:srgbClr val="000000"/>
                            </a:solidFill>
                          </a:uFill>
                        </a:rPr>
                        <a:t>Notes</a:t>
                      </a:r>
                    </a:p>
                  </a:txBody>
                  <a:tcPr marL="50800" marR="50800" marT="50800" marB="50800" anchor="ctr" horzOverflow="overflow">
                    <a:lnR w="28575">
                      <a:solidFill>
                        <a:srgbClr val="000000"/>
                      </a:solidFill>
                      <a:miter lim="400000"/>
                    </a:lnR>
                    <a:lnT w="28575">
                      <a:solidFill>
                        <a:srgbClr val="000000"/>
                      </a:solidFill>
                      <a:miter lim="400000"/>
                    </a:lnT>
                  </a:tcPr>
                </a:tc>
                <a:extLst>
                  <a:ext uri="{0D108BD9-81ED-4DB2-BD59-A6C34878D82A}">
                    <a16:rowId xmlns:a16="http://schemas.microsoft.com/office/drawing/2014/main" val="10000"/>
                  </a:ext>
                </a:extLst>
              </a:tr>
              <a:tr h="632742">
                <a:tc>
                  <a:txBody>
                    <a:bodyPr/>
                    <a:lstStyle/>
                    <a:p>
                      <a:pPr marL="61169" marR="61169" algn="l" defTabSz="1371600">
                        <a:spcBef>
                          <a:spcPts val="800"/>
                        </a:spcBef>
                        <a:defRPr sz="1800">
                          <a:uFillTx/>
                        </a:defRPr>
                      </a:pPr>
                      <a:r>
                        <a:rPr sz="3600">
                          <a:uFill>
                            <a:solidFill>
                              <a:srgbClr val="000000"/>
                            </a:solidFill>
                          </a:uFill>
                        </a:rPr>
                        <a:t>rs</a:t>
                      </a:r>
                    </a:p>
                  </a:txBody>
                  <a:tcPr marL="50800" marR="50800" marT="50800" marB="50800" anchor="ctr" horzOverflow="overflow">
                    <a:lnL w="28575">
                      <a:solidFill>
                        <a:srgbClr val="000000"/>
                      </a:solidFill>
                      <a:miter lim="400000"/>
                    </a:lnL>
                  </a:tcPr>
                </a:tc>
                <a:tc>
                  <a:txBody>
                    <a:bodyPr/>
                    <a:lstStyle/>
                    <a:p>
                      <a:pPr marL="61169" marR="61169" algn="l" defTabSz="1371600">
                        <a:spcBef>
                          <a:spcPts val="800"/>
                        </a:spcBef>
                        <a:defRPr sz="1800">
                          <a:uFillTx/>
                        </a:defRPr>
                      </a:pPr>
                      <a:r>
                        <a:rPr sz="3600">
                          <a:uFill>
                            <a:solidFill>
                              <a:srgbClr val="000000"/>
                            </a:solidFill>
                          </a:uFill>
                        </a:rPr>
                        <a:t>L(r)L(s)</a:t>
                      </a:r>
                    </a:p>
                  </a:txBody>
                  <a:tcPr marL="50800" marR="50800" marT="50800" marB="50800" anchor="ctr" horzOverflow="overflow"/>
                </a:tc>
                <a:tc>
                  <a:txBody>
                    <a:bodyPr/>
                    <a:lstStyle/>
                    <a:p>
                      <a:pPr marL="61169" marR="61169" algn="l" defTabSz="1371600">
                        <a:spcBef>
                          <a:spcPts val="800"/>
                        </a:spcBef>
                        <a:defRPr sz="1800">
                          <a:uFillTx/>
                        </a:defRPr>
                      </a:pPr>
                      <a:r>
                        <a:rPr sz="3600">
                          <a:uFill>
                            <a:solidFill>
                              <a:srgbClr val="000000"/>
                            </a:solidFill>
                          </a:uFill>
                        </a:rPr>
                        <a:t>Concatenation</a:t>
                      </a:r>
                    </a:p>
                  </a:txBody>
                  <a:tcPr marL="50800" marR="50800" marT="50800" marB="50800" anchor="ctr" horzOverflow="overflow">
                    <a:lnR w="28575">
                      <a:solidFill>
                        <a:srgbClr val="000000"/>
                      </a:solidFill>
                      <a:miter lim="400000"/>
                    </a:lnR>
                  </a:tcPr>
                </a:tc>
                <a:extLst>
                  <a:ext uri="{0D108BD9-81ED-4DB2-BD59-A6C34878D82A}">
                    <a16:rowId xmlns:a16="http://schemas.microsoft.com/office/drawing/2014/main" val="10001"/>
                  </a:ext>
                </a:extLst>
              </a:tr>
              <a:tr h="650155">
                <a:tc>
                  <a:txBody>
                    <a:bodyPr/>
                    <a:lstStyle/>
                    <a:p>
                      <a:pPr marL="61169" marR="61169" algn="l" defTabSz="1371600">
                        <a:spcBef>
                          <a:spcPts val="800"/>
                        </a:spcBef>
                        <a:defRPr sz="1800">
                          <a:uFillTx/>
                        </a:defRPr>
                      </a:pPr>
                      <a:r>
                        <a:rPr sz="3600">
                          <a:uFill>
                            <a:solidFill>
                              <a:srgbClr val="000000"/>
                            </a:solidFill>
                          </a:uFill>
                        </a:rPr>
                        <a:t>r | s</a:t>
                      </a:r>
                    </a:p>
                  </a:txBody>
                  <a:tcPr marL="50800" marR="50800" marT="50800" marB="50800" anchor="ctr" horzOverflow="overflow">
                    <a:lnL w="28575">
                      <a:solidFill>
                        <a:srgbClr val="000000"/>
                      </a:solidFill>
                      <a:miter lim="400000"/>
                    </a:lnL>
                  </a:tcPr>
                </a:tc>
                <a:tc>
                  <a:txBody>
                    <a:bodyPr/>
                    <a:lstStyle/>
                    <a:p>
                      <a:pPr marL="61169" marR="61169" algn="l" defTabSz="1371600">
                        <a:spcBef>
                          <a:spcPts val="800"/>
                        </a:spcBef>
                        <a:defRPr sz="1800">
                          <a:uFillTx/>
                        </a:defRPr>
                      </a:pPr>
                      <a:r>
                        <a:rPr sz="3600">
                          <a:uFill>
                            <a:solidFill>
                              <a:srgbClr val="000000"/>
                            </a:solidFill>
                          </a:uFill>
                        </a:rPr>
                        <a:t>L(r) ∪ L(s)</a:t>
                      </a:r>
                    </a:p>
                  </a:txBody>
                  <a:tcPr marL="50800" marR="50800" marT="50800" marB="50800" anchor="ctr" horzOverflow="overflow"/>
                </a:tc>
                <a:tc>
                  <a:txBody>
                    <a:bodyPr/>
                    <a:lstStyle/>
                    <a:p>
                      <a:pPr marL="61169" marR="61169" algn="l" defTabSz="1371600">
                        <a:spcBef>
                          <a:spcPts val="800"/>
                        </a:spcBef>
                        <a:defRPr sz="1800">
                          <a:uFillTx/>
                        </a:defRPr>
                      </a:pPr>
                      <a:r>
                        <a:rPr sz="3600">
                          <a:uFill>
                            <a:solidFill>
                              <a:srgbClr val="000000"/>
                            </a:solidFill>
                          </a:uFill>
                        </a:rPr>
                        <a:t>Combination (union)</a:t>
                      </a:r>
                    </a:p>
                  </a:txBody>
                  <a:tcPr marL="50800" marR="50800" marT="50800" marB="50800" anchor="ctr" horzOverflow="overflow">
                    <a:lnR w="28575">
                      <a:solidFill>
                        <a:srgbClr val="000000"/>
                      </a:solidFill>
                      <a:miter lim="400000"/>
                    </a:lnR>
                  </a:tcPr>
                </a:tc>
                <a:extLst>
                  <a:ext uri="{0D108BD9-81ED-4DB2-BD59-A6C34878D82A}">
                    <a16:rowId xmlns:a16="http://schemas.microsoft.com/office/drawing/2014/main" val="10002"/>
                  </a:ext>
                </a:extLst>
              </a:tr>
              <a:tr h="640680">
                <a:tc>
                  <a:txBody>
                    <a:bodyPr/>
                    <a:lstStyle/>
                    <a:p>
                      <a:pPr marL="61169" marR="61169" algn="l" defTabSz="1371600">
                        <a:spcBef>
                          <a:spcPts val="800"/>
                        </a:spcBef>
                        <a:defRPr sz="1800">
                          <a:uFillTx/>
                        </a:defRPr>
                      </a:pPr>
                      <a:r>
                        <a:rPr sz="3600">
                          <a:uFill>
                            <a:solidFill>
                              <a:srgbClr val="000000"/>
                            </a:solidFill>
                          </a:uFill>
                        </a:rPr>
                        <a:t>r*</a:t>
                      </a:r>
                    </a:p>
                  </a:txBody>
                  <a:tcPr marL="50800" marR="50800" marT="50800" marB="50800" anchor="ctr" horzOverflow="overflow">
                    <a:lnL w="28575">
                      <a:solidFill>
                        <a:srgbClr val="000000"/>
                      </a:solidFill>
                      <a:miter lim="400000"/>
                    </a:lnL>
                    <a:lnB w="28575">
                      <a:solidFill>
                        <a:srgbClr val="000000"/>
                      </a:solidFill>
                      <a:miter lim="400000"/>
                    </a:lnB>
                  </a:tcPr>
                </a:tc>
                <a:tc>
                  <a:txBody>
                    <a:bodyPr/>
                    <a:lstStyle/>
                    <a:p>
                      <a:pPr marL="61169" marR="61169" algn="l" defTabSz="1371600">
                        <a:spcBef>
                          <a:spcPts val="800"/>
                        </a:spcBef>
                        <a:defRPr sz="1800">
                          <a:uFillTx/>
                        </a:defRPr>
                      </a:pPr>
                      <a:r>
                        <a:rPr sz="3600">
                          <a:uFill>
                            <a:solidFill>
                              <a:srgbClr val="000000"/>
                            </a:solidFill>
                          </a:uFill>
                        </a:rPr>
                        <a:t>L(r)*</a:t>
                      </a:r>
                    </a:p>
                  </a:txBody>
                  <a:tcPr marL="50800" marR="50800" marT="50800" marB="50800" anchor="ctr" horzOverflow="overflow">
                    <a:lnB w="28575">
                      <a:solidFill>
                        <a:srgbClr val="000000"/>
                      </a:solidFill>
                      <a:miter lim="400000"/>
                    </a:lnB>
                  </a:tcPr>
                </a:tc>
                <a:tc>
                  <a:txBody>
                    <a:bodyPr/>
                    <a:lstStyle/>
                    <a:p>
                      <a:pPr marL="61169" marR="61169" algn="l" defTabSz="1371600">
                        <a:spcBef>
                          <a:spcPts val="800"/>
                        </a:spcBef>
                        <a:defRPr sz="1800">
                          <a:uFillTx/>
                        </a:defRPr>
                      </a:pPr>
                      <a:r>
                        <a:rPr sz="3600" dirty="0">
                          <a:uFill>
                            <a:solidFill>
                              <a:srgbClr val="000000"/>
                            </a:solidFill>
                          </a:uFill>
                        </a:rPr>
                        <a:t>0 or more occurrences (Kleene closure)</a:t>
                      </a:r>
                    </a:p>
                  </a:txBody>
                  <a:tcPr marL="50800" marR="50800" marT="50800" marB="50800" anchor="ctr" horzOverflow="overflow">
                    <a:lnR w="28575">
                      <a:solidFill>
                        <a:srgbClr val="000000"/>
                      </a:solidFill>
                      <a:miter lim="400000"/>
                    </a:lnR>
                    <a:lnB w="28575">
                      <a:solidFill>
                        <a:srgbClr val="000000"/>
                      </a:solidFill>
                      <a:miter lim="400000"/>
                    </a:lnB>
                  </a:tcPr>
                </a:tc>
                <a:extLst>
                  <a:ext uri="{0D108BD9-81ED-4DB2-BD59-A6C34878D82A}">
                    <a16:rowId xmlns:a16="http://schemas.microsoft.com/office/drawing/2014/main" val="10003"/>
                  </a:ext>
                </a:extLst>
              </a:tr>
            </a:tbl>
          </a:graphicData>
        </a:graphic>
      </p:graphicFrame>
      <p:sp>
        <p:nvSpPr>
          <p:cNvPr id="29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41</a:t>
            </a:fld>
            <a:endParaRPr/>
          </a:p>
        </p:txBody>
      </p:sp>
      <p:graphicFrame>
        <p:nvGraphicFramePr>
          <p:cNvPr id="291" name="Table"/>
          <p:cNvGraphicFramePr/>
          <p:nvPr>
            <p:extLst>
              <p:ext uri="{D42A27DB-BD31-4B8C-83A1-F6EECF244321}">
                <p14:modId xmlns:p14="http://schemas.microsoft.com/office/powerpoint/2010/main" val="1180282133"/>
              </p:ext>
            </p:extLst>
          </p:nvPr>
        </p:nvGraphicFramePr>
        <p:xfrm>
          <a:off x="2991977" y="3258648"/>
          <a:ext cx="8960372" cy="3028695"/>
        </p:xfrm>
        <a:graphic>
          <a:graphicData uri="http://schemas.openxmlformats.org/drawingml/2006/table">
            <a:tbl>
              <a:tblPr>
                <a:tableStyleId>{8F44A2F1-9E1F-4B54-A3A2-5F16C0AD49E2}</a:tableStyleId>
              </a:tblPr>
              <a:tblGrid>
                <a:gridCol w="886479">
                  <a:extLst>
                    <a:ext uri="{9D8B030D-6E8A-4147-A177-3AD203B41FA5}">
                      <a16:colId xmlns:a16="http://schemas.microsoft.com/office/drawing/2014/main" val="20000"/>
                    </a:ext>
                  </a:extLst>
                </a:gridCol>
                <a:gridCol w="1417310">
                  <a:extLst>
                    <a:ext uri="{9D8B030D-6E8A-4147-A177-3AD203B41FA5}">
                      <a16:colId xmlns:a16="http://schemas.microsoft.com/office/drawing/2014/main" val="20001"/>
                    </a:ext>
                  </a:extLst>
                </a:gridCol>
                <a:gridCol w="6656583">
                  <a:extLst>
                    <a:ext uri="{9D8B030D-6E8A-4147-A177-3AD203B41FA5}">
                      <a16:colId xmlns:a16="http://schemas.microsoft.com/office/drawing/2014/main" val="20002"/>
                    </a:ext>
                  </a:extLst>
                </a:gridCol>
              </a:tblGrid>
              <a:tr h="1123695">
                <a:tc>
                  <a:txBody>
                    <a:bodyPr/>
                    <a:lstStyle/>
                    <a:p>
                      <a:pPr marL="61169" marR="61169" algn="l" defTabSz="1371600">
                        <a:spcBef>
                          <a:spcPts val="800"/>
                        </a:spcBef>
                        <a:tabLst>
                          <a:tab pos="1371600" algn="l"/>
                        </a:tabLst>
                        <a:defRPr sz="1800">
                          <a:uFillTx/>
                        </a:defRPr>
                      </a:pPr>
                      <a:r>
                        <a:rPr sz="3500" b="1">
                          <a:uFill>
                            <a:solidFill>
                              <a:srgbClr val="000000"/>
                            </a:solidFill>
                          </a:uFill>
                        </a:rPr>
                        <a:t>re</a:t>
                      </a:r>
                    </a:p>
                  </a:txBody>
                  <a:tcPr marL="50800" marR="50800" marT="50800" marB="50800" anchor="ctr" horzOverflow="overflow">
                    <a:lnL w="28575">
                      <a:solidFill>
                        <a:srgbClr val="000000"/>
                      </a:solidFill>
                      <a:miter lim="400000"/>
                    </a:lnL>
                    <a:lnT w="28575">
                      <a:solidFill>
                        <a:srgbClr val="000000"/>
                      </a:solidFill>
                      <a:miter lim="400000"/>
                    </a:lnT>
                  </a:tcPr>
                </a:tc>
                <a:tc>
                  <a:txBody>
                    <a:bodyPr/>
                    <a:lstStyle/>
                    <a:p>
                      <a:pPr marL="61169" marR="61169" algn="l" defTabSz="1371600">
                        <a:spcBef>
                          <a:spcPts val="800"/>
                        </a:spcBef>
                        <a:tabLst>
                          <a:tab pos="1371600" algn="l"/>
                        </a:tabLst>
                        <a:defRPr sz="1800">
                          <a:uFillTx/>
                        </a:defRPr>
                      </a:pPr>
                      <a:r>
                        <a:rPr sz="3500" b="1">
                          <a:uFill>
                            <a:solidFill>
                              <a:srgbClr val="000000"/>
                            </a:solidFill>
                          </a:uFill>
                        </a:rPr>
                        <a:t>L(re )</a:t>
                      </a:r>
                    </a:p>
                  </a:txBody>
                  <a:tcPr marL="50800" marR="50800" marT="50800" marB="50800" anchor="ctr" horzOverflow="overflow">
                    <a:lnT w="28575">
                      <a:solidFill>
                        <a:srgbClr val="000000"/>
                      </a:solidFill>
                      <a:miter lim="400000"/>
                    </a:lnT>
                  </a:tcPr>
                </a:tc>
                <a:tc>
                  <a:txBody>
                    <a:bodyPr/>
                    <a:lstStyle/>
                    <a:p>
                      <a:pPr marL="61169" marR="61169" algn="l" defTabSz="1371600">
                        <a:spcBef>
                          <a:spcPts val="800"/>
                        </a:spcBef>
                        <a:tabLst>
                          <a:tab pos="1371600" algn="l"/>
                        </a:tabLst>
                        <a:defRPr sz="1800">
                          <a:uFillTx/>
                        </a:defRPr>
                      </a:pPr>
                      <a:r>
                        <a:rPr sz="3500" b="1">
                          <a:uFill>
                            <a:solidFill>
                              <a:srgbClr val="000000"/>
                            </a:solidFill>
                          </a:uFill>
                        </a:rPr>
                        <a:t>Notes</a:t>
                      </a:r>
                    </a:p>
                  </a:txBody>
                  <a:tcPr marL="50800" marR="50800" marT="50800" marB="50800" anchor="ctr" horzOverflow="overflow">
                    <a:lnR w="28575">
                      <a:solidFill>
                        <a:srgbClr val="000000"/>
                      </a:solidFill>
                      <a:miter lim="400000"/>
                    </a:lnR>
                    <a:lnT w="28575">
                      <a:solidFill>
                        <a:srgbClr val="000000"/>
                      </a:solidFill>
                      <a:miter lim="400000"/>
                    </a:lnT>
                  </a:tcPr>
                </a:tc>
                <a:extLst>
                  <a:ext uri="{0D108BD9-81ED-4DB2-BD59-A6C34878D82A}">
                    <a16:rowId xmlns:a16="http://schemas.microsoft.com/office/drawing/2014/main" val="10000"/>
                  </a:ext>
                </a:extLst>
              </a:tr>
              <a:tr h="607758">
                <a:tc>
                  <a:txBody>
                    <a:bodyPr/>
                    <a:lstStyle/>
                    <a:p>
                      <a:pPr marL="61169" marR="61169" algn="l" defTabSz="1371600">
                        <a:spcBef>
                          <a:spcPts val="800"/>
                        </a:spcBef>
                        <a:tabLst>
                          <a:tab pos="1371600" algn="l"/>
                        </a:tabLst>
                        <a:defRPr sz="1800">
                          <a:uFillTx/>
                        </a:defRPr>
                      </a:pPr>
                      <a:r>
                        <a:rPr sz="3500">
                          <a:uFill>
                            <a:solidFill>
                              <a:srgbClr val="000000"/>
                            </a:solidFill>
                          </a:uFill>
                        </a:rPr>
                        <a:t>a</a:t>
                      </a:r>
                    </a:p>
                  </a:txBody>
                  <a:tcPr marL="50800" marR="50800" marT="50800" marB="50800" anchor="ctr" horzOverflow="overflow">
                    <a:lnL w="28575">
                      <a:solidFill>
                        <a:srgbClr val="000000"/>
                      </a:solidFill>
                      <a:miter lim="400000"/>
                    </a:lnL>
                  </a:tcPr>
                </a:tc>
                <a:tc>
                  <a:txBody>
                    <a:bodyPr/>
                    <a:lstStyle/>
                    <a:p>
                      <a:pPr marL="61169" marR="61169" algn="l" defTabSz="1371600">
                        <a:spcBef>
                          <a:spcPts val="800"/>
                        </a:spcBef>
                        <a:tabLst>
                          <a:tab pos="1371600" algn="l"/>
                        </a:tabLst>
                        <a:defRPr sz="1800">
                          <a:uFillTx/>
                        </a:defRPr>
                      </a:pPr>
                      <a:r>
                        <a:rPr sz="3500">
                          <a:uFill>
                            <a:solidFill>
                              <a:srgbClr val="000000"/>
                            </a:solidFill>
                          </a:uFill>
                        </a:rPr>
                        <a:t>{ a }</a:t>
                      </a:r>
                    </a:p>
                  </a:txBody>
                  <a:tcPr marL="50800" marR="50800" marT="50800" marB="50800" anchor="ctr" horzOverflow="overflow"/>
                </a:tc>
                <a:tc>
                  <a:txBody>
                    <a:bodyPr/>
                    <a:lstStyle/>
                    <a:p>
                      <a:pPr marL="61169" marR="61169" algn="l" defTabSz="1371600">
                        <a:spcBef>
                          <a:spcPts val="800"/>
                        </a:spcBef>
                        <a:tabLst>
                          <a:tab pos="1371600" algn="l"/>
                        </a:tabLst>
                        <a:defRPr sz="1800">
                          <a:uFillTx/>
                        </a:defRPr>
                      </a:pPr>
                      <a:r>
                        <a:rPr sz="3500" dirty="0">
                          <a:uFill>
                            <a:solidFill>
                              <a:srgbClr val="000000"/>
                            </a:solidFill>
                          </a:uFill>
                        </a:rPr>
                        <a:t>Singleton set, for each a in </a:t>
                      </a:r>
                      <a:r>
                        <a:rPr sz="3500" dirty="0" err="1">
                          <a:uFill>
                            <a:solidFill>
                              <a:srgbClr val="000000"/>
                            </a:solidFill>
                          </a:uFill>
                          <a:latin typeface="Symbol" pitchFamily="2" charset="2"/>
                        </a:rPr>
                        <a:t>Σ</a:t>
                      </a:r>
                      <a:endParaRPr sz="3500" dirty="0">
                        <a:uFill>
                          <a:solidFill>
                            <a:srgbClr val="000000"/>
                          </a:solidFill>
                        </a:uFill>
                        <a:latin typeface="Symbol" pitchFamily="2" charset="2"/>
                      </a:endParaRPr>
                    </a:p>
                  </a:txBody>
                  <a:tcPr marL="50800" marR="50800" marT="50800" marB="50800" anchor="ctr" horzOverflow="overflow">
                    <a:lnR w="28575">
                      <a:solidFill>
                        <a:srgbClr val="000000"/>
                      </a:solidFill>
                      <a:miter lim="400000"/>
                    </a:lnR>
                  </a:tcPr>
                </a:tc>
                <a:extLst>
                  <a:ext uri="{0D108BD9-81ED-4DB2-BD59-A6C34878D82A}">
                    <a16:rowId xmlns:a16="http://schemas.microsoft.com/office/drawing/2014/main" val="10001"/>
                  </a:ext>
                </a:extLst>
              </a:tr>
              <a:tr h="607758">
                <a:tc>
                  <a:txBody>
                    <a:bodyPr/>
                    <a:lstStyle/>
                    <a:p>
                      <a:pPr marL="61169" marR="61169" algn="l" defTabSz="1371600">
                        <a:spcBef>
                          <a:spcPts val="800"/>
                        </a:spcBef>
                        <a:tabLst>
                          <a:tab pos="1371600" algn="l"/>
                        </a:tabLst>
                        <a:defRPr sz="1800">
                          <a:uFillTx/>
                        </a:defRPr>
                      </a:pPr>
                      <a:r>
                        <a:rPr sz="3500" dirty="0" err="1">
                          <a:uFill>
                            <a:solidFill>
                              <a:srgbClr val="000000"/>
                            </a:solidFill>
                          </a:uFill>
                          <a:latin typeface="Symbol" pitchFamily="2" charset="2"/>
                        </a:rPr>
                        <a:t>ε</a:t>
                      </a:r>
                      <a:endParaRPr sz="3500" dirty="0">
                        <a:uFill>
                          <a:solidFill>
                            <a:srgbClr val="000000"/>
                          </a:solidFill>
                        </a:uFill>
                        <a:latin typeface="Symbol" pitchFamily="2" charset="2"/>
                      </a:endParaRPr>
                    </a:p>
                  </a:txBody>
                  <a:tcPr marL="50800" marR="50800" marT="50800" marB="50800" anchor="ctr" horzOverflow="overflow">
                    <a:lnL w="28575">
                      <a:solidFill>
                        <a:srgbClr val="000000"/>
                      </a:solidFill>
                      <a:miter lim="400000"/>
                    </a:lnL>
                  </a:tcPr>
                </a:tc>
                <a:tc>
                  <a:txBody>
                    <a:bodyPr/>
                    <a:lstStyle/>
                    <a:p>
                      <a:pPr marL="61169" marR="61169" algn="l" defTabSz="1371600">
                        <a:spcBef>
                          <a:spcPts val="800"/>
                        </a:spcBef>
                        <a:tabLst>
                          <a:tab pos="1371600" algn="l"/>
                        </a:tabLst>
                        <a:defRPr sz="1800">
                          <a:uFillTx/>
                        </a:defRPr>
                      </a:pPr>
                      <a:r>
                        <a:rPr sz="3500" dirty="0">
                          <a:uFill>
                            <a:solidFill>
                              <a:srgbClr val="000000"/>
                            </a:solidFill>
                          </a:uFill>
                        </a:rPr>
                        <a:t>{ </a:t>
                      </a:r>
                      <a:r>
                        <a:rPr sz="3500" dirty="0" err="1">
                          <a:uFill>
                            <a:solidFill>
                              <a:srgbClr val="000000"/>
                            </a:solidFill>
                          </a:uFill>
                          <a:latin typeface="Symbol" pitchFamily="2" charset="2"/>
                        </a:rPr>
                        <a:t>ε</a:t>
                      </a:r>
                      <a:r>
                        <a:rPr sz="3500" dirty="0">
                          <a:uFill>
                            <a:solidFill>
                              <a:srgbClr val="000000"/>
                            </a:solidFill>
                          </a:uFill>
                        </a:rPr>
                        <a:t> }</a:t>
                      </a:r>
                    </a:p>
                  </a:txBody>
                  <a:tcPr marL="50800" marR="50800" marT="50800" marB="50800" anchor="ctr" horzOverflow="overflow"/>
                </a:tc>
                <a:tc>
                  <a:txBody>
                    <a:bodyPr/>
                    <a:lstStyle/>
                    <a:p>
                      <a:pPr marL="61169" marR="61169" algn="l" defTabSz="1371600">
                        <a:spcBef>
                          <a:spcPts val="800"/>
                        </a:spcBef>
                        <a:tabLst>
                          <a:tab pos="1371600" algn="l"/>
                        </a:tabLst>
                        <a:defRPr sz="1800">
                          <a:uFillTx/>
                        </a:defRPr>
                      </a:pPr>
                      <a:r>
                        <a:rPr sz="3500">
                          <a:uFill>
                            <a:solidFill>
                              <a:srgbClr val="000000"/>
                            </a:solidFill>
                          </a:uFill>
                        </a:rPr>
                        <a:t>Empty string</a:t>
                      </a:r>
                    </a:p>
                  </a:txBody>
                  <a:tcPr marL="50800" marR="50800" marT="50800" marB="50800" anchor="ctr" horzOverflow="overflow">
                    <a:lnR w="28575">
                      <a:solidFill>
                        <a:srgbClr val="000000"/>
                      </a:solidFill>
                      <a:miter lim="400000"/>
                    </a:lnR>
                  </a:tcPr>
                </a:tc>
                <a:extLst>
                  <a:ext uri="{0D108BD9-81ED-4DB2-BD59-A6C34878D82A}">
                    <a16:rowId xmlns:a16="http://schemas.microsoft.com/office/drawing/2014/main" val="10002"/>
                  </a:ext>
                </a:extLst>
              </a:tr>
              <a:tr h="615695">
                <a:tc>
                  <a:txBody>
                    <a:bodyPr/>
                    <a:lstStyle/>
                    <a:p>
                      <a:pPr marL="61169" marR="61169" algn="l" defTabSz="1371600">
                        <a:spcBef>
                          <a:spcPts val="800"/>
                        </a:spcBef>
                        <a:tabLst>
                          <a:tab pos="1371600" algn="l"/>
                        </a:tabLst>
                        <a:defRPr sz="1800">
                          <a:uFillTx/>
                        </a:defRPr>
                      </a:pPr>
                      <a:r>
                        <a:rPr sz="3500" dirty="0">
                          <a:uFill>
                            <a:solidFill>
                              <a:srgbClr val="000000"/>
                            </a:solidFill>
                          </a:uFill>
                          <a:latin typeface="Symbol" pitchFamily="2" charset="2"/>
                        </a:rPr>
                        <a:t>∅</a:t>
                      </a:r>
                    </a:p>
                  </a:txBody>
                  <a:tcPr marL="50800" marR="50800" marT="50800" marB="50800" anchor="ctr" horzOverflow="overflow">
                    <a:lnL w="28575">
                      <a:solidFill>
                        <a:srgbClr val="000000"/>
                      </a:solidFill>
                      <a:miter lim="400000"/>
                    </a:lnL>
                    <a:lnB w="28575">
                      <a:solidFill>
                        <a:srgbClr val="000000"/>
                      </a:solidFill>
                      <a:miter lim="400000"/>
                    </a:lnB>
                  </a:tcPr>
                </a:tc>
                <a:tc>
                  <a:txBody>
                    <a:bodyPr/>
                    <a:lstStyle/>
                    <a:p>
                      <a:pPr marL="61169" marR="61169" algn="l" defTabSz="1371600">
                        <a:spcBef>
                          <a:spcPts val="800"/>
                        </a:spcBef>
                        <a:tabLst>
                          <a:tab pos="1371600" algn="l"/>
                        </a:tabLst>
                        <a:defRPr sz="1800">
                          <a:uFillTx/>
                        </a:defRPr>
                      </a:pPr>
                      <a:r>
                        <a:rPr sz="3500">
                          <a:uFill>
                            <a:solidFill>
                              <a:srgbClr val="000000"/>
                            </a:solidFill>
                          </a:uFill>
                        </a:rPr>
                        <a:t>{ }</a:t>
                      </a:r>
                    </a:p>
                  </a:txBody>
                  <a:tcPr marL="50800" marR="50800" marT="50800" marB="50800" anchor="ctr" horzOverflow="overflow">
                    <a:lnB w="28575">
                      <a:solidFill>
                        <a:srgbClr val="000000"/>
                      </a:solidFill>
                      <a:miter lim="400000"/>
                    </a:lnB>
                  </a:tcPr>
                </a:tc>
                <a:tc>
                  <a:txBody>
                    <a:bodyPr/>
                    <a:lstStyle/>
                    <a:p>
                      <a:pPr marL="61169" marR="61169" algn="l" defTabSz="1371600">
                        <a:spcBef>
                          <a:spcPts val="800"/>
                        </a:spcBef>
                        <a:tabLst>
                          <a:tab pos="1371600" algn="l"/>
                        </a:tabLst>
                        <a:defRPr sz="1800">
                          <a:uFillTx/>
                        </a:defRPr>
                      </a:pPr>
                      <a:r>
                        <a:rPr sz="3500" dirty="0">
                          <a:uFill>
                            <a:solidFill>
                              <a:srgbClr val="000000"/>
                            </a:solidFill>
                          </a:uFill>
                        </a:rPr>
                        <a:t>Empty language</a:t>
                      </a:r>
                    </a:p>
                  </a:txBody>
                  <a:tcPr marL="50800" marR="50800" marT="50800" marB="50800" anchor="ctr" horzOverflow="overflow">
                    <a:lnR w="28575">
                      <a:solidFill>
                        <a:srgbClr val="000000"/>
                      </a:solidFill>
                      <a:miter lim="400000"/>
                    </a:lnR>
                    <a:lnB w="28575">
                      <a:solidFill>
                        <a:srgbClr val="000000"/>
                      </a:solidFill>
                      <a:miter lim="400000"/>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294"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296"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297" name="Regular Expressions (cont.)"/>
          <p:cNvSpPr txBox="1">
            <a:spLocks noGrp="1"/>
          </p:cNvSpPr>
          <p:nvPr>
            <p:ph type="title"/>
          </p:nvPr>
        </p:nvSpPr>
        <p:spPr>
          <a:prstGeom prst="rect">
            <a:avLst/>
          </a:prstGeom>
        </p:spPr>
        <p:txBody>
          <a:bodyPr/>
          <a:lstStyle/>
          <a:p>
            <a:pPr defTabSz="1928812"/>
            <a:r>
              <a:t>Regular Expressions </a:t>
            </a:r>
            <a:r>
              <a:rPr i="1"/>
              <a:t>(cont.)</a:t>
            </a:r>
          </a:p>
        </p:txBody>
      </p:sp>
      <p:sp>
        <p:nvSpPr>
          <p:cNvPr id="298" name="Regular expression abbreviations…"/>
          <p:cNvSpPr txBox="1">
            <a:spLocks noGrp="1"/>
          </p:cNvSpPr>
          <p:nvPr>
            <p:ph type="body" idx="1"/>
          </p:nvPr>
        </p:nvSpPr>
        <p:spPr>
          <a:xfrm>
            <a:off x="570606" y="2268140"/>
            <a:ext cx="23182785" cy="10626329"/>
          </a:xfrm>
          <a:prstGeom prst="rect">
            <a:avLst/>
          </a:prstGeom>
        </p:spPr>
        <p:txBody>
          <a:bodyPr>
            <a:normAutofit/>
          </a:bodyPr>
          <a:lstStyle/>
          <a:p>
            <a:pPr marL="600075" indent="-600075">
              <a:lnSpc>
                <a:spcPct val="90000"/>
              </a:lnSpc>
            </a:pPr>
            <a:r>
              <a:rPr dirty="0"/>
              <a:t>Regular expression abbreviations</a:t>
            </a:r>
          </a:p>
          <a:p>
            <a:pPr marL="1177131" lvl="2" indent="-440531">
              <a:lnSpc>
                <a:spcPct val="90000"/>
              </a:lnSpc>
            </a:pPr>
            <a:r>
              <a:rPr dirty="0"/>
              <a:t>The basic operations generate all possible regular expressions, but there are common abbreviations used for convenience. </a:t>
            </a:r>
            <a:br>
              <a:rPr dirty="0"/>
            </a:br>
            <a:br>
              <a:rPr dirty="0"/>
            </a:br>
            <a:r>
              <a:rPr dirty="0"/>
              <a:t>Typical examples:</a:t>
            </a:r>
          </a:p>
          <a:p>
            <a:pPr marL="600075" indent="-600075">
              <a:lnSpc>
                <a:spcPct val="90000"/>
              </a:lnSpc>
            </a:pPr>
            <a:endParaRPr dirty="0"/>
          </a:p>
          <a:p>
            <a:pPr marL="600075" indent="-600075">
              <a:lnSpc>
                <a:spcPct val="90000"/>
              </a:lnSpc>
            </a:pPr>
            <a:endParaRPr dirty="0"/>
          </a:p>
          <a:p>
            <a:pPr marL="600075" indent="-600075">
              <a:lnSpc>
                <a:spcPct val="90000"/>
              </a:lnSpc>
            </a:pPr>
            <a:endParaRPr dirty="0"/>
          </a:p>
          <a:p>
            <a:pPr marL="600075" indent="-600075">
              <a:lnSpc>
                <a:spcPct val="90000"/>
              </a:lnSpc>
            </a:pPr>
            <a:endParaRPr dirty="0"/>
          </a:p>
          <a:p>
            <a:pPr marL="600075" indent="-600075">
              <a:lnSpc>
                <a:spcPct val="90000"/>
              </a:lnSpc>
            </a:pPr>
            <a:endParaRPr dirty="0"/>
          </a:p>
          <a:p>
            <a:pPr marL="0" indent="0">
              <a:lnSpc>
                <a:spcPct val="90000"/>
              </a:lnSpc>
              <a:buNone/>
            </a:pPr>
            <a:endParaRPr dirty="0"/>
          </a:p>
        </p:txBody>
      </p:sp>
      <p:sp>
        <p:nvSpPr>
          <p:cNvPr id="2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42</a:t>
            </a:fld>
            <a:endParaRPr/>
          </a:p>
        </p:txBody>
      </p:sp>
      <p:graphicFrame>
        <p:nvGraphicFramePr>
          <p:cNvPr id="300" name="Table"/>
          <p:cNvGraphicFramePr/>
          <p:nvPr>
            <p:extLst>
              <p:ext uri="{D42A27DB-BD31-4B8C-83A1-F6EECF244321}">
                <p14:modId xmlns:p14="http://schemas.microsoft.com/office/powerpoint/2010/main" val="3591814723"/>
              </p:ext>
            </p:extLst>
          </p:nvPr>
        </p:nvGraphicFramePr>
        <p:xfrm>
          <a:off x="3245370" y="6501831"/>
          <a:ext cx="15707646" cy="5108275"/>
        </p:xfrm>
        <a:graphic>
          <a:graphicData uri="http://schemas.openxmlformats.org/drawingml/2006/table">
            <a:tbl>
              <a:tblPr>
                <a:tableStyleId>{8F44A2F1-9E1F-4B54-A3A2-5F16C0AD49E2}</a:tableStyleId>
              </a:tblPr>
              <a:tblGrid>
                <a:gridCol w="3397957">
                  <a:extLst>
                    <a:ext uri="{9D8B030D-6E8A-4147-A177-3AD203B41FA5}">
                      <a16:colId xmlns:a16="http://schemas.microsoft.com/office/drawing/2014/main" val="20000"/>
                    </a:ext>
                  </a:extLst>
                </a:gridCol>
                <a:gridCol w="4243552">
                  <a:extLst>
                    <a:ext uri="{9D8B030D-6E8A-4147-A177-3AD203B41FA5}">
                      <a16:colId xmlns:a16="http://schemas.microsoft.com/office/drawing/2014/main" val="20001"/>
                    </a:ext>
                  </a:extLst>
                </a:gridCol>
                <a:gridCol w="8066137">
                  <a:extLst>
                    <a:ext uri="{9D8B030D-6E8A-4147-A177-3AD203B41FA5}">
                      <a16:colId xmlns:a16="http://schemas.microsoft.com/office/drawing/2014/main" val="20002"/>
                    </a:ext>
                  </a:extLst>
                </a:gridCol>
              </a:tblGrid>
              <a:tr h="1021655">
                <a:tc>
                  <a:txBody>
                    <a:bodyPr/>
                    <a:lstStyle/>
                    <a:p>
                      <a:pPr marL="61169" marR="61169" algn="l" defTabSz="1371600">
                        <a:spcBef>
                          <a:spcPts val="800"/>
                        </a:spcBef>
                        <a:defRPr sz="1800">
                          <a:uFillTx/>
                        </a:defRPr>
                      </a:pPr>
                      <a:r>
                        <a:rPr sz="3600" b="1">
                          <a:uFill>
                            <a:solidFill>
                              <a:srgbClr val="000000"/>
                            </a:solidFill>
                          </a:uFill>
                        </a:rPr>
                        <a:t>Abbr.</a:t>
                      </a:r>
                    </a:p>
                  </a:txBody>
                  <a:tcPr marL="50800" marR="50800" marT="50800" marB="50800" anchor="ctr" horzOverflow="overflow">
                    <a:lnL w="28575">
                      <a:solidFill>
                        <a:srgbClr val="000000"/>
                      </a:solidFill>
                      <a:miter lim="400000"/>
                    </a:lnL>
                    <a:lnT w="28575">
                      <a:solidFill>
                        <a:srgbClr val="000000"/>
                      </a:solidFill>
                      <a:miter lim="400000"/>
                    </a:lnT>
                  </a:tcPr>
                </a:tc>
                <a:tc>
                  <a:txBody>
                    <a:bodyPr/>
                    <a:lstStyle/>
                    <a:p>
                      <a:pPr marL="61169" marR="61169" algn="l" defTabSz="1371600">
                        <a:spcBef>
                          <a:spcPts val="800"/>
                        </a:spcBef>
                        <a:defRPr sz="1800">
                          <a:uFillTx/>
                        </a:defRPr>
                      </a:pPr>
                      <a:r>
                        <a:rPr sz="3600" b="1">
                          <a:uFill>
                            <a:solidFill>
                              <a:srgbClr val="000000"/>
                            </a:solidFill>
                          </a:uFill>
                        </a:rPr>
                        <a:t>Meaning</a:t>
                      </a:r>
                    </a:p>
                  </a:txBody>
                  <a:tcPr marL="50800" marR="50800" marT="50800" marB="50800" anchor="ctr" horzOverflow="overflow">
                    <a:lnT w="28575">
                      <a:solidFill>
                        <a:srgbClr val="000000"/>
                      </a:solidFill>
                      <a:miter lim="400000"/>
                    </a:lnT>
                  </a:tcPr>
                </a:tc>
                <a:tc>
                  <a:txBody>
                    <a:bodyPr/>
                    <a:lstStyle/>
                    <a:p>
                      <a:pPr marL="61169" marR="61169" algn="l" defTabSz="1371600">
                        <a:spcBef>
                          <a:spcPts val="800"/>
                        </a:spcBef>
                        <a:defRPr sz="1800">
                          <a:uFillTx/>
                        </a:defRPr>
                      </a:pPr>
                      <a:r>
                        <a:rPr sz="3600" b="1">
                          <a:uFill>
                            <a:solidFill>
                              <a:srgbClr val="000000"/>
                            </a:solidFill>
                          </a:uFill>
                        </a:rPr>
                        <a:t>Notes</a:t>
                      </a:r>
                    </a:p>
                  </a:txBody>
                  <a:tcPr marL="50800" marR="50800" marT="50800" marB="50800" anchor="ctr" horzOverflow="overflow">
                    <a:lnR w="28575">
                      <a:solidFill>
                        <a:srgbClr val="000000"/>
                      </a:solidFill>
                      <a:miter lim="400000"/>
                    </a:lnR>
                    <a:lnT w="28575">
                      <a:solidFill>
                        <a:srgbClr val="000000"/>
                      </a:solidFill>
                      <a:miter lim="400000"/>
                    </a:lnT>
                  </a:tcPr>
                </a:tc>
                <a:extLst>
                  <a:ext uri="{0D108BD9-81ED-4DB2-BD59-A6C34878D82A}">
                    <a16:rowId xmlns:a16="http://schemas.microsoft.com/office/drawing/2014/main" val="10000"/>
                  </a:ext>
                </a:extLst>
              </a:tr>
              <a:tr h="1021655">
                <a:tc>
                  <a:txBody>
                    <a:bodyPr/>
                    <a:lstStyle/>
                    <a:p>
                      <a:pPr marL="61169" marR="61169" algn="l" defTabSz="1371600">
                        <a:spcBef>
                          <a:spcPts val="800"/>
                        </a:spcBef>
                        <a:defRPr sz="1800">
                          <a:uFillTx/>
                        </a:defRPr>
                      </a:pPr>
                      <a:r>
                        <a:rPr sz="3600">
                          <a:uFill>
                            <a:solidFill>
                              <a:srgbClr val="000000"/>
                            </a:solidFill>
                          </a:uFill>
                        </a:rPr>
                        <a:t>r+</a:t>
                      </a:r>
                    </a:p>
                  </a:txBody>
                  <a:tcPr marL="50800" marR="50800" marT="50800" marB="50800" anchor="ctr" horzOverflow="overflow">
                    <a:lnL w="28575">
                      <a:solidFill>
                        <a:srgbClr val="000000"/>
                      </a:solidFill>
                      <a:miter lim="400000"/>
                    </a:lnL>
                  </a:tcPr>
                </a:tc>
                <a:tc>
                  <a:txBody>
                    <a:bodyPr/>
                    <a:lstStyle/>
                    <a:p>
                      <a:pPr marL="61169" marR="61169" algn="l" defTabSz="1371600">
                        <a:spcBef>
                          <a:spcPts val="800"/>
                        </a:spcBef>
                        <a:defRPr sz="1800">
                          <a:uFillTx/>
                        </a:defRPr>
                      </a:pPr>
                      <a:r>
                        <a:rPr sz="3600">
                          <a:uFill>
                            <a:solidFill>
                              <a:srgbClr val="000000"/>
                            </a:solidFill>
                          </a:uFill>
                        </a:rPr>
                        <a:t>(rr*)</a:t>
                      </a:r>
                    </a:p>
                  </a:txBody>
                  <a:tcPr marL="50800" marR="50800" marT="50800" marB="50800" anchor="ctr" horzOverflow="overflow"/>
                </a:tc>
                <a:tc>
                  <a:txBody>
                    <a:bodyPr/>
                    <a:lstStyle/>
                    <a:p>
                      <a:pPr marL="61169" marR="61169" algn="l" defTabSz="1371600">
                        <a:spcBef>
                          <a:spcPts val="800"/>
                        </a:spcBef>
                        <a:defRPr sz="1800">
                          <a:uFillTx/>
                        </a:defRPr>
                      </a:pPr>
                      <a:r>
                        <a:rPr sz="3600">
                          <a:uFill>
                            <a:solidFill>
                              <a:srgbClr val="000000"/>
                            </a:solidFill>
                          </a:uFill>
                        </a:rPr>
                        <a:t>1 or more occurrences</a:t>
                      </a:r>
                    </a:p>
                  </a:txBody>
                  <a:tcPr marL="50800" marR="50800" marT="50800" marB="50800" anchor="ctr" horzOverflow="overflow">
                    <a:lnR w="28575">
                      <a:solidFill>
                        <a:srgbClr val="000000"/>
                      </a:solidFill>
                      <a:miter lim="400000"/>
                    </a:lnR>
                  </a:tcPr>
                </a:tc>
                <a:extLst>
                  <a:ext uri="{0D108BD9-81ED-4DB2-BD59-A6C34878D82A}">
                    <a16:rowId xmlns:a16="http://schemas.microsoft.com/office/drawing/2014/main" val="10001"/>
                  </a:ext>
                </a:extLst>
              </a:tr>
              <a:tr h="1021655">
                <a:tc>
                  <a:txBody>
                    <a:bodyPr/>
                    <a:lstStyle/>
                    <a:p>
                      <a:pPr marL="61169" marR="61169" algn="l" defTabSz="1371600">
                        <a:spcBef>
                          <a:spcPts val="800"/>
                        </a:spcBef>
                        <a:defRPr sz="1800">
                          <a:uFillTx/>
                        </a:defRPr>
                      </a:pPr>
                      <a:r>
                        <a:rPr sz="3600">
                          <a:uFill>
                            <a:solidFill>
                              <a:srgbClr val="000000"/>
                            </a:solidFill>
                          </a:uFill>
                        </a:rPr>
                        <a:t>r?</a:t>
                      </a:r>
                    </a:p>
                  </a:txBody>
                  <a:tcPr marL="50800" marR="50800" marT="50800" marB="50800" anchor="ctr" horzOverflow="overflow">
                    <a:lnL w="28575">
                      <a:solidFill>
                        <a:srgbClr val="000000"/>
                      </a:solidFill>
                      <a:miter lim="400000"/>
                    </a:lnL>
                  </a:tcPr>
                </a:tc>
                <a:tc>
                  <a:txBody>
                    <a:bodyPr/>
                    <a:lstStyle/>
                    <a:p>
                      <a:pPr marL="61169" marR="61169" algn="l" defTabSz="1371600">
                        <a:spcBef>
                          <a:spcPts val="800"/>
                        </a:spcBef>
                        <a:defRPr sz="1800">
                          <a:uFillTx/>
                        </a:defRPr>
                      </a:pPr>
                      <a:r>
                        <a:rPr sz="3600">
                          <a:uFill>
                            <a:solidFill>
                              <a:srgbClr val="000000"/>
                            </a:solidFill>
                          </a:uFill>
                        </a:rPr>
                        <a:t>(r | ε)</a:t>
                      </a:r>
                    </a:p>
                  </a:txBody>
                  <a:tcPr marL="50800" marR="50800" marT="50800" marB="50800" anchor="ctr" horzOverflow="overflow"/>
                </a:tc>
                <a:tc>
                  <a:txBody>
                    <a:bodyPr/>
                    <a:lstStyle/>
                    <a:p>
                      <a:pPr marL="61169" marR="61169" algn="l" defTabSz="1371600">
                        <a:spcBef>
                          <a:spcPts val="800"/>
                        </a:spcBef>
                        <a:defRPr sz="1800">
                          <a:uFillTx/>
                        </a:defRPr>
                      </a:pPr>
                      <a:r>
                        <a:rPr sz="3600">
                          <a:uFill>
                            <a:solidFill>
                              <a:srgbClr val="000000"/>
                            </a:solidFill>
                          </a:uFill>
                        </a:rPr>
                        <a:t>0 or 1 occurrence</a:t>
                      </a:r>
                    </a:p>
                  </a:txBody>
                  <a:tcPr marL="50800" marR="50800" marT="50800" marB="50800" anchor="ctr" horzOverflow="overflow">
                    <a:lnR w="28575">
                      <a:solidFill>
                        <a:srgbClr val="000000"/>
                      </a:solidFill>
                      <a:miter lim="400000"/>
                    </a:lnR>
                  </a:tcPr>
                </a:tc>
                <a:extLst>
                  <a:ext uri="{0D108BD9-81ED-4DB2-BD59-A6C34878D82A}">
                    <a16:rowId xmlns:a16="http://schemas.microsoft.com/office/drawing/2014/main" val="10002"/>
                  </a:ext>
                </a:extLst>
              </a:tr>
              <a:tr h="1021655">
                <a:tc>
                  <a:txBody>
                    <a:bodyPr/>
                    <a:lstStyle/>
                    <a:p>
                      <a:pPr marL="61169" marR="61169" algn="l" defTabSz="1371600">
                        <a:spcBef>
                          <a:spcPts val="800"/>
                        </a:spcBef>
                        <a:defRPr sz="1800">
                          <a:uFillTx/>
                        </a:defRPr>
                      </a:pPr>
                      <a:r>
                        <a:rPr sz="3600">
                          <a:uFill>
                            <a:solidFill>
                              <a:srgbClr val="000000"/>
                            </a:solidFill>
                          </a:uFill>
                        </a:rPr>
                        <a:t>[a-z]</a:t>
                      </a:r>
                    </a:p>
                  </a:txBody>
                  <a:tcPr marL="50800" marR="50800" marT="50800" marB="50800" anchor="ctr" horzOverflow="overflow">
                    <a:lnL w="28575">
                      <a:solidFill>
                        <a:srgbClr val="000000"/>
                      </a:solidFill>
                      <a:miter lim="400000"/>
                    </a:lnL>
                  </a:tcPr>
                </a:tc>
                <a:tc>
                  <a:txBody>
                    <a:bodyPr/>
                    <a:lstStyle/>
                    <a:p>
                      <a:pPr marL="61169" marR="61169" algn="l" defTabSz="1371600">
                        <a:spcBef>
                          <a:spcPts val="800"/>
                        </a:spcBef>
                        <a:defRPr sz="1800">
                          <a:uFillTx/>
                        </a:defRPr>
                      </a:pPr>
                      <a:r>
                        <a:rPr sz="3600">
                          <a:uFill>
                            <a:solidFill>
                              <a:srgbClr val="000000"/>
                            </a:solidFill>
                          </a:uFill>
                        </a:rPr>
                        <a:t>(a|b|…|z)</a:t>
                      </a:r>
                    </a:p>
                  </a:txBody>
                  <a:tcPr marL="50800" marR="50800" marT="50800" marB="50800" anchor="ctr" horzOverflow="overflow"/>
                </a:tc>
                <a:tc>
                  <a:txBody>
                    <a:bodyPr/>
                    <a:lstStyle/>
                    <a:p>
                      <a:pPr marL="61169" marR="61169" algn="l" defTabSz="1371600">
                        <a:spcBef>
                          <a:spcPts val="800"/>
                        </a:spcBef>
                        <a:defRPr sz="1800">
                          <a:uFillTx/>
                        </a:defRPr>
                      </a:pPr>
                      <a:r>
                        <a:rPr sz="3600" dirty="0">
                          <a:uFill>
                            <a:solidFill>
                              <a:srgbClr val="000000"/>
                            </a:solidFill>
                          </a:uFill>
                        </a:rPr>
                        <a:t>1 character in given range</a:t>
                      </a:r>
                    </a:p>
                  </a:txBody>
                  <a:tcPr marL="50800" marR="50800" marT="50800" marB="50800" anchor="ctr" horzOverflow="overflow">
                    <a:lnR w="28575">
                      <a:solidFill>
                        <a:srgbClr val="000000"/>
                      </a:solidFill>
                      <a:miter lim="400000"/>
                    </a:lnR>
                  </a:tcPr>
                </a:tc>
                <a:extLst>
                  <a:ext uri="{0D108BD9-81ED-4DB2-BD59-A6C34878D82A}">
                    <a16:rowId xmlns:a16="http://schemas.microsoft.com/office/drawing/2014/main" val="10003"/>
                  </a:ext>
                </a:extLst>
              </a:tr>
              <a:tr h="1021655">
                <a:tc>
                  <a:txBody>
                    <a:bodyPr/>
                    <a:lstStyle/>
                    <a:p>
                      <a:pPr marL="61169" marR="61169" algn="l" defTabSz="1371600">
                        <a:spcBef>
                          <a:spcPts val="800"/>
                        </a:spcBef>
                        <a:defRPr sz="1800">
                          <a:uFillTx/>
                        </a:defRPr>
                      </a:pPr>
                      <a:r>
                        <a:rPr sz="3600">
                          <a:uFill>
                            <a:solidFill>
                              <a:srgbClr val="000000"/>
                            </a:solidFill>
                          </a:uFill>
                        </a:rPr>
                        <a:t>[abxyz]</a:t>
                      </a:r>
                    </a:p>
                  </a:txBody>
                  <a:tcPr marL="50800" marR="50800" marT="50800" marB="50800" anchor="ctr" horzOverflow="overflow">
                    <a:lnL w="28575">
                      <a:solidFill>
                        <a:srgbClr val="000000"/>
                      </a:solidFill>
                      <a:miter lim="400000"/>
                    </a:lnL>
                    <a:lnB w="28575">
                      <a:solidFill>
                        <a:srgbClr val="000000"/>
                      </a:solidFill>
                      <a:miter lim="400000"/>
                    </a:lnB>
                  </a:tcPr>
                </a:tc>
                <a:tc>
                  <a:txBody>
                    <a:bodyPr/>
                    <a:lstStyle/>
                    <a:p>
                      <a:pPr marL="61169" marR="61169" algn="l" defTabSz="1371600">
                        <a:spcBef>
                          <a:spcPts val="800"/>
                        </a:spcBef>
                        <a:defRPr sz="1800">
                          <a:uFillTx/>
                        </a:defRPr>
                      </a:pPr>
                      <a:r>
                        <a:rPr sz="3600">
                          <a:uFill>
                            <a:solidFill>
                              <a:srgbClr val="000000"/>
                            </a:solidFill>
                          </a:uFill>
                        </a:rPr>
                        <a:t>(a|b|x|y|z)</a:t>
                      </a:r>
                    </a:p>
                  </a:txBody>
                  <a:tcPr marL="50800" marR="50800" marT="50800" marB="50800" anchor="ctr" horzOverflow="overflow">
                    <a:lnB w="28575">
                      <a:solidFill>
                        <a:srgbClr val="000000"/>
                      </a:solidFill>
                      <a:miter lim="400000"/>
                    </a:lnB>
                  </a:tcPr>
                </a:tc>
                <a:tc>
                  <a:txBody>
                    <a:bodyPr/>
                    <a:lstStyle/>
                    <a:p>
                      <a:pPr marL="61169" marR="61169" algn="l" defTabSz="1371600">
                        <a:spcBef>
                          <a:spcPts val="800"/>
                        </a:spcBef>
                        <a:defRPr sz="1800">
                          <a:uFillTx/>
                        </a:defRPr>
                      </a:pPr>
                      <a:r>
                        <a:rPr sz="3600" dirty="0">
                          <a:uFill>
                            <a:solidFill>
                              <a:srgbClr val="000000"/>
                            </a:solidFill>
                          </a:uFill>
                        </a:rPr>
                        <a:t>1 of the given characters</a:t>
                      </a:r>
                    </a:p>
                  </a:txBody>
                  <a:tcPr marL="50800" marR="50800" marT="50800" marB="50800" anchor="ctr" horzOverflow="overflow">
                    <a:lnR w="28575">
                      <a:solidFill>
                        <a:srgbClr val="000000"/>
                      </a:solidFill>
                      <a:miter lim="400000"/>
                    </a:lnR>
                    <a:lnB w="28575">
                      <a:solidFill>
                        <a:srgbClr val="000000"/>
                      </a:solidFill>
                      <a:miter lim="400000"/>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tangle"/>
          <p:cNvSpPr/>
          <p:nvPr/>
        </p:nvSpPr>
        <p:spPr>
          <a:xfrm>
            <a:off x="-30002"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294"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296"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297" name="Regular Expressions (cont.)"/>
          <p:cNvSpPr txBox="1">
            <a:spLocks noGrp="1"/>
          </p:cNvSpPr>
          <p:nvPr>
            <p:ph type="title"/>
          </p:nvPr>
        </p:nvSpPr>
        <p:spPr>
          <a:prstGeom prst="rect">
            <a:avLst/>
          </a:prstGeom>
        </p:spPr>
        <p:txBody>
          <a:bodyPr/>
          <a:lstStyle/>
          <a:p>
            <a:pPr defTabSz="1928812"/>
            <a:r>
              <a:t>Regular Expressions </a:t>
            </a:r>
            <a:r>
              <a:rPr i="1"/>
              <a:t>(cont.)</a:t>
            </a:r>
          </a:p>
        </p:txBody>
      </p:sp>
      <p:sp>
        <p:nvSpPr>
          <p:cNvPr id="298" name="Regular expression abbreviations…"/>
          <p:cNvSpPr txBox="1">
            <a:spLocks noGrp="1"/>
          </p:cNvSpPr>
          <p:nvPr>
            <p:ph type="body" idx="1"/>
          </p:nvPr>
        </p:nvSpPr>
        <p:spPr>
          <a:xfrm>
            <a:off x="249648" y="2268140"/>
            <a:ext cx="23503744" cy="10626329"/>
          </a:xfrm>
          <a:prstGeom prst="rect">
            <a:avLst/>
          </a:prstGeom>
        </p:spPr>
        <p:txBody>
          <a:bodyPr>
            <a:normAutofit/>
          </a:bodyPr>
          <a:lstStyle/>
          <a:p>
            <a:pPr>
              <a:lnSpc>
                <a:spcPct val="90000"/>
              </a:lnSpc>
            </a:pPr>
            <a:r>
              <a:rPr dirty="0"/>
              <a:t>There are many more in practical use</a:t>
            </a:r>
            <a:r>
              <a:rPr lang="en-US" dirty="0"/>
              <a:t> (recall </a:t>
            </a:r>
            <a:r>
              <a:rPr dirty="0"/>
              <a:t>Java </a:t>
            </a:r>
            <a:r>
              <a:rPr lang="en-US" dirty="0">
                <a:latin typeface="Courier New" panose="02070309020205020404" pitchFamily="49" charset="0"/>
                <a:cs typeface="Courier New" panose="02070309020205020404" pitchFamily="49" charset="0"/>
              </a:rPr>
              <a:t>String</a:t>
            </a:r>
            <a:r>
              <a:rPr lang="en-US" dirty="0"/>
              <a:t> </a:t>
            </a:r>
            <a:r>
              <a:rPr lang="en-US" dirty="0">
                <a:latin typeface="Courier New" panose="02070309020205020404" pitchFamily="49" charset="0"/>
                <a:cs typeface="Courier New" panose="02070309020205020404" pitchFamily="49" charset="0"/>
              </a:rPr>
              <a:t>matches</a:t>
            </a:r>
            <a:r>
              <a:rPr lang="en-US" dirty="0"/>
              <a:t> method)</a:t>
            </a:r>
            <a:endParaRPr dirty="0"/>
          </a:p>
        </p:txBody>
      </p:sp>
      <p:sp>
        <p:nvSpPr>
          <p:cNvPr id="2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43</a:t>
            </a:fld>
            <a:endParaRPr/>
          </a:p>
        </p:txBody>
      </p:sp>
      <p:pic>
        <p:nvPicPr>
          <p:cNvPr id="3" name="Picture 2">
            <a:extLst>
              <a:ext uri="{FF2B5EF4-FFF2-40B4-BE49-F238E27FC236}">
                <a16:creationId xmlns:a16="http://schemas.microsoft.com/office/drawing/2014/main" id="{A92432AF-8F36-CF4D-8BAB-F5DDFF292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47" y="4197928"/>
            <a:ext cx="12395026" cy="7045036"/>
          </a:xfrm>
          <a:prstGeom prst="rect">
            <a:avLst/>
          </a:prstGeom>
        </p:spPr>
      </p:pic>
      <p:pic>
        <p:nvPicPr>
          <p:cNvPr id="5" name="Picture 4">
            <a:extLst>
              <a:ext uri="{FF2B5EF4-FFF2-40B4-BE49-F238E27FC236}">
                <a16:creationId xmlns:a16="http://schemas.microsoft.com/office/drawing/2014/main" id="{F1F73878-2E50-E44A-BACC-CCE66C63FF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1972" y="4197928"/>
            <a:ext cx="10875157" cy="9134060"/>
          </a:xfrm>
          <a:prstGeom prst="rect">
            <a:avLst/>
          </a:prstGeom>
        </p:spPr>
      </p:pic>
    </p:spTree>
    <p:extLst>
      <p:ext uri="{BB962C8B-B14F-4D97-AF65-F5344CB8AC3E}">
        <p14:creationId xmlns:p14="http://schemas.microsoft.com/office/powerpoint/2010/main" val="477505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30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30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306" name="Example"/>
          <p:cNvSpPr txBox="1">
            <a:spLocks noGrp="1"/>
          </p:cNvSpPr>
          <p:nvPr>
            <p:ph type="title"/>
          </p:nvPr>
        </p:nvSpPr>
        <p:spPr>
          <a:prstGeom prst="rect">
            <a:avLst/>
          </a:prstGeom>
        </p:spPr>
        <p:txBody>
          <a:bodyPr/>
          <a:lstStyle>
            <a:lvl1pPr defTabSz="1928812"/>
          </a:lstStyle>
          <a:p>
            <a:r>
              <a:t>Example</a:t>
            </a:r>
          </a:p>
        </p:txBody>
      </p:sp>
      <p:sp>
        <p:nvSpPr>
          <p:cNvPr id="307" name="One possible syntax for numeric constants…"/>
          <p:cNvSpPr txBox="1">
            <a:spLocks noGrp="1"/>
          </p:cNvSpPr>
          <p:nvPr>
            <p:ph type="body" idx="1"/>
          </p:nvPr>
        </p:nvSpPr>
        <p:spPr>
          <a:prstGeom prst="rect">
            <a:avLst/>
          </a:prstGeom>
        </p:spPr>
        <p:txBody>
          <a:bodyPr/>
          <a:lstStyle/>
          <a:p>
            <a:pPr marL="600075" indent="-600075">
              <a:lnSpc>
                <a:spcPct val="90000"/>
              </a:lnSpc>
            </a:pPr>
            <a:r>
              <a:rPr dirty="0"/>
              <a:t>One possible syntax for numeric constants</a:t>
            </a:r>
          </a:p>
          <a:p>
            <a:pPr marL="0" marR="0" indent="0">
              <a:spcBef>
                <a:spcPts val="0"/>
              </a:spcBef>
              <a:buSzTx/>
              <a:buFont typeface="Wingdings"/>
              <a:buNone/>
              <a:defRPr sz="4100" b="1">
                <a:solidFill>
                  <a:srgbClr val="004F00"/>
                </a:solidFill>
                <a:uFill>
                  <a:solidFill>
                    <a:srgbClr val="004F00"/>
                  </a:solidFill>
                </a:uFill>
                <a:latin typeface="Courier New"/>
                <a:ea typeface="Courier New"/>
                <a:cs typeface="Courier New"/>
                <a:sym typeface="Courier New"/>
              </a:defRPr>
            </a:pPr>
            <a:endParaRPr dirty="0"/>
          </a:p>
          <a:p>
            <a:pPr marL="577283" indent="-516114">
              <a:lnSpc>
                <a:spcPct val="90000"/>
              </a:lnSpc>
              <a:buSzTx/>
              <a:buFont typeface="Wingdings"/>
              <a:buNone/>
            </a:pPr>
            <a:endParaRPr dirty="0"/>
          </a:p>
          <a:p>
            <a:pPr marL="600075" indent="-600075">
              <a:lnSpc>
                <a:spcPct val="90000"/>
              </a:lnSpc>
            </a:pPr>
            <a:endParaRPr dirty="0"/>
          </a:p>
          <a:p>
            <a:pPr marL="600075" indent="-600075">
              <a:lnSpc>
                <a:spcPct val="90000"/>
              </a:lnSpc>
            </a:pPr>
            <a:r>
              <a:rPr lang="en-US" dirty="0"/>
              <a:t>angle brackets </a:t>
            </a:r>
            <a:r>
              <a:rPr dirty="0"/>
              <a:t>skipped very often:</a:t>
            </a:r>
          </a:p>
          <a:p>
            <a:pPr marL="0" marR="0" indent="0">
              <a:spcBef>
                <a:spcPts val="0"/>
              </a:spcBef>
              <a:buSzTx/>
              <a:buFont typeface="Wingdings"/>
              <a:buNone/>
              <a:defRPr sz="4200" b="1">
                <a:solidFill>
                  <a:srgbClr val="004F00"/>
                </a:solidFill>
                <a:uFill>
                  <a:solidFill>
                    <a:srgbClr val="004F00"/>
                  </a:solidFill>
                </a:uFill>
                <a:latin typeface="Courier New"/>
                <a:ea typeface="Courier New"/>
                <a:cs typeface="Courier New"/>
                <a:sym typeface="Courier New"/>
              </a:defRPr>
            </a:pPr>
            <a:endParaRPr dirty="0"/>
          </a:p>
          <a:p>
            <a:pPr marL="600075" indent="-600075">
              <a:lnSpc>
                <a:spcPct val="90000"/>
              </a:lnSpc>
            </a:pPr>
            <a:endParaRPr dirty="0"/>
          </a:p>
          <a:p>
            <a:pPr marL="600075" indent="-600075">
              <a:lnSpc>
                <a:spcPct val="90000"/>
              </a:lnSpc>
            </a:pPr>
            <a:endParaRPr dirty="0"/>
          </a:p>
          <a:p>
            <a:pPr marL="600075" indent="-600075">
              <a:lnSpc>
                <a:spcPct val="90000"/>
              </a:lnSpc>
            </a:pPr>
            <a:r>
              <a:rPr dirty="0">
                <a:latin typeface="Courier New" panose="02070309020205020404" pitchFamily="49" charset="0"/>
                <a:cs typeface="Courier New" panose="02070309020205020404" pitchFamily="49" charset="0"/>
              </a:rPr>
              <a:t>→</a:t>
            </a:r>
            <a:r>
              <a:rPr dirty="0"/>
              <a:t> can also be used </a:t>
            </a:r>
            <a:r>
              <a:rPr lang="en-US" dirty="0"/>
              <a:t>instead of </a:t>
            </a:r>
            <a:r>
              <a:rPr lang="en-US" dirty="0">
                <a:latin typeface="Courier New" panose="02070309020205020404" pitchFamily="49" charset="0"/>
                <a:cs typeface="Courier New" panose="02070309020205020404" pitchFamily="49" charset="0"/>
              </a:rPr>
              <a:t>::=</a:t>
            </a:r>
            <a:r>
              <a:rPr lang="en-US" dirty="0"/>
              <a:t> </a:t>
            </a:r>
            <a:r>
              <a:rPr dirty="0"/>
              <a:t>as we saw with grammars :</a:t>
            </a:r>
          </a:p>
        </p:txBody>
      </p:sp>
      <p:sp>
        <p:nvSpPr>
          <p:cNvPr id="30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44</a:t>
            </a:fld>
            <a:endParaRPr/>
          </a:p>
        </p:txBody>
      </p:sp>
      <p:sp>
        <p:nvSpPr>
          <p:cNvPr id="309" name="&lt;digit&gt;  ::= [0-9]…"/>
          <p:cNvSpPr txBox="1"/>
          <p:nvPr/>
        </p:nvSpPr>
        <p:spPr>
          <a:xfrm>
            <a:off x="1353484" y="3243880"/>
            <a:ext cx="17341472" cy="18954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buClr>
                <a:schemeClr val="accent5">
                  <a:hueOff val="-444211"/>
                  <a:satOff val="-14915"/>
                  <a:lumOff val="22857"/>
                </a:schemeClr>
              </a:buClr>
              <a:buFont typeface="Wingdings"/>
              <a:defRPr sz="4100"/>
            </a:pPr>
            <a:r>
              <a:t>&lt;digit&gt;  ::= [0-9]</a:t>
            </a:r>
          </a:p>
          <a:p>
            <a:pPr>
              <a:buClr>
                <a:schemeClr val="accent5">
                  <a:hueOff val="-444211"/>
                  <a:satOff val="-14915"/>
                  <a:lumOff val="22857"/>
                </a:schemeClr>
              </a:buClr>
              <a:buFont typeface="Wingdings"/>
              <a:defRPr sz="4100"/>
            </a:pPr>
            <a:r>
              <a:t>&lt;digits&gt; ::= &lt;digit&gt;+</a:t>
            </a:r>
          </a:p>
          <a:p>
            <a:pPr>
              <a:buClr>
                <a:schemeClr val="accent5">
                  <a:hueOff val="-444211"/>
                  <a:satOff val="-14915"/>
                  <a:lumOff val="22857"/>
                </a:schemeClr>
              </a:buClr>
              <a:buFont typeface="Wingdings"/>
              <a:defRPr sz="4100"/>
            </a:pPr>
            <a:r>
              <a:t>&lt;number&gt; ::= &lt;digits&gt;(\.&lt;digits&gt;)?([eE](+|-)?&lt;digits&gt;)?</a:t>
            </a:r>
          </a:p>
        </p:txBody>
      </p:sp>
      <p:sp>
        <p:nvSpPr>
          <p:cNvPr id="310" name="digit  ::= [0-9]…"/>
          <p:cNvSpPr txBox="1"/>
          <p:nvPr/>
        </p:nvSpPr>
        <p:spPr>
          <a:xfrm>
            <a:off x="1308350" y="6506170"/>
            <a:ext cx="15199904" cy="1971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buClr>
                <a:schemeClr val="accent5">
                  <a:hueOff val="-444211"/>
                  <a:satOff val="-14915"/>
                  <a:lumOff val="22857"/>
                </a:schemeClr>
              </a:buClr>
              <a:buFont typeface="Wingdings"/>
              <a:defRPr sz="4200"/>
            </a:pPr>
            <a:r>
              <a:rPr dirty="0"/>
              <a:t>digit  ::= [0-9]</a:t>
            </a:r>
          </a:p>
          <a:p>
            <a:pPr>
              <a:buClr>
                <a:schemeClr val="accent5">
                  <a:hueOff val="-444211"/>
                  <a:satOff val="-14915"/>
                  <a:lumOff val="22857"/>
                </a:schemeClr>
              </a:buClr>
              <a:buFont typeface="Wingdings"/>
              <a:defRPr sz="4200"/>
            </a:pPr>
            <a:r>
              <a:rPr dirty="0"/>
              <a:t>digits ::= digit+</a:t>
            </a:r>
          </a:p>
          <a:p>
            <a:pPr>
              <a:buClr>
                <a:schemeClr val="accent5">
                  <a:hueOff val="-444211"/>
                  <a:satOff val="-14915"/>
                  <a:lumOff val="22857"/>
                </a:schemeClr>
              </a:buClr>
              <a:buFont typeface="Wingdings"/>
              <a:defRPr sz="4200"/>
            </a:pPr>
            <a:r>
              <a:rPr dirty="0"/>
              <a:t>number ::= digits(\.digits)?([</a:t>
            </a:r>
            <a:r>
              <a:rPr dirty="0" err="1"/>
              <a:t>eE</a:t>
            </a:r>
            <a:r>
              <a:rPr dirty="0"/>
              <a:t>](+|-)?digits)?</a:t>
            </a:r>
          </a:p>
        </p:txBody>
      </p:sp>
      <p:sp>
        <p:nvSpPr>
          <p:cNvPr id="311" name="digit → [0-9]…"/>
          <p:cNvSpPr txBox="1"/>
          <p:nvPr/>
        </p:nvSpPr>
        <p:spPr>
          <a:xfrm>
            <a:off x="1319783" y="9844659"/>
            <a:ext cx="14559721" cy="1971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buClr>
                <a:schemeClr val="accent5">
                  <a:hueOff val="-444211"/>
                  <a:satOff val="-14915"/>
                  <a:lumOff val="22857"/>
                </a:schemeClr>
              </a:buClr>
              <a:buFont typeface="Wingdings"/>
              <a:defRPr sz="4200"/>
            </a:pPr>
            <a:r>
              <a:t>digit → [0-9]</a:t>
            </a:r>
          </a:p>
          <a:p>
            <a:pPr>
              <a:buClr>
                <a:schemeClr val="accent5">
                  <a:hueOff val="-444211"/>
                  <a:satOff val="-14915"/>
                  <a:lumOff val="22857"/>
                </a:schemeClr>
              </a:buClr>
              <a:buFont typeface="Wingdings"/>
              <a:defRPr sz="4200"/>
            </a:pPr>
            <a:r>
              <a:t>digits → digit+</a:t>
            </a:r>
          </a:p>
          <a:p>
            <a:pPr>
              <a:buClr>
                <a:schemeClr val="accent5">
                  <a:hueOff val="-444211"/>
                  <a:satOff val="-14915"/>
                  <a:lumOff val="22857"/>
                </a:schemeClr>
              </a:buClr>
              <a:buFont typeface="Wingdings"/>
              <a:defRPr sz="4200"/>
            </a:pPr>
            <a:r>
              <a:t>number → digits(\.digits)?([eE](+|-)?digits)?</a:t>
            </a:r>
          </a:p>
        </p:txBody>
      </p:sp>
      <p:sp>
        <p:nvSpPr>
          <p:cNvPr id="312" name="Circle"/>
          <p:cNvSpPr/>
          <p:nvPr/>
        </p:nvSpPr>
        <p:spPr>
          <a:xfrm>
            <a:off x="8171561" y="4283192"/>
            <a:ext cx="856164" cy="856164"/>
          </a:xfrm>
          <a:prstGeom prst="ellipse">
            <a:avLst/>
          </a:prstGeom>
          <a:solidFill>
            <a:srgbClr val="FF7E79">
              <a:alpha val="25069"/>
            </a:srgbClr>
          </a:solidFill>
          <a:ln w="12700">
            <a:miter lim="400000"/>
          </a:ln>
        </p:spPr>
        <p:txBody>
          <a:bodyPr lIns="71437" tIns="71437" rIns="71437" bIns="71437" anchor="ctr"/>
          <a:lstStyle/>
          <a:p>
            <a:endParaRPr/>
          </a:p>
        </p:txBody>
      </p:sp>
      <p:sp>
        <p:nvSpPr>
          <p:cNvPr id="313" name="“\” is an “escape” to consider “.” as a verbatim element of the pattern rather than as a special control character for the regular expression"/>
          <p:cNvSpPr/>
          <p:nvPr/>
        </p:nvSpPr>
        <p:spPr>
          <a:xfrm>
            <a:off x="8461233" y="4925107"/>
            <a:ext cx="12865101" cy="22232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110" y="6886"/>
                </a:lnTo>
                <a:lnTo>
                  <a:pt x="7110" y="20983"/>
                </a:lnTo>
                <a:cubicBezTo>
                  <a:pt x="7110" y="21324"/>
                  <a:pt x="7158" y="21600"/>
                  <a:pt x="7217" y="21600"/>
                </a:cubicBezTo>
                <a:lnTo>
                  <a:pt x="21493" y="21600"/>
                </a:lnTo>
                <a:cubicBezTo>
                  <a:pt x="21552" y="21600"/>
                  <a:pt x="21600" y="21324"/>
                  <a:pt x="21600" y="20983"/>
                </a:cubicBezTo>
                <a:lnTo>
                  <a:pt x="21600" y="5718"/>
                </a:lnTo>
                <a:cubicBezTo>
                  <a:pt x="21600" y="5377"/>
                  <a:pt x="21552" y="5101"/>
                  <a:pt x="21493" y="5101"/>
                </a:cubicBezTo>
                <a:lnTo>
                  <a:pt x="8258" y="5101"/>
                </a:lnTo>
                <a:lnTo>
                  <a:pt x="0" y="0"/>
                </a:lnTo>
                <a:close/>
              </a:path>
            </a:pathLst>
          </a:custGeom>
          <a:solidFill>
            <a:srgbClr val="FF7E79">
              <a:alpha val="24507"/>
            </a:srgbClr>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marL="61169" marR="61169" defTabSz="1371600">
              <a:defRPr sz="3200" b="0">
                <a:solidFill>
                  <a:srgbClr val="000000"/>
                </a:solidFill>
                <a:uFill>
                  <a:solidFill>
                    <a:srgbClr val="000000"/>
                  </a:solidFill>
                </a:uFill>
                <a:latin typeface="+mn-lt"/>
                <a:ea typeface="+mn-ea"/>
                <a:cs typeface="+mn-cs"/>
                <a:sym typeface="Arial"/>
              </a:defRPr>
            </a:lvl1pPr>
          </a:lstStyle>
          <a:p>
            <a:r>
              <a:rPr lang="en-US" dirty="0"/>
              <a:t>                                     </a:t>
            </a:r>
          </a:p>
          <a:p>
            <a:r>
              <a:rPr lang="en-US" dirty="0"/>
              <a:t>                                      ’\’</a:t>
            </a:r>
            <a:r>
              <a:rPr dirty="0"/>
              <a:t> is an “escape” to </a:t>
            </a:r>
            <a:r>
              <a:t>consider </a:t>
            </a:r>
            <a:r>
              <a:rPr lang="en-US"/>
              <a:t>’.’ </a:t>
            </a:r>
            <a:r>
              <a:t>as </a:t>
            </a:r>
            <a:r>
              <a:rPr dirty="0"/>
              <a:t>a verbatim</a:t>
            </a:r>
            <a:endParaRPr lang="en-US" dirty="0"/>
          </a:p>
          <a:p>
            <a:r>
              <a:rPr lang="en-US" dirty="0"/>
              <a:t>                                    </a:t>
            </a:r>
            <a:r>
              <a:rPr dirty="0"/>
              <a:t> element of the pattern rather than as a special</a:t>
            </a:r>
            <a:endParaRPr lang="en-US" dirty="0"/>
          </a:p>
          <a:p>
            <a:r>
              <a:rPr lang="en-US" dirty="0"/>
              <a:t>                                    </a:t>
            </a:r>
            <a:r>
              <a:rPr dirty="0"/>
              <a:t> control character for the regular expression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316"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318"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319" name="Questions?"/>
          <p:cNvSpPr txBox="1">
            <a:spLocks noGrp="1"/>
          </p:cNvSpPr>
          <p:nvPr>
            <p:ph type="title"/>
          </p:nvPr>
        </p:nvSpPr>
        <p:spPr>
          <a:prstGeom prst="rect">
            <a:avLst/>
          </a:prstGeom>
        </p:spPr>
        <p:txBody>
          <a:bodyPr/>
          <a:lstStyle>
            <a:lvl1pPr defTabSz="1928812">
              <a:defRPr>
                <a:solidFill>
                  <a:srgbClr val="EA2224"/>
                </a:solidFill>
                <a:uFill>
                  <a:solidFill>
                    <a:srgbClr val="EA2224"/>
                  </a:solidFill>
                </a:uFill>
              </a:defRPr>
            </a:lvl1pPr>
          </a:lstStyle>
          <a:p>
            <a:r>
              <a:t>Questions?</a:t>
            </a:r>
          </a:p>
        </p:txBody>
      </p:sp>
      <p:sp>
        <p:nvSpPr>
          <p:cNvPr id="320" name="We talked about:…"/>
          <p:cNvSpPr txBox="1">
            <a:spLocks noGrp="1"/>
          </p:cNvSpPr>
          <p:nvPr>
            <p:ph type="body" idx="1"/>
          </p:nvPr>
        </p:nvSpPr>
        <p:spPr>
          <a:prstGeom prst="rect">
            <a:avLst/>
          </a:prstGeom>
        </p:spPr>
        <p:txBody>
          <a:bodyPr/>
          <a:lstStyle/>
          <a:p>
            <a:pPr marL="600075" indent="-600075"/>
            <a:r>
              <a:rPr dirty="0"/>
              <a:t>We talked about:</a:t>
            </a:r>
          </a:p>
          <a:p>
            <a:pPr marL="1026658" lvl="1" indent="-645658"/>
            <a:r>
              <a:rPr dirty="0"/>
              <a:t>Formal Grammars and </a:t>
            </a:r>
          </a:p>
          <a:p>
            <a:pPr marL="381000" lvl="1" indent="0">
              <a:buNone/>
            </a:pPr>
            <a:r>
              <a:rPr lang="en-US" dirty="0"/>
              <a:t>    </a:t>
            </a:r>
            <a:r>
              <a:rPr dirty="0"/>
              <a:t>Languages</a:t>
            </a:r>
          </a:p>
          <a:p>
            <a:pPr marL="1026658" lvl="1" indent="-645658"/>
            <a:r>
              <a:rPr dirty="0"/>
              <a:t>Context-Free Grammars</a:t>
            </a:r>
          </a:p>
          <a:p>
            <a:pPr marL="1026658" lvl="1" indent="-645658"/>
            <a:r>
              <a:rPr dirty="0"/>
              <a:t>Backus-Naur Form (BNF)</a:t>
            </a:r>
          </a:p>
          <a:p>
            <a:pPr marL="1026658" lvl="1" indent="-645658"/>
            <a:r>
              <a:rPr dirty="0"/>
              <a:t>Extended BNF</a:t>
            </a:r>
          </a:p>
          <a:p>
            <a:pPr marL="1026658" lvl="1" indent="-645658"/>
            <a:r>
              <a:rPr dirty="0"/>
              <a:t>Regular Grammars</a:t>
            </a:r>
          </a:p>
          <a:p>
            <a:pPr marL="1026658" lvl="1" indent="-645658"/>
            <a:r>
              <a:rPr dirty="0"/>
              <a:t>Regular Expressions</a:t>
            </a:r>
          </a:p>
        </p:txBody>
      </p:sp>
      <p:sp>
        <p:nvSpPr>
          <p:cNvPr id="3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defTabSz="1232296"/>
          </a:lstStyle>
          <a:p>
            <a:fld id="{86CB4B4D-7CA3-9044-876B-883B54F8677D}" type="slidenum">
              <a:t>45</a:t>
            </a:fld>
            <a:endParaRPr/>
          </a:p>
        </p:txBody>
      </p:sp>
      <p:grpSp>
        <p:nvGrpSpPr>
          <p:cNvPr id="334" name="Group"/>
          <p:cNvGrpSpPr/>
          <p:nvPr/>
        </p:nvGrpSpPr>
        <p:grpSpPr>
          <a:xfrm>
            <a:off x="10085977" y="2649773"/>
            <a:ext cx="13135753" cy="9375001"/>
            <a:chOff x="0" y="0"/>
            <a:chExt cx="13135751" cy="9374999"/>
          </a:xfrm>
        </p:grpSpPr>
        <p:sp>
          <p:nvSpPr>
            <p:cNvPr id="322" name="Shape"/>
            <p:cNvSpPr/>
            <p:nvPr/>
          </p:nvSpPr>
          <p:spPr>
            <a:xfrm rot="16140194" flipH="1">
              <a:off x="1275366" y="4323720"/>
              <a:ext cx="3643246" cy="4868252"/>
            </a:xfrm>
            <a:custGeom>
              <a:avLst/>
              <a:gdLst/>
              <a:ahLst/>
              <a:cxnLst>
                <a:cxn ang="0">
                  <a:pos x="wd2" y="hd2"/>
                </a:cxn>
                <a:cxn ang="5400000">
                  <a:pos x="wd2" y="hd2"/>
                </a:cxn>
                <a:cxn ang="10800000">
                  <a:pos x="wd2" y="hd2"/>
                </a:cxn>
                <a:cxn ang="16200000">
                  <a:pos x="wd2" y="hd2"/>
                </a:cxn>
              </a:cxnLst>
              <a:rect l="0" t="0" r="r" b="b"/>
              <a:pathLst>
                <a:path w="21600" h="21005" extrusionOk="0">
                  <a:moveTo>
                    <a:pt x="9545" y="14031"/>
                  </a:moveTo>
                  <a:cubicBezTo>
                    <a:pt x="9609" y="10142"/>
                    <a:pt x="5995" y="6945"/>
                    <a:pt x="1474" y="6890"/>
                  </a:cubicBezTo>
                  <a:cubicBezTo>
                    <a:pt x="1206" y="6886"/>
                    <a:pt x="938" y="6894"/>
                    <a:pt x="672" y="6914"/>
                  </a:cubicBezTo>
                  <a:lnTo>
                    <a:pt x="0" y="50"/>
                  </a:lnTo>
                  <a:cubicBezTo>
                    <a:pt x="8913" y="-595"/>
                    <a:pt x="16747" y="5097"/>
                    <a:pt x="17497" y="12763"/>
                  </a:cubicBezTo>
                  <a:cubicBezTo>
                    <a:pt x="17541" y="13217"/>
                    <a:pt x="17560" y="13672"/>
                    <a:pt x="17552" y="14128"/>
                  </a:cubicBezTo>
                  <a:lnTo>
                    <a:pt x="17551" y="14128"/>
                  </a:lnTo>
                  <a:lnTo>
                    <a:pt x="21600" y="14177"/>
                  </a:lnTo>
                  <a:lnTo>
                    <a:pt x="13435" y="21005"/>
                  </a:lnTo>
                  <a:lnTo>
                    <a:pt x="5496" y="13981"/>
                  </a:lnTo>
                  <a:lnTo>
                    <a:pt x="9545" y="14030"/>
                  </a:lnTo>
                  <a:close/>
                </a:path>
              </a:pathLst>
            </a:custGeom>
            <a:gradFill flip="none" rotWithShape="1">
              <a:gsLst>
                <a:gs pos="0">
                  <a:srgbClr val="D5D200"/>
                </a:gs>
                <a:gs pos="100000">
                  <a:srgbClr val="FFFFFF"/>
                </a:gs>
              </a:gsLst>
              <a:lin ang="13500000" scaled="0"/>
            </a:gradFill>
            <a:ln w="12700" cap="flat">
              <a:noFill/>
              <a:miter lim="400000"/>
            </a:ln>
            <a:effectLst>
              <a:outerShdw blurRad="177800" dist="101600" dir="2700000" rotWithShape="0">
                <a:srgbClr val="000000">
                  <a:alpha val="75000"/>
                </a:srgbClr>
              </a:outerShdw>
            </a:effectLst>
          </p:spPr>
          <p:txBody>
            <a:bodyPr wrap="square" lIns="71437" tIns="71437" rIns="71437" bIns="71437" numCol="1" anchor="ctr">
              <a:noAutofit/>
            </a:bodyPr>
            <a:lstStyle/>
            <a:p>
              <a:pPr marL="57799" marR="57799" defTabSz="1821656">
                <a:defRPr sz="2800"/>
              </a:pPr>
              <a:endParaRPr/>
            </a:p>
          </p:txBody>
        </p:sp>
        <p:grpSp>
          <p:nvGrpSpPr>
            <p:cNvPr id="325" name="Group"/>
            <p:cNvGrpSpPr/>
            <p:nvPr/>
          </p:nvGrpSpPr>
          <p:grpSpPr>
            <a:xfrm>
              <a:off x="5577865" y="3814939"/>
              <a:ext cx="7557887" cy="5560061"/>
              <a:chOff x="0" y="0"/>
              <a:chExt cx="7557885" cy="5560060"/>
            </a:xfrm>
          </p:grpSpPr>
          <p:pic>
            <p:nvPicPr>
              <p:cNvPr id="323" name="image.pdf" descr="image.pdf"/>
              <p:cNvPicPr>
                <a:picLocks/>
              </p:cNvPicPr>
              <p:nvPr/>
            </p:nvPicPr>
            <p:blipFill>
              <a:blip r:embed="rId3">
                <a:extLst/>
              </a:blip>
              <a:stretch>
                <a:fillRect/>
              </a:stretch>
            </p:blipFill>
            <p:spPr>
              <a:xfrm>
                <a:off x="3918806" y="320365"/>
                <a:ext cx="3639080" cy="5207927"/>
              </a:xfrm>
              <a:prstGeom prst="rect">
                <a:avLst/>
              </a:prstGeom>
              <a:ln w="12700" cap="flat">
                <a:noFill/>
                <a:miter lim="400000"/>
              </a:ln>
              <a:effectLst/>
            </p:spPr>
          </p:pic>
          <p:pic>
            <p:nvPicPr>
              <p:cNvPr id="324" name="image.pdf" descr="image.pdf"/>
              <p:cNvPicPr>
                <a:picLocks/>
              </p:cNvPicPr>
              <p:nvPr/>
            </p:nvPicPr>
            <p:blipFill>
              <a:blip r:embed="rId4">
                <a:extLst/>
              </a:blip>
              <a:stretch>
                <a:fillRect/>
              </a:stretch>
            </p:blipFill>
            <p:spPr>
              <a:xfrm>
                <a:off x="0" y="0"/>
                <a:ext cx="3974224" cy="5560061"/>
              </a:xfrm>
              <a:prstGeom prst="rect">
                <a:avLst/>
              </a:prstGeom>
              <a:ln w="12700" cap="flat">
                <a:noFill/>
                <a:miter lim="400000"/>
              </a:ln>
              <a:effectLst/>
            </p:spPr>
          </p:pic>
        </p:grpSp>
        <p:pic>
          <p:nvPicPr>
            <p:cNvPr id="326" name="image.pdf" descr="image.pdf"/>
            <p:cNvPicPr>
              <a:picLocks/>
            </p:cNvPicPr>
            <p:nvPr/>
          </p:nvPicPr>
          <p:blipFill>
            <a:blip r:embed="rId5">
              <a:extLst/>
            </a:blip>
            <a:stretch>
              <a:fillRect/>
            </a:stretch>
          </p:blipFill>
          <p:spPr>
            <a:xfrm>
              <a:off x="0" y="0"/>
              <a:ext cx="2833041" cy="5675443"/>
            </a:xfrm>
            <a:prstGeom prst="rect">
              <a:avLst/>
            </a:prstGeom>
            <a:ln w="12700" cap="flat">
              <a:noFill/>
              <a:miter lim="400000"/>
            </a:ln>
            <a:effectLst/>
          </p:spPr>
        </p:pic>
        <p:grpSp>
          <p:nvGrpSpPr>
            <p:cNvPr id="333" name="Group"/>
            <p:cNvGrpSpPr/>
            <p:nvPr/>
          </p:nvGrpSpPr>
          <p:grpSpPr>
            <a:xfrm>
              <a:off x="2702094" y="128950"/>
              <a:ext cx="6040074" cy="2793805"/>
              <a:chOff x="0" y="0"/>
              <a:chExt cx="6040072" cy="2793803"/>
            </a:xfrm>
          </p:grpSpPr>
          <p:sp>
            <p:nvSpPr>
              <p:cNvPr id="327" name="Shape"/>
              <p:cNvSpPr/>
              <p:nvPr/>
            </p:nvSpPr>
            <p:spPr>
              <a:xfrm>
                <a:off x="1100515" y="0"/>
                <a:ext cx="4939558" cy="2793804"/>
              </a:xfrm>
              <a:custGeom>
                <a:avLst/>
                <a:gdLst/>
                <a:ahLst/>
                <a:cxnLst>
                  <a:cxn ang="0">
                    <a:pos x="wd2" y="hd2"/>
                  </a:cxn>
                  <a:cxn ang="5400000">
                    <a:pos x="wd2" y="hd2"/>
                  </a:cxn>
                  <a:cxn ang="10800000">
                    <a:pos x="wd2" y="hd2"/>
                  </a:cxn>
                  <a:cxn ang="16200000">
                    <a:pos x="wd2" y="hd2"/>
                  </a:cxn>
                </a:cxnLst>
                <a:rect l="0" t="0" r="r" b="b"/>
                <a:pathLst>
                  <a:path w="21264" h="20623" extrusionOk="0">
                    <a:moveTo>
                      <a:pt x="1919" y="6857"/>
                    </a:moveTo>
                    <a:cubicBezTo>
                      <a:pt x="744" y="7018"/>
                      <a:pt x="-110" y="8412"/>
                      <a:pt x="11" y="9971"/>
                    </a:cubicBezTo>
                    <a:cubicBezTo>
                      <a:pt x="81" y="10871"/>
                      <a:pt x="470" y="11672"/>
                      <a:pt x="1058" y="12130"/>
                    </a:cubicBezTo>
                    <a:lnTo>
                      <a:pt x="1047" y="12097"/>
                    </a:lnTo>
                    <a:cubicBezTo>
                      <a:pt x="237" y="13237"/>
                      <a:pt x="282" y="15025"/>
                      <a:pt x="1147" y="16091"/>
                    </a:cubicBezTo>
                    <a:cubicBezTo>
                      <a:pt x="1608" y="16659"/>
                      <a:pt x="2236" y="16931"/>
                      <a:pt x="2864" y="16834"/>
                    </a:cubicBezTo>
                    <a:lnTo>
                      <a:pt x="2853" y="16853"/>
                    </a:lnTo>
                    <a:cubicBezTo>
                      <a:pt x="3897" y="19265"/>
                      <a:pt x="6219" y="20100"/>
                      <a:pt x="8040" y="18718"/>
                    </a:cubicBezTo>
                    <a:cubicBezTo>
                      <a:pt x="8063" y="18700"/>
                      <a:pt x="8086" y="18683"/>
                      <a:pt x="8108" y="18665"/>
                    </a:cubicBezTo>
                    <a:lnTo>
                      <a:pt x="8102" y="18668"/>
                    </a:lnTo>
                    <a:cubicBezTo>
                      <a:pt x="9122" y="20688"/>
                      <a:pt x="11186" y="21231"/>
                      <a:pt x="12712" y="19881"/>
                    </a:cubicBezTo>
                    <a:cubicBezTo>
                      <a:pt x="13352" y="19315"/>
                      <a:pt x="13823" y="18473"/>
                      <a:pt x="14046" y="17498"/>
                    </a:cubicBezTo>
                    <a:lnTo>
                      <a:pt x="14050" y="17522"/>
                    </a:lnTo>
                    <a:cubicBezTo>
                      <a:pt x="15384" y="18621"/>
                      <a:pt x="17141" y="18085"/>
                      <a:pt x="17974" y="16325"/>
                    </a:cubicBezTo>
                    <a:cubicBezTo>
                      <a:pt x="18252" y="15737"/>
                      <a:pt x="18401" y="15059"/>
                      <a:pt x="18406" y="14366"/>
                    </a:cubicBezTo>
                    <a:lnTo>
                      <a:pt x="18400" y="14357"/>
                    </a:lnTo>
                    <a:cubicBezTo>
                      <a:pt x="20223" y="14013"/>
                      <a:pt x="21490" y="11783"/>
                      <a:pt x="21229" y="9377"/>
                    </a:cubicBezTo>
                    <a:cubicBezTo>
                      <a:pt x="21148" y="8627"/>
                      <a:pt x="20922" y="7918"/>
                      <a:pt x="20573" y="7318"/>
                    </a:cubicBezTo>
                    <a:lnTo>
                      <a:pt x="20566" y="7316"/>
                    </a:lnTo>
                    <a:cubicBezTo>
                      <a:pt x="21137" y="5554"/>
                      <a:pt x="20520" y="3512"/>
                      <a:pt x="19188" y="2756"/>
                    </a:cubicBezTo>
                    <a:cubicBezTo>
                      <a:pt x="19076" y="2693"/>
                      <a:pt x="18961" y="2640"/>
                      <a:pt x="18843" y="2597"/>
                    </a:cubicBezTo>
                    <a:lnTo>
                      <a:pt x="18852" y="2591"/>
                    </a:lnTo>
                    <a:cubicBezTo>
                      <a:pt x="18618" y="879"/>
                      <a:pt x="17375" y="-258"/>
                      <a:pt x="16075" y="50"/>
                    </a:cubicBezTo>
                    <a:cubicBezTo>
                      <a:pt x="15529" y="180"/>
                      <a:pt x="15034" y="555"/>
                      <a:pt x="14675" y="1113"/>
                    </a:cubicBezTo>
                    <a:lnTo>
                      <a:pt x="14679" y="1117"/>
                    </a:lnTo>
                    <a:cubicBezTo>
                      <a:pt x="13960" y="-129"/>
                      <a:pt x="12611" y="-369"/>
                      <a:pt x="11668" y="582"/>
                    </a:cubicBezTo>
                    <a:cubicBezTo>
                      <a:pt x="11406" y="845"/>
                      <a:pt x="11194" y="1183"/>
                      <a:pt x="11048" y="1572"/>
                    </a:cubicBezTo>
                    <a:lnTo>
                      <a:pt x="11055" y="1618"/>
                    </a:lnTo>
                    <a:cubicBezTo>
                      <a:pt x="10022" y="274"/>
                      <a:pt x="8360" y="291"/>
                      <a:pt x="7343" y="1657"/>
                    </a:cubicBezTo>
                    <a:cubicBezTo>
                      <a:pt x="7165" y="1895"/>
                      <a:pt x="7014" y="2167"/>
                      <a:pt x="6895" y="2463"/>
                    </a:cubicBezTo>
                    <a:lnTo>
                      <a:pt x="6887" y="2485"/>
                    </a:lnTo>
                    <a:cubicBezTo>
                      <a:pt x="5303" y="1260"/>
                      <a:pt x="3266" y="1962"/>
                      <a:pt x="2338" y="4053"/>
                    </a:cubicBezTo>
                    <a:cubicBezTo>
                      <a:pt x="1962" y="4900"/>
                      <a:pt x="1812" y="5889"/>
                      <a:pt x="1913" y="6862"/>
                    </a:cubicBezTo>
                    <a:close/>
                  </a:path>
                </a:pathLst>
              </a:custGeom>
              <a:gradFill flip="none" rotWithShape="1">
                <a:gsLst>
                  <a:gs pos="0">
                    <a:srgbClr val="E0E0F0"/>
                  </a:gs>
                  <a:gs pos="100000">
                    <a:srgbClr val="FFFFFF"/>
                  </a:gs>
                </a:gsLst>
                <a:lin ang="0" scaled="0"/>
              </a:gradFill>
              <a:ln w="12700" cap="flat">
                <a:solidFill>
                  <a:srgbClr val="000000"/>
                </a:solidFill>
                <a:prstDash val="solid"/>
                <a:round/>
              </a:ln>
              <a:effectLst>
                <a:outerShdw blurRad="88900" dist="50800" dir="2700000" rotWithShape="0">
                  <a:srgbClr val="929292">
                    <a:alpha val="75000"/>
                  </a:srgbClr>
                </a:outerShdw>
              </a:effectLst>
            </p:spPr>
            <p:txBody>
              <a:bodyPr wrap="square" lIns="71437" tIns="71437" rIns="71437" bIns="71437" numCol="1" anchor="ctr">
                <a:noAutofit/>
              </a:bodyPr>
              <a:lstStyle/>
              <a:p>
                <a:pPr marL="57799" marR="57799" defTabSz="1821656">
                  <a:defRPr sz="2800"/>
                </a:pPr>
                <a:endParaRPr/>
              </a:p>
            </p:txBody>
          </p:sp>
          <p:sp>
            <p:nvSpPr>
              <p:cNvPr id="328" name="Oval"/>
              <p:cNvSpPr/>
              <p:nvPr/>
            </p:nvSpPr>
            <p:spPr>
              <a:xfrm>
                <a:off x="717692" y="2078545"/>
                <a:ext cx="823358" cy="465678"/>
              </a:xfrm>
              <a:prstGeom prst="ellipse">
                <a:avLst/>
              </a:prstGeom>
              <a:gradFill flip="none" rotWithShape="1">
                <a:gsLst>
                  <a:gs pos="0">
                    <a:srgbClr val="E0E0F0"/>
                  </a:gs>
                  <a:gs pos="100000">
                    <a:srgbClr val="FFFFFF"/>
                  </a:gs>
                </a:gsLst>
                <a:lin ang="0" scaled="0"/>
              </a:gradFill>
              <a:ln w="12700" cap="flat">
                <a:solidFill>
                  <a:srgbClr val="000000"/>
                </a:solidFill>
                <a:prstDash val="solid"/>
                <a:round/>
              </a:ln>
              <a:effectLst>
                <a:outerShdw blurRad="88900" dist="50800" dir="2700000" rotWithShape="0">
                  <a:srgbClr val="929292">
                    <a:alpha val="75000"/>
                  </a:srgbClr>
                </a:outerShdw>
              </a:effectLst>
            </p:spPr>
            <p:txBody>
              <a:bodyPr wrap="square" lIns="71437" tIns="71437" rIns="71437" bIns="71437" numCol="1" anchor="ctr">
                <a:noAutofit/>
              </a:bodyPr>
              <a:lstStyle/>
              <a:p>
                <a:pPr marL="57799" marR="57799" defTabSz="1821656">
                  <a:defRPr sz="2800"/>
                </a:pPr>
                <a:endParaRPr/>
              </a:p>
            </p:txBody>
          </p:sp>
          <p:sp>
            <p:nvSpPr>
              <p:cNvPr id="329" name="Oval"/>
              <p:cNvSpPr/>
              <p:nvPr/>
            </p:nvSpPr>
            <p:spPr>
              <a:xfrm>
                <a:off x="244490" y="2384856"/>
                <a:ext cx="548906" cy="310453"/>
              </a:xfrm>
              <a:prstGeom prst="ellipse">
                <a:avLst/>
              </a:prstGeom>
              <a:gradFill flip="none" rotWithShape="1">
                <a:gsLst>
                  <a:gs pos="0">
                    <a:srgbClr val="E0E0F0"/>
                  </a:gs>
                  <a:gs pos="100000">
                    <a:srgbClr val="FFFFFF"/>
                  </a:gs>
                </a:gsLst>
                <a:lin ang="0" scaled="0"/>
              </a:gradFill>
              <a:ln w="12700" cap="flat">
                <a:solidFill>
                  <a:srgbClr val="000000"/>
                </a:solidFill>
                <a:prstDash val="solid"/>
                <a:round/>
              </a:ln>
              <a:effectLst>
                <a:outerShdw blurRad="88900" dist="50800" dir="2700000" rotWithShape="0">
                  <a:srgbClr val="929292">
                    <a:alpha val="75000"/>
                  </a:srgbClr>
                </a:outerShdw>
              </a:effectLst>
            </p:spPr>
            <p:txBody>
              <a:bodyPr wrap="square" lIns="71437" tIns="71437" rIns="71437" bIns="71437" numCol="1" anchor="ctr">
                <a:noAutofit/>
              </a:bodyPr>
              <a:lstStyle/>
              <a:p>
                <a:pPr marL="57799" marR="57799" defTabSz="1821656">
                  <a:defRPr sz="2800"/>
                </a:pPr>
                <a:endParaRPr/>
              </a:p>
            </p:txBody>
          </p:sp>
          <p:sp>
            <p:nvSpPr>
              <p:cNvPr id="330" name="Oval"/>
              <p:cNvSpPr/>
              <p:nvPr/>
            </p:nvSpPr>
            <p:spPr>
              <a:xfrm>
                <a:off x="0" y="2605407"/>
                <a:ext cx="274453" cy="155227"/>
              </a:xfrm>
              <a:prstGeom prst="ellipse">
                <a:avLst/>
              </a:prstGeom>
              <a:gradFill flip="none" rotWithShape="1">
                <a:gsLst>
                  <a:gs pos="0">
                    <a:srgbClr val="E0E0F0"/>
                  </a:gs>
                  <a:gs pos="100000">
                    <a:srgbClr val="FFFFFF"/>
                  </a:gs>
                </a:gsLst>
                <a:lin ang="0" scaled="0"/>
              </a:gradFill>
              <a:ln w="12700" cap="flat">
                <a:solidFill>
                  <a:srgbClr val="000000"/>
                </a:solidFill>
                <a:prstDash val="solid"/>
                <a:round/>
              </a:ln>
              <a:effectLst>
                <a:outerShdw blurRad="88900" dist="50800" dir="2700000" rotWithShape="0">
                  <a:srgbClr val="929292">
                    <a:alpha val="75000"/>
                  </a:srgbClr>
                </a:outerShdw>
              </a:effectLst>
            </p:spPr>
            <p:txBody>
              <a:bodyPr wrap="square" lIns="71437" tIns="71437" rIns="71437" bIns="71437" numCol="1" anchor="ctr">
                <a:noAutofit/>
              </a:bodyPr>
              <a:lstStyle/>
              <a:p>
                <a:pPr marL="57799" marR="57799" defTabSz="1821656">
                  <a:defRPr sz="2800"/>
                </a:pPr>
                <a:endParaRPr/>
              </a:p>
            </p:txBody>
          </p:sp>
          <p:sp>
            <p:nvSpPr>
              <p:cNvPr id="331" name="Shape"/>
              <p:cNvSpPr/>
              <p:nvPr/>
            </p:nvSpPr>
            <p:spPr>
              <a:xfrm>
                <a:off x="1346334" y="150816"/>
                <a:ext cx="4531795" cy="2378161"/>
              </a:xfrm>
              <a:custGeom>
                <a:avLst/>
                <a:gdLst/>
                <a:ahLst/>
                <a:cxnLst>
                  <a:cxn ang="0">
                    <a:pos x="wd2" y="hd2"/>
                  </a:cxn>
                  <a:cxn ang="5400000">
                    <a:pos x="wd2" y="hd2"/>
                  </a:cxn>
                  <a:cxn ang="10800000">
                    <a:pos x="wd2" y="hd2"/>
                  </a:cxn>
                  <a:cxn ang="16200000">
                    <a:pos x="wd2" y="hd2"/>
                  </a:cxn>
                </a:cxnLst>
                <a:rect l="0" t="0" r="r" b="b"/>
                <a:pathLst>
                  <a:path w="21600" h="21600" extrusionOk="0">
                    <a:moveTo>
                      <a:pt x="0" y="13555"/>
                    </a:moveTo>
                    <a:cubicBezTo>
                      <a:pt x="417" y="13915"/>
                      <a:pt x="899" y="14078"/>
                      <a:pt x="1381" y="14023"/>
                    </a:cubicBezTo>
                    <a:moveTo>
                      <a:pt x="2000" y="19344"/>
                    </a:moveTo>
                    <a:cubicBezTo>
                      <a:pt x="2207" y="19308"/>
                      <a:pt x="2410" y="19233"/>
                      <a:pt x="2604" y="19120"/>
                    </a:cubicBezTo>
                    <a:moveTo>
                      <a:pt x="7435" y="20578"/>
                    </a:moveTo>
                    <a:cubicBezTo>
                      <a:pt x="7532" y="20937"/>
                      <a:pt x="7654" y="21279"/>
                      <a:pt x="7799" y="21600"/>
                    </a:cubicBezTo>
                    <a:moveTo>
                      <a:pt x="14381" y="20160"/>
                    </a:moveTo>
                    <a:cubicBezTo>
                      <a:pt x="14456" y="19795"/>
                      <a:pt x="14505" y="19419"/>
                      <a:pt x="14527" y="19039"/>
                    </a:cubicBezTo>
                    <a:moveTo>
                      <a:pt x="19208" y="16307"/>
                    </a:moveTo>
                    <a:cubicBezTo>
                      <a:pt x="19218" y="14526"/>
                      <a:pt x="18528" y="12895"/>
                      <a:pt x="17436" y="12115"/>
                    </a:cubicBezTo>
                    <a:moveTo>
                      <a:pt x="20811" y="9204"/>
                    </a:moveTo>
                    <a:cubicBezTo>
                      <a:pt x="21153" y="8777"/>
                      <a:pt x="21423" y="8239"/>
                      <a:pt x="21600" y="7632"/>
                    </a:cubicBezTo>
                    <a:moveTo>
                      <a:pt x="19744" y="2561"/>
                    </a:moveTo>
                    <a:cubicBezTo>
                      <a:pt x="19747" y="2312"/>
                      <a:pt x="19733" y="2063"/>
                      <a:pt x="19702" y="1818"/>
                    </a:cubicBezTo>
                    <a:moveTo>
                      <a:pt x="15078" y="0"/>
                    </a:moveTo>
                    <a:cubicBezTo>
                      <a:pt x="14912" y="285"/>
                      <a:pt x="14776" y="604"/>
                      <a:pt x="14673" y="947"/>
                    </a:cubicBezTo>
                    <a:moveTo>
                      <a:pt x="11061" y="564"/>
                    </a:moveTo>
                    <a:cubicBezTo>
                      <a:pt x="10973" y="823"/>
                      <a:pt x="10907" y="1098"/>
                      <a:pt x="10865" y="1381"/>
                    </a:cubicBezTo>
                    <a:moveTo>
                      <a:pt x="7163" y="2480"/>
                    </a:moveTo>
                    <a:cubicBezTo>
                      <a:pt x="6949" y="2175"/>
                      <a:pt x="6711" y="1909"/>
                      <a:pt x="6454" y="1688"/>
                    </a:cubicBezTo>
                    <a:moveTo>
                      <a:pt x="946" y="7074"/>
                    </a:moveTo>
                    <a:cubicBezTo>
                      <a:pt x="973" y="7356"/>
                      <a:pt x="1014" y="7635"/>
                      <a:pt x="1070" y="7907"/>
                    </a:cubicBezTo>
                  </a:path>
                </a:pathLst>
              </a:custGeom>
              <a:noFill/>
              <a:ln w="12700" cap="flat">
                <a:solidFill>
                  <a:srgbClr val="000000"/>
                </a:solidFill>
                <a:prstDash val="solid"/>
                <a:round/>
              </a:ln>
              <a:effectLst/>
            </p:spPr>
            <p:txBody>
              <a:bodyPr wrap="square" lIns="71437" tIns="71437" rIns="71437" bIns="71437" numCol="1" anchor="ctr">
                <a:noAutofit/>
              </a:bodyPr>
              <a:lstStyle/>
              <a:p>
                <a:pPr marL="57799" marR="57799" defTabSz="1821656">
                  <a:defRPr sz="2800"/>
                </a:pPr>
                <a:endParaRPr/>
              </a:p>
            </p:txBody>
          </p:sp>
          <p:sp>
            <p:nvSpPr>
              <p:cNvPr id="332" name="Hmmm…"/>
              <p:cNvSpPr txBox="1"/>
              <p:nvPr/>
            </p:nvSpPr>
            <p:spPr>
              <a:xfrm>
                <a:off x="1841918" y="743769"/>
                <a:ext cx="3106111" cy="117523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noAutofit/>
              </a:bodyPr>
              <a:lstStyle>
                <a:lvl1pPr marL="61169" marR="61169" defTabSz="1371600">
                  <a:buFont typeface="Comic Sans MS"/>
                  <a:defRPr sz="4600" b="0">
                    <a:solidFill>
                      <a:srgbClr val="000000"/>
                    </a:solidFill>
                    <a:uFill>
                      <a:solidFill>
                        <a:srgbClr val="000000"/>
                      </a:solidFill>
                    </a:uFill>
                    <a:latin typeface="+mn-lt"/>
                    <a:ea typeface="+mn-ea"/>
                    <a:cs typeface="+mn-cs"/>
                    <a:sym typeface="Arial"/>
                  </a:defRPr>
                </a:lvl1pPr>
              </a:lstStyle>
              <a:p>
                <a:r>
                  <a:t>Hmmm…</a:t>
                </a: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4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4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46" name="Outline"/>
          <p:cNvSpPr txBox="1">
            <a:spLocks noGrp="1"/>
          </p:cNvSpPr>
          <p:nvPr>
            <p:ph type="title"/>
          </p:nvPr>
        </p:nvSpPr>
        <p:spPr>
          <a:xfrm>
            <a:off x="570606" y="0"/>
            <a:ext cx="21612705" cy="1515979"/>
          </a:xfrm>
          <a:prstGeom prst="rect">
            <a:avLst/>
          </a:prstGeom>
        </p:spPr>
        <p:txBody>
          <a:bodyPr/>
          <a:lstStyle/>
          <a:p>
            <a:r>
              <a:rPr lang="en-US" dirty="0"/>
              <a:t>General Problem of Defining Syntax</a:t>
            </a:r>
            <a:endParaRPr dirty="0"/>
          </a:p>
        </p:txBody>
      </p:sp>
      <p:sp>
        <p:nvSpPr>
          <p:cNvPr id="47" name="Formal Grammars and Languages…"/>
          <p:cNvSpPr txBox="1">
            <a:spLocks noGrp="1"/>
          </p:cNvSpPr>
          <p:nvPr>
            <p:ph type="body" idx="1"/>
          </p:nvPr>
        </p:nvSpPr>
        <p:spPr>
          <a:xfrm>
            <a:off x="240633" y="2089547"/>
            <a:ext cx="24158208" cy="11293426"/>
          </a:xfrm>
          <a:prstGeom prst="rect">
            <a:avLst/>
          </a:prstGeom>
        </p:spPr>
        <p:txBody>
          <a:bodyPr>
            <a:normAutofit fontScale="62500" lnSpcReduction="20000"/>
          </a:bodyPr>
          <a:lstStyle/>
          <a:p>
            <a:pPr fontAlgn="base"/>
            <a:r>
              <a:rPr lang="en-US" sz="6400" dirty="0"/>
              <a:t>A language, whether natural (such as English) or artificial (such as Java), is a set of strings of characters from some alphabet. </a:t>
            </a:r>
          </a:p>
          <a:p>
            <a:pPr lvl="1" fontAlgn="base"/>
            <a:r>
              <a:rPr lang="en-US" sz="6400" dirty="0"/>
              <a:t>The strings of a language are called </a:t>
            </a:r>
            <a:r>
              <a:rPr lang="en-US" sz="6400" b="1" dirty="0"/>
              <a:t>sentences</a:t>
            </a:r>
            <a:r>
              <a:rPr lang="en-US" sz="6400" dirty="0"/>
              <a:t> or statements. </a:t>
            </a:r>
          </a:p>
          <a:p>
            <a:pPr lvl="1" fontAlgn="base"/>
            <a:r>
              <a:rPr lang="en-US" sz="6400" dirty="0"/>
              <a:t>The syntax rules of a language specify which strings of characters from the language’s alphabet are in the language. </a:t>
            </a:r>
          </a:p>
          <a:p>
            <a:pPr lvl="2" fontAlgn="base"/>
            <a:r>
              <a:rPr lang="en-US" sz="5100" dirty="0"/>
              <a:t>English, for example, has a large and complex collection of rules for specifying the syntax of its sentences. </a:t>
            </a:r>
          </a:p>
          <a:p>
            <a:pPr lvl="2" fontAlgn="base"/>
            <a:r>
              <a:rPr lang="en-US" sz="5100" dirty="0"/>
              <a:t>By comparison, even the largest and most complex programming languages are syntactically very simple.</a:t>
            </a:r>
          </a:p>
          <a:p>
            <a:pPr fontAlgn="base"/>
            <a:r>
              <a:rPr lang="en-US" sz="6400" dirty="0"/>
              <a:t>Formal descriptions of the syntax of programming languages often do not include descriptions of the lowest-level syntactic units called </a:t>
            </a:r>
            <a:r>
              <a:rPr lang="en-US" sz="6400" b="1" dirty="0"/>
              <a:t>lexemes</a:t>
            </a:r>
            <a:r>
              <a:rPr lang="en-US" sz="6400" dirty="0"/>
              <a:t>. </a:t>
            </a:r>
          </a:p>
          <a:p>
            <a:pPr lvl="1" fontAlgn="base"/>
            <a:r>
              <a:rPr lang="en-US" sz="6400" dirty="0"/>
              <a:t>The description of lexemes can be given by a lexical specification, which is usually separate from the syntactic description of the language. </a:t>
            </a:r>
          </a:p>
          <a:p>
            <a:pPr lvl="1" fontAlgn="base"/>
            <a:r>
              <a:rPr lang="en-US" sz="6400" dirty="0"/>
              <a:t>The lexemes of a programming language include its numeric literals, operators, and special words, among others. </a:t>
            </a:r>
          </a:p>
          <a:p>
            <a:pPr lvl="1" fontAlgn="base"/>
            <a:r>
              <a:rPr lang="en-US" sz="6400" dirty="0"/>
              <a:t>One can think of programs as strings of lexemes rather than of characters.</a:t>
            </a:r>
          </a:p>
          <a:p>
            <a:pPr lvl="1" fontAlgn="base"/>
            <a:r>
              <a:rPr lang="en-US" sz="6400" dirty="0"/>
              <a:t>Lexemes are partitioned into groups — for example, the names of variables, methods, classes, and so forth in a programming language form a group called </a:t>
            </a:r>
            <a:r>
              <a:rPr lang="en-US" sz="6400" i="1" dirty="0"/>
              <a:t>identifiers</a:t>
            </a:r>
            <a:r>
              <a:rPr lang="en-US" sz="6400" dirty="0"/>
              <a:t>. </a:t>
            </a:r>
          </a:p>
          <a:p>
            <a:pPr lvl="1" fontAlgn="base"/>
            <a:r>
              <a:rPr lang="en-US" sz="6400" dirty="0"/>
              <a:t>Each lexeme group is represented by a name, or </a:t>
            </a:r>
            <a:r>
              <a:rPr lang="en-US" sz="6400" b="1" dirty="0"/>
              <a:t>token</a:t>
            </a:r>
            <a:r>
              <a:rPr lang="en-US" sz="6400" dirty="0"/>
              <a:t> – so a </a:t>
            </a:r>
            <a:r>
              <a:rPr lang="en-US" sz="6400" b="1" dirty="0"/>
              <a:t>token</a:t>
            </a:r>
            <a:r>
              <a:rPr lang="en-US" sz="6400" dirty="0"/>
              <a:t> of a language is a category of its lexemes. </a:t>
            </a:r>
            <a:endParaRPr lang="en-US" sz="5700" dirty="0"/>
          </a:p>
          <a:p>
            <a:pPr lvl="2" fontAlgn="base"/>
            <a:r>
              <a:rPr lang="en-US" sz="5100" dirty="0"/>
              <a:t>For example, an identifier is a token that can have lexemes, or instances, such as </a:t>
            </a:r>
            <a:r>
              <a:rPr lang="en-US" sz="5100" dirty="0">
                <a:latin typeface="Courier New" panose="02070309020205020404" pitchFamily="49" charset="0"/>
                <a:cs typeface="Courier New" panose="02070309020205020404" pitchFamily="49" charset="0"/>
              </a:rPr>
              <a:t>sum</a:t>
            </a:r>
            <a:r>
              <a:rPr lang="en-US" sz="5100" dirty="0"/>
              <a:t> and </a:t>
            </a:r>
            <a:r>
              <a:rPr lang="en-US" sz="5100" dirty="0">
                <a:latin typeface="Courier New" panose="02070309020205020404" pitchFamily="49" charset="0"/>
                <a:cs typeface="Courier New" panose="02070309020205020404" pitchFamily="49" charset="0"/>
              </a:rPr>
              <a:t>total</a:t>
            </a:r>
            <a:r>
              <a:rPr lang="en-US" sz="5100" dirty="0"/>
              <a:t>. </a:t>
            </a:r>
          </a:p>
          <a:p>
            <a:pPr lvl="2" fontAlgn="base"/>
            <a:r>
              <a:rPr lang="en-US" sz="5100" dirty="0"/>
              <a:t>In some cases, a token has only a single possible lexeme. </a:t>
            </a:r>
          </a:p>
          <a:p>
            <a:pPr lvl="3" fontAlgn="base"/>
            <a:r>
              <a:rPr lang="en-US" sz="4600" dirty="0"/>
              <a:t>For example, the token for the arithmetic operator symbol + has just one possible lexeme. </a:t>
            </a:r>
            <a:endParaRPr lang="en-US" dirty="0"/>
          </a:p>
        </p:txBody>
      </p:sp>
      <p:sp>
        <p:nvSpPr>
          <p:cNvPr id="48"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Tree>
    <p:extLst>
      <p:ext uri="{BB962C8B-B14F-4D97-AF65-F5344CB8AC3E}">
        <p14:creationId xmlns:p14="http://schemas.microsoft.com/office/powerpoint/2010/main" val="163988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43"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45"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46" name="Outline"/>
          <p:cNvSpPr txBox="1">
            <a:spLocks noGrp="1"/>
          </p:cNvSpPr>
          <p:nvPr>
            <p:ph type="title"/>
          </p:nvPr>
        </p:nvSpPr>
        <p:spPr>
          <a:xfrm>
            <a:off x="570606" y="0"/>
            <a:ext cx="21612705" cy="1515979"/>
          </a:xfrm>
          <a:prstGeom prst="rect">
            <a:avLst/>
          </a:prstGeom>
        </p:spPr>
        <p:txBody>
          <a:bodyPr/>
          <a:lstStyle/>
          <a:p>
            <a:r>
              <a:rPr lang="en-US" dirty="0"/>
              <a:t>General Problem of Defining Syntax</a:t>
            </a:r>
            <a:endParaRPr dirty="0"/>
          </a:p>
        </p:txBody>
      </p:sp>
      <p:sp>
        <p:nvSpPr>
          <p:cNvPr id="47" name="Formal Grammars and Languages…"/>
          <p:cNvSpPr txBox="1">
            <a:spLocks noGrp="1"/>
          </p:cNvSpPr>
          <p:nvPr>
            <p:ph type="body" idx="1"/>
          </p:nvPr>
        </p:nvSpPr>
        <p:spPr>
          <a:xfrm>
            <a:off x="240633" y="2089547"/>
            <a:ext cx="24158208" cy="11293426"/>
          </a:xfrm>
          <a:prstGeom prst="rect">
            <a:avLst/>
          </a:prstGeom>
        </p:spPr>
        <p:txBody>
          <a:bodyPr>
            <a:normAutofit/>
          </a:bodyPr>
          <a:lstStyle/>
          <a:p>
            <a:pPr fontAlgn="base"/>
            <a:r>
              <a:rPr lang="en-US" dirty="0"/>
              <a:t>For example consider the following Java statement:</a:t>
            </a:r>
          </a:p>
          <a:p>
            <a:pPr fontAlgn="base"/>
            <a:endParaRPr lang="en-US" dirty="0"/>
          </a:p>
          <a:p>
            <a:pPr lvl="1" fontAlgn="base"/>
            <a:endParaRPr lang="en-US" altLang="en-US" sz="5600" dirty="0">
              <a:latin typeface="Helvetica Neue" panose="02000503000000020004" pitchFamily="2" charset="0"/>
            </a:endParaRPr>
          </a:p>
          <a:p>
            <a:pPr lvl="1" fontAlgn="base"/>
            <a:r>
              <a:rPr lang="en-US" altLang="en-US" sz="5600" dirty="0">
                <a:latin typeface="Helvetica Neue" panose="02000503000000020004" pitchFamily="2" charset="0"/>
              </a:rPr>
              <a:t>The </a:t>
            </a:r>
            <a:r>
              <a:rPr lang="en-US" altLang="en-US" sz="5600" b="1" i="1" dirty="0">
                <a:latin typeface="Helvetica Neue" panose="02000503000000020004" pitchFamily="2" charset="0"/>
              </a:rPr>
              <a:t>lexemes</a:t>
            </a:r>
            <a:r>
              <a:rPr lang="en-US" altLang="en-US" sz="5600" dirty="0">
                <a:latin typeface="Helvetica Neue" panose="02000503000000020004" pitchFamily="2" charset="0"/>
              </a:rPr>
              <a:t> and </a:t>
            </a:r>
            <a:r>
              <a:rPr lang="en-US" altLang="en-US" sz="5600" b="1" i="1" dirty="0">
                <a:latin typeface="Helvetica Neue" panose="02000503000000020004" pitchFamily="2" charset="0"/>
              </a:rPr>
              <a:t>tokens</a:t>
            </a:r>
            <a:r>
              <a:rPr lang="en-US" altLang="en-US" sz="5600" dirty="0">
                <a:latin typeface="Helvetica Neue" panose="02000503000000020004" pitchFamily="2" charset="0"/>
              </a:rPr>
              <a:t> of this statement are:</a:t>
            </a:r>
            <a:endParaRPr lang="en-US" altLang="en-US" sz="5600" dirty="0">
              <a:solidFill>
                <a:schemeClr val="tx1"/>
              </a:solidFill>
            </a:endParaRPr>
          </a:p>
          <a:p>
            <a:pPr marL="0" indent="0" fontAlgn="base">
              <a:buNone/>
            </a:pPr>
            <a:endParaRPr lang="en-US" dirty="0"/>
          </a:p>
          <a:p>
            <a:pPr lvl="1" fontAlgn="base"/>
            <a:endParaRPr lang="en-US" dirty="0"/>
          </a:p>
        </p:txBody>
      </p:sp>
      <p:sp>
        <p:nvSpPr>
          <p:cNvPr id="48"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2" name="Rectangle 1">
            <a:extLst>
              <a:ext uri="{FF2B5EF4-FFF2-40B4-BE49-F238E27FC236}">
                <a16:creationId xmlns:a16="http://schemas.microsoft.com/office/drawing/2014/main" id="{D09AB8C0-8EBB-7443-98F6-7D177FBD82AE}"/>
              </a:ext>
            </a:extLst>
          </p:cNvPr>
          <p:cNvSpPr>
            <a:spLocks noChangeArrowheads="1"/>
          </p:cNvSpPr>
          <p:nvPr/>
        </p:nvSpPr>
        <p:spPr bwMode="auto">
          <a:xfrm>
            <a:off x="5530969" y="3605526"/>
            <a:ext cx="847988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468173"/>
                </a:solidFill>
                <a:effectLst/>
                <a:latin typeface="Courier" pitchFamily="2" charset="0"/>
              </a:rPr>
              <a:t>index = 2 * count + 17;</a:t>
            </a:r>
            <a:endParaRPr kumimoji="0" lang="en-US" altLang="en-US" sz="1800" b="0" i="0" u="none" strike="noStrike" cap="none" normalizeH="0" baseline="0" dirty="0">
              <a:ln>
                <a:noFill/>
              </a:ln>
              <a:solidFill>
                <a:schemeClr val="tx1"/>
              </a:solidFill>
              <a:effectLst/>
            </a:endParaRPr>
          </a:p>
        </p:txBody>
      </p:sp>
      <p:pic>
        <p:nvPicPr>
          <p:cNvPr id="1026" name="Picture 2" descr="http://localhost:9948/FA562KD8P5L1WFDJW8CY/5596h3vxrgaarkaat240.vbk/OPS/images/pg111-1.png">
            <a:extLst>
              <a:ext uri="{FF2B5EF4-FFF2-40B4-BE49-F238E27FC236}">
                <a16:creationId xmlns:a16="http://schemas.microsoft.com/office/drawing/2014/main" id="{68578F23-2225-1444-BFD0-9FC50AB14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061" y="6171095"/>
            <a:ext cx="8070574" cy="7124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745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51"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53"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54" name="Programming Language Specs"/>
          <p:cNvSpPr txBox="1">
            <a:spLocks noGrp="1"/>
          </p:cNvSpPr>
          <p:nvPr>
            <p:ph type="title"/>
          </p:nvPr>
        </p:nvSpPr>
        <p:spPr>
          <a:prstGeom prst="rect">
            <a:avLst/>
          </a:prstGeom>
        </p:spPr>
        <p:txBody>
          <a:bodyPr/>
          <a:lstStyle/>
          <a:p>
            <a:r>
              <a:t>Programming Language Specs</a:t>
            </a:r>
          </a:p>
        </p:txBody>
      </p:sp>
      <p:sp>
        <p:nvSpPr>
          <p:cNvPr id="55" name="Since the 1960s, the syntax of every significant programming language has been specified by a formal grammar…"/>
          <p:cNvSpPr txBox="1">
            <a:spLocks noGrp="1"/>
          </p:cNvSpPr>
          <p:nvPr>
            <p:ph type="body" idx="1"/>
          </p:nvPr>
        </p:nvSpPr>
        <p:spPr>
          <a:xfrm>
            <a:off x="600608" y="2178843"/>
            <a:ext cx="23182784" cy="11398009"/>
          </a:xfrm>
          <a:prstGeom prst="rect">
            <a:avLst/>
          </a:prstGeom>
        </p:spPr>
        <p:txBody>
          <a:bodyPr>
            <a:normAutofit/>
          </a:bodyPr>
          <a:lstStyle/>
          <a:p>
            <a:r>
              <a:rPr lang="en-US" dirty="0"/>
              <a:t>Languages form the terrain of computing.</a:t>
            </a:r>
          </a:p>
          <a:p>
            <a:r>
              <a:rPr lang="en-US" dirty="0"/>
              <a:t>Programming languages, protocol specifications, query languages, file formats, pattern languages, memory layouts, formal languages, config files, mark-up languages, formatting languages and meta-languages shape the way we compute.</a:t>
            </a:r>
          </a:p>
          <a:p>
            <a:r>
              <a:rPr lang="en-US" dirty="0"/>
              <a:t>So, what shapes languages?</a:t>
            </a:r>
          </a:p>
          <a:p>
            <a:r>
              <a:rPr lang="en-US" dirty="0"/>
              <a:t>Grammars do.</a:t>
            </a:r>
          </a:p>
          <a:p>
            <a:r>
              <a:rPr lang="en-US" b="1" dirty="0"/>
              <a:t>Grammars</a:t>
            </a:r>
            <a:r>
              <a:rPr lang="en-US" dirty="0"/>
              <a:t> are the language of languages.</a:t>
            </a:r>
          </a:p>
          <a:p>
            <a:r>
              <a:rPr lang="en-US" dirty="0"/>
              <a:t>Behind every language, there is a grammar that determines its structure</a:t>
            </a:r>
          </a:p>
        </p:txBody>
      </p:sp>
      <p:sp>
        <p:nvSpPr>
          <p:cNvPr id="56"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Tree>
    <p:extLst>
      <p:ext uri="{BB962C8B-B14F-4D97-AF65-F5344CB8AC3E}">
        <p14:creationId xmlns:p14="http://schemas.microsoft.com/office/powerpoint/2010/main" val="2014870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51"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53"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54" name="Programming Language Specs"/>
          <p:cNvSpPr txBox="1">
            <a:spLocks noGrp="1"/>
          </p:cNvSpPr>
          <p:nvPr>
            <p:ph type="title"/>
          </p:nvPr>
        </p:nvSpPr>
        <p:spPr>
          <a:prstGeom prst="rect">
            <a:avLst/>
          </a:prstGeom>
        </p:spPr>
        <p:txBody>
          <a:bodyPr/>
          <a:lstStyle/>
          <a:p>
            <a:r>
              <a:t>Programming Language Specs</a:t>
            </a:r>
          </a:p>
        </p:txBody>
      </p:sp>
      <p:sp>
        <p:nvSpPr>
          <p:cNvPr id="55" name="Since the 1960s, the syntax of every significant programming language has been specified by a formal grammar…"/>
          <p:cNvSpPr txBox="1">
            <a:spLocks noGrp="1"/>
          </p:cNvSpPr>
          <p:nvPr>
            <p:ph type="body" idx="1"/>
          </p:nvPr>
        </p:nvSpPr>
        <p:spPr>
          <a:xfrm>
            <a:off x="600608" y="2178843"/>
            <a:ext cx="23182784" cy="11398009"/>
          </a:xfrm>
          <a:prstGeom prst="rect">
            <a:avLst/>
          </a:prstGeom>
        </p:spPr>
        <p:txBody>
          <a:bodyPr>
            <a:normAutofit fontScale="92500" lnSpcReduction="10000"/>
          </a:bodyPr>
          <a:lstStyle/>
          <a:p>
            <a:pPr fontAlgn="base"/>
            <a:r>
              <a:rPr lang="en-US" dirty="0"/>
              <a:t>In the middle to late 1950s, two men, Noam Chomsky and John Backus, in unrelated research efforts, developed the same syntax description formalism, which subsequently became the most widely used method for programming language syntax.</a:t>
            </a:r>
          </a:p>
          <a:p>
            <a:pPr fontAlgn="base"/>
            <a:r>
              <a:rPr lang="en-US" dirty="0"/>
              <a:t>In the mid-1950s, Noam Chomsky, a noted linguist (among other things), described four classes of generative devices or grammars that define four classes of languages. </a:t>
            </a:r>
          </a:p>
          <a:p>
            <a:pPr lvl="1" fontAlgn="base"/>
            <a:r>
              <a:rPr lang="en-US" dirty="0"/>
              <a:t>Two of these grammar classes, named </a:t>
            </a:r>
            <a:r>
              <a:rPr lang="en-US" b="1" i="1" dirty="0"/>
              <a:t>context-free</a:t>
            </a:r>
            <a:r>
              <a:rPr lang="en-US" dirty="0"/>
              <a:t> and </a:t>
            </a:r>
            <a:r>
              <a:rPr lang="en-US" b="1" i="1" dirty="0"/>
              <a:t>regular</a:t>
            </a:r>
            <a:r>
              <a:rPr lang="en-US" dirty="0"/>
              <a:t>, turned out to be useful for describing the syntax of programming languages: </a:t>
            </a:r>
          </a:p>
          <a:p>
            <a:pPr lvl="2" fontAlgn="base"/>
            <a:r>
              <a:rPr lang="en-US" dirty="0"/>
              <a:t>The forms of the </a:t>
            </a:r>
            <a:r>
              <a:rPr lang="en-US" b="1" dirty="0"/>
              <a:t>tokens</a:t>
            </a:r>
            <a:r>
              <a:rPr lang="en-US" dirty="0"/>
              <a:t> of programming languages can be described by </a:t>
            </a:r>
            <a:r>
              <a:rPr lang="en-US" b="1" dirty="0"/>
              <a:t>regular grammars</a:t>
            </a:r>
            <a:r>
              <a:rPr lang="en-US" dirty="0"/>
              <a:t>. </a:t>
            </a:r>
          </a:p>
          <a:p>
            <a:pPr lvl="2" fontAlgn="base"/>
            <a:r>
              <a:rPr lang="en-US" dirty="0"/>
              <a:t>The </a:t>
            </a:r>
            <a:r>
              <a:rPr lang="en-US" b="1" dirty="0"/>
              <a:t>syntax</a:t>
            </a:r>
            <a:r>
              <a:rPr lang="en-US" dirty="0"/>
              <a:t> of whole programming languages, with minor exceptions, can be described by </a:t>
            </a:r>
            <a:r>
              <a:rPr lang="en-US" b="1" dirty="0"/>
              <a:t>context-free grammars</a:t>
            </a:r>
            <a:r>
              <a:rPr lang="en-US" dirty="0"/>
              <a:t>. </a:t>
            </a:r>
          </a:p>
          <a:p>
            <a:pPr lvl="3" fontAlgn="base"/>
            <a:r>
              <a:rPr lang="en-US" dirty="0"/>
              <a:t>Because Chomsky was a linguist, his primary interest was the theoretical nature of natural languages. He had no interest at the time in the artificial languages used to communicate with computers. So it was not until later that his work was applied to programming languages.</a:t>
            </a:r>
          </a:p>
        </p:txBody>
      </p:sp>
      <p:sp>
        <p:nvSpPr>
          <p:cNvPr id="56"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p:cNvSpPr/>
          <p:nvPr/>
        </p:nvSpPr>
        <p:spPr>
          <a:xfrm>
            <a:off x="0" y="0"/>
            <a:ext cx="24384000" cy="13716000"/>
          </a:xfrm>
          <a:prstGeom prst="roundRect">
            <a:avLst>
              <a:gd name="adj" fmla="val 0"/>
            </a:avLst>
          </a:prstGeom>
          <a:solidFill>
            <a:srgbClr val="FFFFFF"/>
          </a:solidFill>
          <a:ln w="12700">
            <a:solidFill>
              <a:srgbClr val="000000"/>
            </a:solidFill>
            <a:miter lim="400000"/>
          </a:ln>
        </p:spPr>
        <p:txBody>
          <a:bodyPr lIns="71437" tIns="71437" rIns="71437" bIns="71437" anchor="ctr"/>
          <a:lstStyle/>
          <a:p>
            <a:pPr algn="ctr" defTabSz="876300">
              <a:defRPr sz="2400" b="0" i="1">
                <a:solidFill>
                  <a:srgbClr val="000000"/>
                </a:solidFill>
                <a:uFill>
                  <a:solidFill>
                    <a:srgbClr val="000000"/>
                  </a:solidFill>
                </a:uFill>
                <a:latin typeface="+mn-lt"/>
                <a:ea typeface="+mn-ea"/>
                <a:cs typeface="+mn-cs"/>
                <a:sym typeface="Arial"/>
              </a:defRPr>
            </a:pPr>
            <a:endParaRPr/>
          </a:p>
        </p:txBody>
      </p:sp>
      <p:pic>
        <p:nvPicPr>
          <p:cNvPr id="51"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53"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54" name="Programming Language Specs"/>
          <p:cNvSpPr txBox="1">
            <a:spLocks noGrp="1"/>
          </p:cNvSpPr>
          <p:nvPr>
            <p:ph type="title"/>
          </p:nvPr>
        </p:nvSpPr>
        <p:spPr>
          <a:prstGeom prst="rect">
            <a:avLst/>
          </a:prstGeom>
        </p:spPr>
        <p:txBody>
          <a:bodyPr/>
          <a:lstStyle/>
          <a:p>
            <a:r>
              <a:t>Programming Language Specs</a:t>
            </a:r>
          </a:p>
        </p:txBody>
      </p:sp>
      <p:sp>
        <p:nvSpPr>
          <p:cNvPr id="55" name="Since the 1960s, the syntax of every significant programming language has been specified by a formal grammar…"/>
          <p:cNvSpPr txBox="1">
            <a:spLocks noGrp="1"/>
          </p:cNvSpPr>
          <p:nvPr>
            <p:ph type="body" idx="1"/>
          </p:nvPr>
        </p:nvSpPr>
        <p:spPr>
          <a:xfrm>
            <a:off x="600608" y="2178843"/>
            <a:ext cx="23182784" cy="11398009"/>
          </a:xfrm>
          <a:prstGeom prst="rect">
            <a:avLst/>
          </a:prstGeom>
        </p:spPr>
        <p:txBody>
          <a:bodyPr>
            <a:normAutofit/>
          </a:bodyPr>
          <a:lstStyle/>
          <a:p>
            <a:pPr fontAlgn="base"/>
            <a:r>
              <a:rPr lang="en-US" dirty="0"/>
              <a:t>Shortly after Chomsky’s work on language classes, a landmark paper describing ALGOL58 was presented by John Backus</a:t>
            </a:r>
          </a:p>
          <a:p>
            <a:pPr lvl="1" fontAlgn="base"/>
            <a:r>
              <a:rPr lang="en-US" dirty="0"/>
              <a:t>This paper introduced a new formal notation for specifying programming language syntax. </a:t>
            </a:r>
          </a:p>
          <a:p>
            <a:pPr lvl="1" fontAlgn="base"/>
            <a:r>
              <a:rPr lang="en-US" dirty="0"/>
              <a:t>The new notation was later modified slightly by Peter </a:t>
            </a:r>
            <a:r>
              <a:rPr lang="en-US" dirty="0" err="1"/>
              <a:t>Naur</a:t>
            </a:r>
            <a:r>
              <a:rPr lang="en-US" dirty="0"/>
              <a:t> for the description of ALGOL60. This revised method of syntax description became known as </a:t>
            </a:r>
            <a:r>
              <a:rPr lang="en-US" b="1" dirty="0"/>
              <a:t>Backus-Naur Form</a:t>
            </a:r>
            <a:r>
              <a:rPr lang="en-US" dirty="0"/>
              <a:t>, or simply </a:t>
            </a:r>
            <a:r>
              <a:rPr lang="en-US" b="1" dirty="0"/>
              <a:t>BNF</a:t>
            </a:r>
            <a:r>
              <a:rPr lang="en-US" dirty="0"/>
              <a:t>.</a:t>
            </a:r>
          </a:p>
          <a:p>
            <a:pPr lvl="1" fontAlgn="base"/>
            <a:r>
              <a:rPr lang="en-US" dirty="0"/>
              <a:t>BNF is a natural notation for describing syntax. </a:t>
            </a:r>
          </a:p>
          <a:p>
            <a:pPr lvl="1" fontAlgn="base"/>
            <a:r>
              <a:rPr lang="en-US" dirty="0"/>
              <a:t>Although the use of BNF was not immediately accepted by computer users, it soon became and is still the </a:t>
            </a:r>
            <a:r>
              <a:rPr lang="en-US" b="1" dirty="0"/>
              <a:t>most popular method </a:t>
            </a:r>
            <a:r>
              <a:rPr lang="en-US" dirty="0"/>
              <a:t>of concisely describing programming language syntax.</a:t>
            </a:r>
          </a:p>
          <a:p>
            <a:pPr fontAlgn="base"/>
            <a:r>
              <a:rPr lang="en-US" dirty="0"/>
              <a:t>It is remarkable that BNF is nearly identical to Chomsky’s generative devices for context-free languages, called </a:t>
            </a:r>
            <a:r>
              <a:rPr lang="en-US" b="1" dirty="0"/>
              <a:t>context-free grammars</a:t>
            </a:r>
            <a:r>
              <a:rPr lang="en-US" dirty="0"/>
              <a:t>. </a:t>
            </a:r>
          </a:p>
        </p:txBody>
      </p:sp>
      <p:sp>
        <p:nvSpPr>
          <p:cNvPr id="56" name="Slide Number"/>
          <p:cNvSpPr txBox="1">
            <a:spLocks noGrp="1"/>
          </p:cNvSpPr>
          <p:nvPr>
            <p:ph type="sldNum" sz="quarter" idx="2"/>
          </p:nvPr>
        </p:nvSpPr>
        <p:spPr>
          <a:xfrm>
            <a:off x="23452294" y="12894468"/>
            <a:ext cx="325091" cy="48850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Tree>
    <p:extLst>
      <p:ext uri="{BB962C8B-B14F-4D97-AF65-F5344CB8AC3E}">
        <p14:creationId xmlns:p14="http://schemas.microsoft.com/office/powerpoint/2010/main" val="3535407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a:themeElements>
    <a:clrScheme name="White">
      <a:dk1>
        <a:srgbClr val="004F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C5FF"/>
        </a:solidFill>
        <a:ln w="12700" cap="flat">
          <a:solidFill>
            <a:srgbClr val="000000"/>
          </a:solidFill>
          <a:prstDash val="solid"/>
          <a:round/>
        </a:ln>
        <a:effectLst/>
        <a:sp3d/>
      </a:spPr>
      <a:bodyPr rot="0" spcFirstLastPara="1" vertOverflow="overflow" horzOverflow="overflow" vert="horz" wrap="square" lIns="71437" tIns="71437" rIns="71437" bIns="71437" numCol="1" spcCol="38100" rtlCol="0" anchor="ctr">
        <a:spAutoFit/>
      </a:bodyPr>
      <a:lstStyle>
        <a:defPPr marL="0" marR="0" indent="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C5FF"/>
        </a:solidFill>
        <a:ln w="12700" cap="flat">
          <a:solidFill>
            <a:srgbClr val="000000"/>
          </a:solidFill>
          <a:prstDash val="solid"/>
          <a:round/>
        </a:ln>
        <a:effectLst/>
        <a:sp3d/>
      </a:spPr>
      <a:bodyPr rot="0" spcFirstLastPara="1" vertOverflow="overflow" horzOverflow="overflow" vert="horz" wrap="square" lIns="71437" tIns="71437" rIns="71437" bIns="71437" numCol="1" spcCol="38100" rtlCol="0" anchor="ctr">
        <a:spAutoFit/>
      </a:bodyPr>
      <a:lstStyle>
        <a:defPPr marL="0" marR="0" indent="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1928812" rtl="0" fontAlgn="auto" latinLnBrk="0" hangingPunct="0">
          <a:lnSpc>
            <a:spcPct val="100000"/>
          </a:lnSpc>
          <a:spcBef>
            <a:spcPts val="0"/>
          </a:spcBef>
          <a:spcAft>
            <a:spcPts val="0"/>
          </a:spcAft>
          <a:buClr>
            <a:srgbClr val="000000"/>
          </a:buClr>
          <a:buSzTx/>
          <a:buFont typeface="Courier New"/>
          <a:buNone/>
          <a:tabLst/>
          <a:defRPr kumimoji="0" sz="3600" b="1" i="0" u="none" strike="noStrike" cap="none" spc="0" normalizeH="0" baseline="0">
            <a:ln>
              <a:noFill/>
            </a:ln>
            <a:solidFill>
              <a:srgbClr val="004F00"/>
            </a:solidFill>
            <a:effectLst/>
            <a:uFill>
              <a:solidFill>
                <a:srgbClr val="004F00"/>
              </a:solidFill>
            </a:uFill>
            <a:latin typeface="Courier New"/>
            <a:ea typeface="Courier New"/>
            <a:cs typeface="Courier New"/>
            <a:sym typeface="Courier Ne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4475</TotalTime>
  <Words>5035</Words>
  <Application>Microsoft Macintosh PowerPoint</Application>
  <PresentationFormat>Custom</PresentationFormat>
  <Paragraphs>666</Paragraphs>
  <Slides>45</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Comic Sans MS</vt:lpstr>
      <vt:lpstr>Courier</vt:lpstr>
      <vt:lpstr>Courier New</vt:lpstr>
      <vt:lpstr>Helvetica</vt:lpstr>
      <vt:lpstr>Helvetica Neue</vt:lpstr>
      <vt:lpstr>Lucida Grande</vt:lpstr>
      <vt:lpstr>Symbol</vt:lpstr>
      <vt:lpstr>Tahoma</vt:lpstr>
      <vt:lpstr>Times New Roman</vt:lpstr>
      <vt:lpstr>Wingdings</vt:lpstr>
      <vt:lpstr>White</vt:lpstr>
      <vt:lpstr>Language Specifications</vt:lpstr>
      <vt:lpstr>Outline</vt:lpstr>
      <vt:lpstr>How to Describe a Programming Language</vt:lpstr>
      <vt:lpstr>How to Describe a Programming Language</vt:lpstr>
      <vt:lpstr>General Problem of Defining Syntax</vt:lpstr>
      <vt:lpstr>General Problem of Defining Syntax</vt:lpstr>
      <vt:lpstr>Programming Language Specs</vt:lpstr>
      <vt:lpstr>Programming Language Specs</vt:lpstr>
      <vt:lpstr>Programming Language Specs</vt:lpstr>
      <vt:lpstr>Components of Context-free Grammars</vt:lpstr>
      <vt:lpstr>Components of Context-free Grammars</vt:lpstr>
      <vt:lpstr>Components of Context-free Grammars</vt:lpstr>
      <vt:lpstr>Backus_Naur Form (BNF)</vt:lpstr>
      <vt:lpstr>Recursion and Grammar</vt:lpstr>
      <vt:lpstr>Recursion and Grammar</vt:lpstr>
      <vt:lpstr>Recursion and Grammar</vt:lpstr>
      <vt:lpstr>Programming Language Specs</vt:lpstr>
      <vt:lpstr>Formal Grammars</vt:lpstr>
      <vt:lpstr>Formal Grammars</vt:lpstr>
      <vt:lpstr>Formal Grammars</vt:lpstr>
      <vt:lpstr>Standard Notations</vt:lpstr>
      <vt:lpstr>Languages</vt:lpstr>
      <vt:lpstr>Generative Grammar Example</vt:lpstr>
      <vt:lpstr>Reduced Grammars</vt:lpstr>
      <vt:lpstr>Focusing on programming language syntax</vt:lpstr>
      <vt:lpstr>Context-Free Grammars (CFGs)</vt:lpstr>
      <vt:lpstr>Example: Grammar for a Tiny Language</vt:lpstr>
      <vt:lpstr>Example: Grammar for a Tiny Language</vt:lpstr>
      <vt:lpstr>Example: Parse Tree</vt:lpstr>
      <vt:lpstr>Grammars and Derivations</vt:lpstr>
      <vt:lpstr>Derivation Relations</vt:lpstr>
      <vt:lpstr>Example: Leftmost Derivation</vt:lpstr>
      <vt:lpstr>Example: Rightmost Derivation</vt:lpstr>
      <vt:lpstr>Ambiguity</vt:lpstr>
      <vt:lpstr>Ambiguity - Example</vt:lpstr>
      <vt:lpstr>Extended BNF (EBNF)</vt:lpstr>
      <vt:lpstr>Extended BNF (EBNF)</vt:lpstr>
      <vt:lpstr>Regular Grammars and Languages </vt:lpstr>
      <vt:lpstr>Example of a Regular Grammar</vt:lpstr>
      <vt:lpstr>Regular Expressions</vt:lpstr>
      <vt:lpstr>Regular Expressions (cont.)</vt:lpstr>
      <vt:lpstr>Regular Expressions (cont.)</vt:lpstr>
      <vt:lpstr>Regular Expressions (cont.)</vt:lpstr>
      <vt:lpstr>Example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Specifications</dc:title>
  <cp:lastModifiedBy>Bieszczad, Anna</cp:lastModifiedBy>
  <cp:revision>131</cp:revision>
  <dcterms:modified xsi:type="dcterms:W3CDTF">2019-02-04T18:43:17Z</dcterms:modified>
</cp:coreProperties>
</file>