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83" r:id="rId13"/>
    <p:sldId id="284" r:id="rId14"/>
    <p:sldId id="268" r:id="rId15"/>
    <p:sldId id="285" r:id="rId16"/>
    <p:sldId id="269" r:id="rId17"/>
    <p:sldId id="270" r:id="rId18"/>
    <p:sldId id="271" r:id="rId19"/>
    <p:sldId id="286" r:id="rId20"/>
    <p:sldId id="272" r:id="rId21"/>
    <p:sldId id="287" r:id="rId22"/>
    <p:sldId id="273" r:id="rId23"/>
    <p:sldId id="288" r:id="rId24"/>
    <p:sldId id="274" r:id="rId25"/>
    <p:sldId id="289" r:id="rId26"/>
    <p:sldId id="275" r:id="rId27"/>
    <p:sldId id="276" r:id="rId28"/>
    <p:sldId id="277" r:id="rId29"/>
    <p:sldId id="290" r:id="rId30"/>
    <p:sldId id="278" r:id="rId31"/>
    <p:sldId id="279" r:id="rId32"/>
    <p:sldId id="291" r:id="rId33"/>
    <p:sldId id="280" r:id="rId34"/>
    <p:sldId id="281" r:id="rId3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76300" rtl="0" fontAlgn="auto" latinLnBrk="0" hangingPunct="0">
      <a:lnSpc>
        <a:spcPct val="100000"/>
      </a:lnSpc>
      <a:spcBef>
        <a:spcPts val="0"/>
      </a:spcBef>
      <a:spcAft>
        <a:spcPts val="0"/>
      </a:spcAft>
      <a:buClrTx/>
      <a:buSzTx/>
      <a:buFontTx/>
      <a:buNone/>
      <a:tabLst/>
      <a:defRPr kumimoji="0" sz="2400" b="0" i="1" u="none" strike="noStrike" cap="none" spc="0" normalizeH="0" baseline="0">
        <a:ln>
          <a:noFill/>
        </a:ln>
        <a:solidFill>
          <a:srgbClr val="000000"/>
        </a:solidFill>
        <a:effectLst/>
        <a:uFill>
          <a:solidFill>
            <a:srgbClr val="000000"/>
          </a:solidFill>
        </a:uFill>
        <a:latin typeface="+mn-lt"/>
        <a:ea typeface="+mn-ea"/>
        <a:cs typeface="+mn-cs"/>
        <a:sym typeface="Arial"/>
      </a:defRPr>
    </a:lvl1pPr>
    <a:lvl2pPr marL="0" marR="0" indent="228600" algn="ctr" defTabSz="876300" rtl="0" fontAlgn="auto" latinLnBrk="0" hangingPunct="0">
      <a:lnSpc>
        <a:spcPct val="100000"/>
      </a:lnSpc>
      <a:spcBef>
        <a:spcPts val="0"/>
      </a:spcBef>
      <a:spcAft>
        <a:spcPts val="0"/>
      </a:spcAft>
      <a:buClrTx/>
      <a:buSzTx/>
      <a:buFontTx/>
      <a:buNone/>
      <a:tabLst/>
      <a:defRPr kumimoji="0" sz="2400" b="0" i="1" u="none" strike="noStrike" cap="none" spc="0" normalizeH="0" baseline="0">
        <a:ln>
          <a:noFill/>
        </a:ln>
        <a:solidFill>
          <a:srgbClr val="000000"/>
        </a:solidFill>
        <a:effectLst/>
        <a:uFill>
          <a:solidFill>
            <a:srgbClr val="000000"/>
          </a:solidFill>
        </a:uFill>
        <a:latin typeface="+mn-lt"/>
        <a:ea typeface="+mn-ea"/>
        <a:cs typeface="+mn-cs"/>
        <a:sym typeface="Arial"/>
      </a:defRPr>
    </a:lvl2pPr>
    <a:lvl3pPr marL="0" marR="0" indent="457200" algn="ctr" defTabSz="876300" rtl="0" fontAlgn="auto" latinLnBrk="0" hangingPunct="0">
      <a:lnSpc>
        <a:spcPct val="100000"/>
      </a:lnSpc>
      <a:spcBef>
        <a:spcPts val="0"/>
      </a:spcBef>
      <a:spcAft>
        <a:spcPts val="0"/>
      </a:spcAft>
      <a:buClrTx/>
      <a:buSzTx/>
      <a:buFontTx/>
      <a:buNone/>
      <a:tabLst/>
      <a:defRPr kumimoji="0" sz="2400" b="0" i="1" u="none" strike="noStrike" cap="none" spc="0" normalizeH="0" baseline="0">
        <a:ln>
          <a:noFill/>
        </a:ln>
        <a:solidFill>
          <a:srgbClr val="000000"/>
        </a:solidFill>
        <a:effectLst/>
        <a:uFill>
          <a:solidFill>
            <a:srgbClr val="000000"/>
          </a:solidFill>
        </a:uFill>
        <a:latin typeface="+mn-lt"/>
        <a:ea typeface="+mn-ea"/>
        <a:cs typeface="+mn-cs"/>
        <a:sym typeface="Arial"/>
      </a:defRPr>
    </a:lvl3pPr>
    <a:lvl4pPr marL="0" marR="0" indent="685800" algn="ctr" defTabSz="876300" rtl="0" fontAlgn="auto" latinLnBrk="0" hangingPunct="0">
      <a:lnSpc>
        <a:spcPct val="100000"/>
      </a:lnSpc>
      <a:spcBef>
        <a:spcPts val="0"/>
      </a:spcBef>
      <a:spcAft>
        <a:spcPts val="0"/>
      </a:spcAft>
      <a:buClrTx/>
      <a:buSzTx/>
      <a:buFontTx/>
      <a:buNone/>
      <a:tabLst/>
      <a:defRPr kumimoji="0" sz="2400" b="0" i="1" u="none" strike="noStrike" cap="none" spc="0" normalizeH="0" baseline="0">
        <a:ln>
          <a:noFill/>
        </a:ln>
        <a:solidFill>
          <a:srgbClr val="000000"/>
        </a:solidFill>
        <a:effectLst/>
        <a:uFill>
          <a:solidFill>
            <a:srgbClr val="000000"/>
          </a:solidFill>
        </a:uFill>
        <a:latin typeface="+mn-lt"/>
        <a:ea typeface="+mn-ea"/>
        <a:cs typeface="+mn-cs"/>
        <a:sym typeface="Arial"/>
      </a:defRPr>
    </a:lvl4pPr>
    <a:lvl5pPr marL="0" marR="0" indent="914400" algn="ctr" defTabSz="876300" rtl="0" fontAlgn="auto" latinLnBrk="0" hangingPunct="0">
      <a:lnSpc>
        <a:spcPct val="100000"/>
      </a:lnSpc>
      <a:spcBef>
        <a:spcPts val="0"/>
      </a:spcBef>
      <a:spcAft>
        <a:spcPts val="0"/>
      </a:spcAft>
      <a:buClrTx/>
      <a:buSzTx/>
      <a:buFontTx/>
      <a:buNone/>
      <a:tabLst/>
      <a:defRPr kumimoji="0" sz="2400" b="0" i="1" u="none" strike="noStrike" cap="none" spc="0" normalizeH="0" baseline="0">
        <a:ln>
          <a:noFill/>
        </a:ln>
        <a:solidFill>
          <a:srgbClr val="000000"/>
        </a:solidFill>
        <a:effectLst/>
        <a:uFill>
          <a:solidFill>
            <a:srgbClr val="000000"/>
          </a:solidFill>
        </a:uFill>
        <a:latin typeface="+mn-lt"/>
        <a:ea typeface="+mn-ea"/>
        <a:cs typeface="+mn-cs"/>
        <a:sym typeface="Arial"/>
      </a:defRPr>
    </a:lvl5pPr>
    <a:lvl6pPr marL="0" marR="0" indent="1143000" algn="ctr" defTabSz="876300" rtl="0" fontAlgn="auto" latinLnBrk="0" hangingPunct="0">
      <a:lnSpc>
        <a:spcPct val="100000"/>
      </a:lnSpc>
      <a:spcBef>
        <a:spcPts val="0"/>
      </a:spcBef>
      <a:spcAft>
        <a:spcPts val="0"/>
      </a:spcAft>
      <a:buClrTx/>
      <a:buSzTx/>
      <a:buFontTx/>
      <a:buNone/>
      <a:tabLst/>
      <a:defRPr kumimoji="0" sz="2400" b="0" i="1" u="none" strike="noStrike" cap="none" spc="0" normalizeH="0" baseline="0">
        <a:ln>
          <a:noFill/>
        </a:ln>
        <a:solidFill>
          <a:srgbClr val="000000"/>
        </a:solidFill>
        <a:effectLst/>
        <a:uFill>
          <a:solidFill>
            <a:srgbClr val="000000"/>
          </a:solidFill>
        </a:uFill>
        <a:latin typeface="+mn-lt"/>
        <a:ea typeface="+mn-ea"/>
        <a:cs typeface="+mn-cs"/>
        <a:sym typeface="Arial"/>
      </a:defRPr>
    </a:lvl6pPr>
    <a:lvl7pPr marL="0" marR="0" indent="1371600" algn="ctr" defTabSz="876300" rtl="0" fontAlgn="auto" latinLnBrk="0" hangingPunct="0">
      <a:lnSpc>
        <a:spcPct val="100000"/>
      </a:lnSpc>
      <a:spcBef>
        <a:spcPts val="0"/>
      </a:spcBef>
      <a:spcAft>
        <a:spcPts val="0"/>
      </a:spcAft>
      <a:buClrTx/>
      <a:buSzTx/>
      <a:buFontTx/>
      <a:buNone/>
      <a:tabLst/>
      <a:defRPr kumimoji="0" sz="2400" b="0" i="1" u="none" strike="noStrike" cap="none" spc="0" normalizeH="0" baseline="0">
        <a:ln>
          <a:noFill/>
        </a:ln>
        <a:solidFill>
          <a:srgbClr val="000000"/>
        </a:solidFill>
        <a:effectLst/>
        <a:uFill>
          <a:solidFill>
            <a:srgbClr val="000000"/>
          </a:solidFill>
        </a:uFill>
        <a:latin typeface="+mn-lt"/>
        <a:ea typeface="+mn-ea"/>
        <a:cs typeface="+mn-cs"/>
        <a:sym typeface="Arial"/>
      </a:defRPr>
    </a:lvl7pPr>
    <a:lvl8pPr marL="0" marR="0" indent="1600200" algn="ctr" defTabSz="876300" rtl="0" fontAlgn="auto" latinLnBrk="0" hangingPunct="0">
      <a:lnSpc>
        <a:spcPct val="100000"/>
      </a:lnSpc>
      <a:spcBef>
        <a:spcPts val="0"/>
      </a:spcBef>
      <a:spcAft>
        <a:spcPts val="0"/>
      </a:spcAft>
      <a:buClrTx/>
      <a:buSzTx/>
      <a:buFontTx/>
      <a:buNone/>
      <a:tabLst/>
      <a:defRPr kumimoji="0" sz="2400" b="0" i="1" u="none" strike="noStrike" cap="none" spc="0" normalizeH="0" baseline="0">
        <a:ln>
          <a:noFill/>
        </a:ln>
        <a:solidFill>
          <a:srgbClr val="000000"/>
        </a:solidFill>
        <a:effectLst/>
        <a:uFill>
          <a:solidFill>
            <a:srgbClr val="000000"/>
          </a:solidFill>
        </a:uFill>
        <a:latin typeface="+mn-lt"/>
        <a:ea typeface="+mn-ea"/>
        <a:cs typeface="+mn-cs"/>
        <a:sym typeface="Arial"/>
      </a:defRPr>
    </a:lvl8pPr>
    <a:lvl9pPr marL="0" marR="0" indent="1828800" algn="ctr" defTabSz="876300" rtl="0" fontAlgn="auto" latinLnBrk="0" hangingPunct="0">
      <a:lnSpc>
        <a:spcPct val="100000"/>
      </a:lnSpc>
      <a:spcBef>
        <a:spcPts val="0"/>
      </a:spcBef>
      <a:spcAft>
        <a:spcPts val="0"/>
      </a:spcAft>
      <a:buClrTx/>
      <a:buSzTx/>
      <a:buFontTx/>
      <a:buNone/>
      <a:tabLst/>
      <a:defRPr kumimoji="0" sz="2400" b="0" i="1" u="none" strike="noStrike" cap="none" spc="0" normalizeH="0" baseline="0">
        <a:ln>
          <a:noFill/>
        </a:ln>
        <a:solidFill>
          <a:srgbClr val="000000"/>
        </a:solidFill>
        <a:effectLst/>
        <a:uFill>
          <a:solidFill>
            <a:srgbClr val="000000"/>
          </a:solidFill>
        </a:uFill>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Ref idx="minor">
          <a:srgbClr val="000000"/>
        </a:fontRef>
        <a:srgbClr val="000000"/>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D51ADE6A-740E-44AE-83CC-AE7238B6C88D}"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Ref idx="minor">
          <a:srgbClr val="000000"/>
        </a:fontRef>
        <a:srgbClr val="000000"/>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9"/>
    <p:restoredTop sz="94694"/>
  </p:normalViewPr>
  <p:slideViewPr>
    <p:cSldViewPr snapToGrid="0" snapToObjects="1">
      <p:cViewPr>
        <p:scale>
          <a:sx n="50" d="100"/>
          <a:sy n="50" d="100"/>
        </p:scale>
        <p:origin x="904"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hape 34"/>
          <p:cNvSpPr>
            <a:spLocks noGrp="1" noRot="1" noChangeAspect="1"/>
          </p:cNvSpPr>
          <p:nvPr>
            <p:ph type="sldImg"/>
          </p:nvPr>
        </p:nvSpPr>
        <p:spPr>
          <a:xfrm>
            <a:off x="1143000" y="685800"/>
            <a:ext cx="4572000" cy="3429000"/>
          </a:xfrm>
          <a:prstGeom prst="rect">
            <a:avLst/>
          </a:prstGeom>
        </p:spPr>
        <p:txBody>
          <a:bodyPr/>
          <a:lstStyle/>
          <a:p>
            <a:endParaRPr/>
          </a:p>
        </p:txBody>
      </p:sp>
      <p:sp>
        <p:nvSpPr>
          <p:cNvPr id="35" name="Shape 3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876300" latinLnBrk="0">
      <a:defRPr sz="3000">
        <a:latin typeface="Lucida Grande"/>
        <a:ea typeface="Lucida Grande"/>
        <a:cs typeface="Lucida Grande"/>
        <a:sym typeface="Lucida Grande"/>
      </a:defRPr>
    </a:lvl1pPr>
    <a:lvl2pPr indent="228600" defTabSz="876300" latinLnBrk="0">
      <a:defRPr sz="3000">
        <a:latin typeface="Lucida Grande"/>
        <a:ea typeface="Lucida Grande"/>
        <a:cs typeface="Lucida Grande"/>
        <a:sym typeface="Lucida Grande"/>
      </a:defRPr>
    </a:lvl2pPr>
    <a:lvl3pPr indent="457200" defTabSz="876300" latinLnBrk="0">
      <a:defRPr sz="3000">
        <a:latin typeface="Lucida Grande"/>
        <a:ea typeface="Lucida Grande"/>
        <a:cs typeface="Lucida Grande"/>
        <a:sym typeface="Lucida Grande"/>
      </a:defRPr>
    </a:lvl3pPr>
    <a:lvl4pPr indent="685800" defTabSz="876300" latinLnBrk="0">
      <a:defRPr sz="3000">
        <a:latin typeface="Lucida Grande"/>
        <a:ea typeface="Lucida Grande"/>
        <a:cs typeface="Lucida Grande"/>
        <a:sym typeface="Lucida Grande"/>
      </a:defRPr>
    </a:lvl4pPr>
    <a:lvl5pPr indent="914400" defTabSz="876300" latinLnBrk="0">
      <a:defRPr sz="3000">
        <a:latin typeface="Lucida Grande"/>
        <a:ea typeface="Lucida Grande"/>
        <a:cs typeface="Lucida Grande"/>
        <a:sym typeface="Lucida Grande"/>
      </a:defRPr>
    </a:lvl5pPr>
    <a:lvl6pPr indent="1143000" defTabSz="876300" latinLnBrk="0">
      <a:defRPr sz="3000">
        <a:latin typeface="Lucida Grande"/>
        <a:ea typeface="Lucida Grande"/>
        <a:cs typeface="Lucida Grande"/>
        <a:sym typeface="Lucida Grande"/>
      </a:defRPr>
    </a:lvl6pPr>
    <a:lvl7pPr indent="1371600" defTabSz="876300" latinLnBrk="0">
      <a:defRPr sz="3000">
        <a:latin typeface="Lucida Grande"/>
        <a:ea typeface="Lucida Grande"/>
        <a:cs typeface="Lucida Grande"/>
        <a:sym typeface="Lucida Grande"/>
      </a:defRPr>
    </a:lvl7pPr>
    <a:lvl8pPr indent="1600200" defTabSz="876300" latinLnBrk="0">
      <a:defRPr sz="3000">
        <a:latin typeface="Lucida Grande"/>
        <a:ea typeface="Lucida Grande"/>
        <a:cs typeface="Lucida Grande"/>
        <a:sym typeface="Lucida Grande"/>
      </a:defRPr>
    </a:lvl8pPr>
    <a:lvl9pPr indent="1828800" defTabSz="876300" latinLnBrk="0">
      <a:defRPr sz="30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Network">
    <p:spTree>
      <p:nvGrpSpPr>
        <p:cNvPr id="1" name=""/>
        <p:cNvGrpSpPr/>
        <p:nvPr/>
      </p:nvGrpSpPr>
      <p:grpSpPr>
        <a:xfrm>
          <a:off x="0" y="0"/>
          <a:ext cx="0" cy="0"/>
          <a:chOff x="0" y="0"/>
          <a:chExt cx="0" cy="0"/>
        </a:xfrm>
      </p:grpSpPr>
      <p:pic>
        <p:nvPicPr>
          <p:cNvPr id="14" name="image.jpg" descr="image.jpg"/>
          <p:cNvPicPr>
            <a:picLocks/>
          </p:cNvPicPr>
          <p:nvPr/>
        </p:nvPicPr>
        <p:blipFill>
          <a:blip r:embed="rId2">
            <a:alphaModFix amt="10000"/>
            <a:extLst/>
          </a:blip>
          <a:stretch>
            <a:fillRect/>
          </a:stretch>
        </p:blipFill>
        <p:spPr>
          <a:xfrm>
            <a:off x="-1" y="-1"/>
            <a:ext cx="24384001" cy="2089548"/>
          </a:xfrm>
          <a:prstGeom prst="rect">
            <a:avLst/>
          </a:prstGeom>
          <a:ln>
            <a:miter lim="400000"/>
          </a:ln>
        </p:spPr>
      </p:pic>
      <p:pic>
        <p:nvPicPr>
          <p:cNvPr id="16" name="image.jpg" descr="image.jpg"/>
          <p:cNvPicPr>
            <a:picLocks/>
          </p:cNvPicPr>
          <p:nvPr/>
        </p:nvPicPr>
        <p:blipFill>
          <a:blip r:embed="rId2">
            <a:extLst/>
          </a:blip>
          <a:stretch>
            <a:fillRect/>
          </a:stretch>
        </p:blipFill>
        <p:spPr>
          <a:xfrm>
            <a:off x="22505747" y="-1"/>
            <a:ext cx="1893094" cy="2089548"/>
          </a:xfrm>
          <a:prstGeom prst="rect">
            <a:avLst/>
          </a:prstGeom>
          <a:ln w="12700">
            <a:miter lim="400000"/>
          </a:ln>
        </p:spPr>
      </p:pic>
      <p:sp>
        <p:nvSpPr>
          <p:cNvPr id="17" name="Title Text"/>
          <p:cNvSpPr txBox="1">
            <a:spLocks noGrp="1"/>
          </p:cNvSpPr>
          <p:nvPr>
            <p:ph type="title"/>
          </p:nvPr>
        </p:nvSpPr>
        <p:spPr>
          <a:xfrm>
            <a:off x="570606" y="0"/>
            <a:ext cx="21612705" cy="2089547"/>
          </a:xfrm>
          <a:prstGeom prst="rect">
            <a:avLst/>
          </a:prstGeom>
        </p:spPr>
        <p:txBody>
          <a:bodyPr/>
          <a:lstStyle>
            <a:lvl1pPr algn="l">
              <a:defRPr sz="7200"/>
            </a:lvl1pPr>
          </a:lstStyle>
          <a:p>
            <a:r>
              <a:t>Title Text</a:t>
            </a:r>
          </a:p>
        </p:txBody>
      </p:sp>
      <p:sp>
        <p:nvSpPr>
          <p:cNvPr id="18" name="Body Level One…"/>
          <p:cNvSpPr txBox="1">
            <a:spLocks noGrp="1"/>
          </p:cNvSpPr>
          <p:nvPr>
            <p:ph type="body" idx="1"/>
          </p:nvPr>
        </p:nvSpPr>
        <p:spPr>
          <a:xfrm>
            <a:off x="600608" y="2178843"/>
            <a:ext cx="23182784" cy="10626329"/>
          </a:xfrm>
          <a:prstGeom prst="rect">
            <a:avLst/>
          </a:prstGeom>
        </p:spPr>
        <p:txBody>
          <a:bodyPr/>
          <a:lstStyle>
            <a:lvl1pPr marL="545966" indent="-505326" algn="l" defTabSz="1928812">
              <a:spcBef>
                <a:spcPts val="900"/>
              </a:spcBef>
              <a:buSzPct val="100000"/>
              <a:buFont typeface="Arial" panose="020B0604020202020204" pitchFamily="34" charset="0"/>
              <a:buChar char="•"/>
              <a:defRPr sz="5600" b="1">
                <a:uFill>
                  <a:solidFill>
                    <a:srgbClr val="0433FF"/>
                  </a:solidFill>
                </a:uFill>
              </a:defRPr>
            </a:lvl1pPr>
            <a:lvl2pPr marL="875945" indent="-490817" algn="l" defTabSz="1928812">
              <a:buSzPct val="100000"/>
              <a:buFont typeface="Arial" panose="020B0604020202020204" pitchFamily="34" charset="0"/>
              <a:buChar char="•"/>
              <a:defRPr sz="5200"/>
            </a:lvl2pPr>
            <a:lvl3pPr marL="1174908" indent="-440531" algn="l" defTabSz="1928812">
              <a:buSzPct val="100000"/>
              <a:buFont typeface="Arial" panose="020B0604020202020204" pitchFamily="34" charset="0"/>
              <a:buChar char="•"/>
              <a:defRPr sz="4800"/>
            </a:lvl3pPr>
            <a:lvl4pPr marL="1467802" indent="-438150" algn="l">
              <a:buSzPct val="100000"/>
              <a:buFont typeface="Arial" panose="020B0604020202020204" pitchFamily="34" charset="0"/>
              <a:buChar char="•"/>
              <a:defRPr sz="4200"/>
            </a:lvl4pPr>
            <a:lvl5pPr marL="1774643" indent="-451303" algn="l">
              <a:buSzPct val="100000"/>
              <a:buFont typeface="Arial" panose="020B0604020202020204" pitchFamily="34" charset="0"/>
              <a:buChar char="•"/>
              <a:defRPr sz="40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19" name="Slide Number"/>
          <p:cNvSpPr txBox="1">
            <a:spLocks noGrp="1"/>
          </p:cNvSpPr>
          <p:nvPr>
            <p:ph type="sldNum" sz="quarter" idx="2"/>
          </p:nvPr>
        </p:nvSpPr>
        <p:spPr>
          <a:xfrm>
            <a:off x="23204991" y="12894468"/>
            <a:ext cx="494606" cy="488505"/>
          </a:xfrm>
          <a:prstGeom prst="rect">
            <a:avLst/>
          </a:prstGeom>
        </p:spPr>
        <p:txBody>
          <a:bodyPr/>
          <a:lstStyle>
            <a:lvl1pPr>
              <a:defRPr sz="2400"/>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26" name="Title Text"/>
          <p:cNvSpPr txBox="1">
            <a:spLocks noGrp="1"/>
          </p:cNvSpPr>
          <p:nvPr>
            <p:ph type="title"/>
          </p:nvPr>
        </p:nvSpPr>
        <p:spPr>
          <a:prstGeom prst="rect">
            <a:avLst/>
          </a:prstGeom>
        </p:spPr>
        <p:txBody>
          <a:bodyPr/>
          <a:lstStyle/>
          <a:p>
            <a:r>
              <a:t>Title Text</a:t>
            </a:r>
          </a:p>
        </p:txBody>
      </p:sp>
      <p:sp>
        <p:nvSpPr>
          <p:cNvPr id="27" name="Body Level One…"/>
          <p:cNvSpPr txBox="1">
            <a:spLocks noGrp="1"/>
          </p:cNvSpPr>
          <p:nvPr>
            <p:ph type="body" sz="half"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jpg" descr="image.jpg"/>
          <p:cNvPicPr>
            <a:picLocks/>
          </p:cNvPicPr>
          <p:nvPr/>
        </p:nvPicPr>
        <p:blipFill>
          <a:blip r:embed="rId4">
            <a:alphaModFix amt="10000"/>
            <a:extLst/>
          </a:blip>
          <a:stretch>
            <a:fillRect/>
          </a:stretch>
        </p:blipFill>
        <p:spPr>
          <a:xfrm>
            <a:off x="-1" y="-1"/>
            <a:ext cx="24384001" cy="13716001"/>
          </a:xfrm>
          <a:prstGeom prst="rect">
            <a:avLst/>
          </a:prstGeom>
          <a:ln>
            <a:miter lim="400000"/>
          </a:ln>
        </p:spPr>
      </p:pic>
      <p:sp>
        <p:nvSpPr>
          <p:cNvPr id="3" name="Line"/>
          <p:cNvSpPr/>
          <p:nvPr/>
        </p:nvSpPr>
        <p:spPr>
          <a:xfrm>
            <a:off x="807919" y="5638277"/>
            <a:ext cx="22768163" cy="2391"/>
          </a:xfrm>
          <a:prstGeom prst="line">
            <a:avLst/>
          </a:prstGeom>
          <a:ln w="3175">
            <a:solidFill>
              <a:srgbClr val="000000"/>
            </a:solidFill>
          </a:ln>
        </p:spPr>
        <p:txBody>
          <a:bodyPr lIns="0" tIns="0" rIns="0" bIns="0"/>
          <a:lstStyle/>
          <a:p>
            <a:pPr algn="l" defTabSz="457200">
              <a:defRPr sz="1600" i="0">
                <a:uFillTx/>
                <a:latin typeface="Helvetica"/>
                <a:ea typeface="Helvetica"/>
                <a:cs typeface="Helvetica"/>
                <a:sym typeface="Helvetica"/>
              </a:defRPr>
            </a:pPr>
            <a:endParaRPr/>
          </a:p>
        </p:txBody>
      </p:sp>
      <p:pic>
        <p:nvPicPr>
          <p:cNvPr id="4" name="image.jpg" descr="image.jpg"/>
          <p:cNvPicPr>
            <a:picLocks/>
          </p:cNvPicPr>
          <p:nvPr/>
        </p:nvPicPr>
        <p:blipFill>
          <a:blip r:embed="rId4">
            <a:extLst/>
          </a:blip>
          <a:stretch>
            <a:fillRect/>
          </a:stretch>
        </p:blipFill>
        <p:spPr>
          <a:xfrm>
            <a:off x="20714622" y="5750718"/>
            <a:ext cx="2897156" cy="6634708"/>
          </a:xfrm>
          <a:prstGeom prst="rect">
            <a:avLst/>
          </a:prstGeom>
          <a:ln w="12700">
            <a:miter lim="400000"/>
          </a:ln>
        </p:spPr>
      </p:pic>
      <p:sp>
        <p:nvSpPr>
          <p:cNvPr id="5" name="Title Text"/>
          <p:cNvSpPr txBox="1">
            <a:spLocks noGrp="1"/>
          </p:cNvSpPr>
          <p:nvPr>
            <p:ph type="title"/>
          </p:nvPr>
        </p:nvSpPr>
        <p:spPr>
          <a:xfrm>
            <a:off x="771230" y="2129650"/>
            <a:ext cx="19598240" cy="3071813"/>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b"/>
          <a:lstStyle/>
          <a:p>
            <a:r>
              <a:t>Title Text</a:t>
            </a:r>
          </a:p>
        </p:txBody>
      </p:sp>
      <p:sp>
        <p:nvSpPr>
          <p:cNvPr id="6" name="Body Level One…"/>
          <p:cNvSpPr txBox="1">
            <a:spLocks noGrp="1"/>
          </p:cNvSpPr>
          <p:nvPr>
            <p:ph type="body" idx="1"/>
          </p:nvPr>
        </p:nvSpPr>
        <p:spPr>
          <a:xfrm>
            <a:off x="771230" y="6098614"/>
            <a:ext cx="19598240" cy="5018485"/>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lstStyle>
            <a:lvl2pPr marL="579672">
              <a:spcBef>
                <a:spcPts val="900"/>
              </a:spcBef>
              <a:buClr>
                <a:srgbClr val="78A9A9"/>
              </a:buClr>
              <a:defRPr sz="4600"/>
            </a:lvl2pPr>
            <a:lvl3pPr marL="1105344">
              <a:spcBef>
                <a:spcPts val="800"/>
              </a:spcBef>
              <a:buClr>
                <a:srgbClr val="D5D200"/>
              </a:buClr>
              <a:defRPr sz="4400"/>
            </a:lvl3pPr>
            <a:lvl4pPr marL="1549775">
              <a:spcBef>
                <a:spcPts val="600"/>
              </a:spcBef>
              <a:defRPr sz="3800"/>
            </a:lvl4pPr>
            <a:lvl5pPr marL="1991818">
              <a:spcBef>
                <a:spcPts val="600"/>
              </a:spcBef>
              <a:buClr>
                <a:srgbClr val="E0E0F0"/>
              </a:buClr>
              <a:defRPr sz="3800"/>
            </a:lvl5pPr>
          </a:lstStyle>
          <a:p>
            <a:r>
              <a:t>Body Level One</a:t>
            </a:r>
          </a:p>
          <a:p>
            <a:pPr lvl="1"/>
            <a:r>
              <a:t>Body Level Two</a:t>
            </a:r>
          </a:p>
          <a:p>
            <a:pPr lvl="2"/>
            <a:r>
              <a:t>Body Level Three</a:t>
            </a:r>
          </a:p>
          <a:p>
            <a:pPr lvl="3"/>
            <a:r>
              <a:t>Body Level Four</a:t>
            </a:r>
          </a:p>
          <a:p>
            <a:pPr lvl="4"/>
            <a:r>
              <a:t>Body Level Five</a:t>
            </a:r>
          </a:p>
        </p:txBody>
      </p:sp>
      <p:sp>
        <p:nvSpPr>
          <p:cNvPr id="7" name="Slide Number"/>
          <p:cNvSpPr txBox="1">
            <a:spLocks noGrp="1"/>
          </p:cNvSpPr>
          <p:nvPr>
            <p:ph type="sldNum" sz="quarter" idx="2"/>
          </p:nvPr>
        </p:nvSpPr>
        <p:spPr>
          <a:xfrm>
            <a:off x="23249422" y="12496279"/>
            <a:ext cx="381597" cy="364828"/>
          </a:xfrm>
          <a:prstGeom prst="rect">
            <a:avLst/>
          </a:prstGeom>
          <a:ln w="12700">
            <a:miter lim="400000"/>
          </a:ln>
        </p:spPr>
        <p:txBody>
          <a:bodyPr wrap="none" lIns="71437" tIns="71437" rIns="71437" bIns="71437">
            <a:spAutoFit/>
          </a:bodyPr>
          <a:lstStyle>
            <a:lvl1pPr>
              <a:defRPr sz="1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61169" marR="61169" indent="0" algn="r" defTabSz="1371600" rtl="0" latinLnBrk="0">
        <a:lnSpc>
          <a:spcPct val="100000"/>
        </a:lnSpc>
        <a:spcBef>
          <a:spcPts val="0"/>
        </a:spcBef>
        <a:spcAft>
          <a:spcPts val="0"/>
        </a:spcAft>
        <a:buClrTx/>
        <a:buSzTx/>
        <a:buFontTx/>
        <a:buNone/>
        <a:tabLst/>
        <a:defRPr sz="8000" b="1" i="0" u="none" strike="noStrike" cap="none" spc="0" baseline="0">
          <a:ln>
            <a:noFill/>
          </a:ln>
          <a:solidFill>
            <a:srgbClr val="431579"/>
          </a:solidFill>
          <a:uFill>
            <a:solidFill>
              <a:srgbClr val="431579"/>
            </a:solidFill>
          </a:uFill>
          <a:latin typeface="+mn-lt"/>
          <a:ea typeface="+mn-ea"/>
          <a:cs typeface="+mn-cs"/>
          <a:sym typeface="Arial"/>
        </a:defRPr>
      </a:lvl1pPr>
      <a:lvl2pPr marL="61169" marR="61169" indent="228600" algn="r" defTabSz="1371600" rtl="0" latinLnBrk="0">
        <a:lnSpc>
          <a:spcPct val="100000"/>
        </a:lnSpc>
        <a:spcBef>
          <a:spcPts val="0"/>
        </a:spcBef>
        <a:spcAft>
          <a:spcPts val="0"/>
        </a:spcAft>
        <a:buClrTx/>
        <a:buSzTx/>
        <a:buFontTx/>
        <a:buNone/>
        <a:tabLst/>
        <a:defRPr sz="8000" b="1" i="0" u="none" strike="noStrike" cap="none" spc="0" baseline="0">
          <a:ln>
            <a:noFill/>
          </a:ln>
          <a:solidFill>
            <a:srgbClr val="431579"/>
          </a:solidFill>
          <a:uFill>
            <a:solidFill>
              <a:srgbClr val="431579"/>
            </a:solidFill>
          </a:uFill>
          <a:latin typeface="+mn-lt"/>
          <a:ea typeface="+mn-ea"/>
          <a:cs typeface="+mn-cs"/>
          <a:sym typeface="Arial"/>
        </a:defRPr>
      </a:lvl2pPr>
      <a:lvl3pPr marL="61169" marR="61169" indent="457200" algn="r" defTabSz="1371600" rtl="0" latinLnBrk="0">
        <a:lnSpc>
          <a:spcPct val="100000"/>
        </a:lnSpc>
        <a:spcBef>
          <a:spcPts val="0"/>
        </a:spcBef>
        <a:spcAft>
          <a:spcPts val="0"/>
        </a:spcAft>
        <a:buClrTx/>
        <a:buSzTx/>
        <a:buFontTx/>
        <a:buNone/>
        <a:tabLst/>
        <a:defRPr sz="8000" b="1" i="0" u="none" strike="noStrike" cap="none" spc="0" baseline="0">
          <a:ln>
            <a:noFill/>
          </a:ln>
          <a:solidFill>
            <a:srgbClr val="431579"/>
          </a:solidFill>
          <a:uFill>
            <a:solidFill>
              <a:srgbClr val="431579"/>
            </a:solidFill>
          </a:uFill>
          <a:latin typeface="+mn-lt"/>
          <a:ea typeface="+mn-ea"/>
          <a:cs typeface="+mn-cs"/>
          <a:sym typeface="Arial"/>
        </a:defRPr>
      </a:lvl3pPr>
      <a:lvl4pPr marL="61169" marR="61169" indent="685800" algn="r" defTabSz="1371600" rtl="0" latinLnBrk="0">
        <a:lnSpc>
          <a:spcPct val="100000"/>
        </a:lnSpc>
        <a:spcBef>
          <a:spcPts val="0"/>
        </a:spcBef>
        <a:spcAft>
          <a:spcPts val="0"/>
        </a:spcAft>
        <a:buClrTx/>
        <a:buSzTx/>
        <a:buFontTx/>
        <a:buNone/>
        <a:tabLst/>
        <a:defRPr sz="8000" b="1" i="0" u="none" strike="noStrike" cap="none" spc="0" baseline="0">
          <a:ln>
            <a:noFill/>
          </a:ln>
          <a:solidFill>
            <a:srgbClr val="431579"/>
          </a:solidFill>
          <a:uFill>
            <a:solidFill>
              <a:srgbClr val="431579"/>
            </a:solidFill>
          </a:uFill>
          <a:latin typeface="+mn-lt"/>
          <a:ea typeface="+mn-ea"/>
          <a:cs typeface="+mn-cs"/>
          <a:sym typeface="Arial"/>
        </a:defRPr>
      </a:lvl4pPr>
      <a:lvl5pPr marL="61169" marR="61169" indent="914400" algn="r" defTabSz="1371600" rtl="0" latinLnBrk="0">
        <a:lnSpc>
          <a:spcPct val="100000"/>
        </a:lnSpc>
        <a:spcBef>
          <a:spcPts val="0"/>
        </a:spcBef>
        <a:spcAft>
          <a:spcPts val="0"/>
        </a:spcAft>
        <a:buClrTx/>
        <a:buSzTx/>
        <a:buFontTx/>
        <a:buNone/>
        <a:tabLst/>
        <a:defRPr sz="8000" b="1" i="0" u="none" strike="noStrike" cap="none" spc="0" baseline="0">
          <a:ln>
            <a:noFill/>
          </a:ln>
          <a:solidFill>
            <a:srgbClr val="431579"/>
          </a:solidFill>
          <a:uFill>
            <a:solidFill>
              <a:srgbClr val="431579"/>
            </a:solidFill>
          </a:uFill>
          <a:latin typeface="+mn-lt"/>
          <a:ea typeface="+mn-ea"/>
          <a:cs typeface="+mn-cs"/>
          <a:sym typeface="Arial"/>
        </a:defRPr>
      </a:lvl5pPr>
      <a:lvl6pPr marL="61169" marR="61169" indent="1143000" algn="r" defTabSz="1371600" rtl="0" latinLnBrk="0">
        <a:lnSpc>
          <a:spcPct val="100000"/>
        </a:lnSpc>
        <a:spcBef>
          <a:spcPts val="0"/>
        </a:spcBef>
        <a:spcAft>
          <a:spcPts val="0"/>
        </a:spcAft>
        <a:buClrTx/>
        <a:buSzTx/>
        <a:buFontTx/>
        <a:buNone/>
        <a:tabLst/>
        <a:defRPr sz="8000" b="1" i="0" u="none" strike="noStrike" cap="none" spc="0" baseline="0">
          <a:ln>
            <a:noFill/>
          </a:ln>
          <a:solidFill>
            <a:srgbClr val="431579"/>
          </a:solidFill>
          <a:uFill>
            <a:solidFill>
              <a:srgbClr val="431579"/>
            </a:solidFill>
          </a:uFill>
          <a:latin typeface="+mn-lt"/>
          <a:ea typeface="+mn-ea"/>
          <a:cs typeface="+mn-cs"/>
          <a:sym typeface="Arial"/>
        </a:defRPr>
      </a:lvl6pPr>
      <a:lvl7pPr marL="61169" marR="61169" indent="1371600" algn="r" defTabSz="1371600" rtl="0" latinLnBrk="0">
        <a:lnSpc>
          <a:spcPct val="100000"/>
        </a:lnSpc>
        <a:spcBef>
          <a:spcPts val="0"/>
        </a:spcBef>
        <a:spcAft>
          <a:spcPts val="0"/>
        </a:spcAft>
        <a:buClrTx/>
        <a:buSzTx/>
        <a:buFontTx/>
        <a:buNone/>
        <a:tabLst/>
        <a:defRPr sz="8000" b="1" i="0" u="none" strike="noStrike" cap="none" spc="0" baseline="0">
          <a:ln>
            <a:noFill/>
          </a:ln>
          <a:solidFill>
            <a:srgbClr val="431579"/>
          </a:solidFill>
          <a:uFill>
            <a:solidFill>
              <a:srgbClr val="431579"/>
            </a:solidFill>
          </a:uFill>
          <a:latin typeface="+mn-lt"/>
          <a:ea typeface="+mn-ea"/>
          <a:cs typeface="+mn-cs"/>
          <a:sym typeface="Arial"/>
        </a:defRPr>
      </a:lvl7pPr>
      <a:lvl8pPr marL="61169" marR="61169" indent="1600200" algn="r" defTabSz="1371600" rtl="0" latinLnBrk="0">
        <a:lnSpc>
          <a:spcPct val="100000"/>
        </a:lnSpc>
        <a:spcBef>
          <a:spcPts val="0"/>
        </a:spcBef>
        <a:spcAft>
          <a:spcPts val="0"/>
        </a:spcAft>
        <a:buClrTx/>
        <a:buSzTx/>
        <a:buFontTx/>
        <a:buNone/>
        <a:tabLst/>
        <a:defRPr sz="8000" b="1" i="0" u="none" strike="noStrike" cap="none" spc="0" baseline="0">
          <a:ln>
            <a:noFill/>
          </a:ln>
          <a:solidFill>
            <a:srgbClr val="431579"/>
          </a:solidFill>
          <a:uFill>
            <a:solidFill>
              <a:srgbClr val="431579"/>
            </a:solidFill>
          </a:uFill>
          <a:latin typeface="+mn-lt"/>
          <a:ea typeface="+mn-ea"/>
          <a:cs typeface="+mn-cs"/>
          <a:sym typeface="Arial"/>
        </a:defRPr>
      </a:lvl8pPr>
      <a:lvl9pPr marL="61169" marR="61169" indent="1828800" algn="r" defTabSz="1371600" rtl="0" latinLnBrk="0">
        <a:lnSpc>
          <a:spcPct val="100000"/>
        </a:lnSpc>
        <a:spcBef>
          <a:spcPts val="0"/>
        </a:spcBef>
        <a:spcAft>
          <a:spcPts val="0"/>
        </a:spcAft>
        <a:buClrTx/>
        <a:buSzTx/>
        <a:buFontTx/>
        <a:buNone/>
        <a:tabLst/>
        <a:defRPr sz="8000" b="1" i="0" u="none" strike="noStrike" cap="none" spc="0" baseline="0">
          <a:ln>
            <a:noFill/>
          </a:ln>
          <a:solidFill>
            <a:srgbClr val="431579"/>
          </a:solidFill>
          <a:uFill>
            <a:solidFill>
              <a:srgbClr val="431579"/>
            </a:solidFill>
          </a:uFill>
          <a:latin typeface="+mn-lt"/>
          <a:ea typeface="+mn-ea"/>
          <a:cs typeface="+mn-cs"/>
          <a:sym typeface="Arial"/>
        </a:defRPr>
      </a:lvl9pPr>
    </p:titleStyle>
    <p:bodyStyle>
      <a:lvl1pPr marL="61169" marR="61169" indent="0" algn="r" defTabSz="1371600" rtl="0" latinLnBrk="0">
        <a:lnSpc>
          <a:spcPct val="100000"/>
        </a:lnSpc>
        <a:spcBef>
          <a:spcPts val="1000"/>
        </a:spcBef>
        <a:spcAft>
          <a:spcPts val="0"/>
        </a:spcAft>
        <a:buClr>
          <a:srgbClr val="431579"/>
        </a:buClr>
        <a:buSzTx/>
        <a:buFont typeface="Wingdings"/>
        <a:buNone/>
        <a:tabLst/>
        <a:defRPr sz="5800" b="0" i="0" u="none" strike="noStrike" cap="none" spc="0" baseline="0">
          <a:ln>
            <a:noFill/>
          </a:ln>
          <a:solidFill>
            <a:srgbClr val="000000"/>
          </a:solidFill>
          <a:uFill>
            <a:solidFill>
              <a:srgbClr val="000000"/>
            </a:solidFill>
          </a:uFill>
          <a:latin typeface="+mn-lt"/>
          <a:ea typeface="+mn-ea"/>
          <a:cs typeface="+mn-cs"/>
          <a:sym typeface="Arial"/>
        </a:defRPr>
      </a:lvl1pPr>
      <a:lvl2pPr marL="61169" marR="61169" indent="0" algn="r" defTabSz="1371600" rtl="0" latinLnBrk="0">
        <a:lnSpc>
          <a:spcPct val="100000"/>
        </a:lnSpc>
        <a:spcBef>
          <a:spcPts val="1000"/>
        </a:spcBef>
        <a:spcAft>
          <a:spcPts val="0"/>
        </a:spcAft>
        <a:buClr>
          <a:srgbClr val="431579"/>
        </a:buClr>
        <a:buSzTx/>
        <a:buFont typeface="Wingdings"/>
        <a:buNone/>
        <a:tabLst/>
        <a:defRPr sz="5800" b="0" i="0" u="none" strike="noStrike" cap="none" spc="0" baseline="0">
          <a:ln>
            <a:noFill/>
          </a:ln>
          <a:solidFill>
            <a:srgbClr val="000000"/>
          </a:solidFill>
          <a:uFill>
            <a:solidFill>
              <a:srgbClr val="000000"/>
            </a:solidFill>
          </a:uFill>
          <a:latin typeface="+mn-lt"/>
          <a:ea typeface="+mn-ea"/>
          <a:cs typeface="+mn-cs"/>
          <a:sym typeface="Arial"/>
        </a:defRPr>
      </a:lvl2pPr>
      <a:lvl3pPr marL="61169" marR="61169" indent="0" algn="r" defTabSz="1371600" rtl="0" latinLnBrk="0">
        <a:lnSpc>
          <a:spcPct val="100000"/>
        </a:lnSpc>
        <a:spcBef>
          <a:spcPts val="1000"/>
        </a:spcBef>
        <a:spcAft>
          <a:spcPts val="0"/>
        </a:spcAft>
        <a:buClr>
          <a:srgbClr val="431579"/>
        </a:buClr>
        <a:buSzTx/>
        <a:buFont typeface="Wingdings"/>
        <a:buNone/>
        <a:tabLst/>
        <a:defRPr sz="5800" b="0" i="0" u="none" strike="noStrike" cap="none" spc="0" baseline="0">
          <a:ln>
            <a:noFill/>
          </a:ln>
          <a:solidFill>
            <a:srgbClr val="000000"/>
          </a:solidFill>
          <a:uFill>
            <a:solidFill>
              <a:srgbClr val="000000"/>
            </a:solidFill>
          </a:uFill>
          <a:latin typeface="+mn-lt"/>
          <a:ea typeface="+mn-ea"/>
          <a:cs typeface="+mn-cs"/>
          <a:sym typeface="Arial"/>
        </a:defRPr>
      </a:lvl3pPr>
      <a:lvl4pPr marL="61169" marR="61169" indent="0" algn="r" defTabSz="1371600" rtl="0" latinLnBrk="0">
        <a:lnSpc>
          <a:spcPct val="100000"/>
        </a:lnSpc>
        <a:spcBef>
          <a:spcPts val="1000"/>
        </a:spcBef>
        <a:spcAft>
          <a:spcPts val="0"/>
        </a:spcAft>
        <a:buClr>
          <a:srgbClr val="431579"/>
        </a:buClr>
        <a:buSzTx/>
        <a:buFont typeface="Wingdings"/>
        <a:buNone/>
        <a:tabLst/>
        <a:defRPr sz="5800" b="0" i="0" u="none" strike="noStrike" cap="none" spc="0" baseline="0">
          <a:ln>
            <a:noFill/>
          </a:ln>
          <a:solidFill>
            <a:srgbClr val="000000"/>
          </a:solidFill>
          <a:uFill>
            <a:solidFill>
              <a:srgbClr val="000000"/>
            </a:solidFill>
          </a:uFill>
          <a:latin typeface="+mn-lt"/>
          <a:ea typeface="+mn-ea"/>
          <a:cs typeface="+mn-cs"/>
          <a:sym typeface="Arial"/>
        </a:defRPr>
      </a:lvl4pPr>
      <a:lvl5pPr marL="61169" marR="61169" indent="0" algn="r" defTabSz="1371600" rtl="0" latinLnBrk="0">
        <a:lnSpc>
          <a:spcPct val="100000"/>
        </a:lnSpc>
        <a:spcBef>
          <a:spcPts val="1000"/>
        </a:spcBef>
        <a:spcAft>
          <a:spcPts val="0"/>
        </a:spcAft>
        <a:buClr>
          <a:srgbClr val="431579"/>
        </a:buClr>
        <a:buSzTx/>
        <a:buFont typeface="Wingdings"/>
        <a:buNone/>
        <a:tabLst/>
        <a:defRPr sz="5800" b="0" i="0" u="none" strike="noStrike" cap="none" spc="0" baseline="0">
          <a:ln>
            <a:noFill/>
          </a:ln>
          <a:solidFill>
            <a:srgbClr val="000000"/>
          </a:solidFill>
          <a:uFill>
            <a:solidFill>
              <a:srgbClr val="000000"/>
            </a:solidFill>
          </a:uFill>
          <a:latin typeface="+mn-lt"/>
          <a:ea typeface="+mn-ea"/>
          <a:cs typeface="+mn-cs"/>
          <a:sym typeface="Arial"/>
        </a:defRPr>
      </a:lvl5pPr>
      <a:lvl6pPr marL="61169" marR="61169" indent="0" algn="r" defTabSz="1371600" rtl="0" latinLnBrk="0">
        <a:lnSpc>
          <a:spcPct val="100000"/>
        </a:lnSpc>
        <a:spcBef>
          <a:spcPts val="1000"/>
        </a:spcBef>
        <a:spcAft>
          <a:spcPts val="0"/>
        </a:spcAft>
        <a:buClr>
          <a:srgbClr val="431579"/>
        </a:buClr>
        <a:buSzTx/>
        <a:buFont typeface="Wingdings"/>
        <a:buNone/>
        <a:tabLst/>
        <a:defRPr sz="5800" b="0" i="0" u="none" strike="noStrike" cap="none" spc="0" baseline="0">
          <a:ln>
            <a:noFill/>
          </a:ln>
          <a:solidFill>
            <a:srgbClr val="000000"/>
          </a:solidFill>
          <a:uFill>
            <a:solidFill>
              <a:srgbClr val="000000"/>
            </a:solidFill>
          </a:uFill>
          <a:latin typeface="+mn-lt"/>
          <a:ea typeface="+mn-ea"/>
          <a:cs typeface="+mn-cs"/>
          <a:sym typeface="Arial"/>
        </a:defRPr>
      </a:lvl6pPr>
      <a:lvl7pPr marL="61169" marR="61169" indent="0" algn="r" defTabSz="1371600" rtl="0" latinLnBrk="0">
        <a:lnSpc>
          <a:spcPct val="100000"/>
        </a:lnSpc>
        <a:spcBef>
          <a:spcPts val="1000"/>
        </a:spcBef>
        <a:spcAft>
          <a:spcPts val="0"/>
        </a:spcAft>
        <a:buClr>
          <a:srgbClr val="431579"/>
        </a:buClr>
        <a:buSzTx/>
        <a:buFont typeface="Wingdings"/>
        <a:buNone/>
        <a:tabLst/>
        <a:defRPr sz="5800" b="0" i="0" u="none" strike="noStrike" cap="none" spc="0" baseline="0">
          <a:ln>
            <a:noFill/>
          </a:ln>
          <a:solidFill>
            <a:srgbClr val="000000"/>
          </a:solidFill>
          <a:uFill>
            <a:solidFill>
              <a:srgbClr val="000000"/>
            </a:solidFill>
          </a:uFill>
          <a:latin typeface="+mn-lt"/>
          <a:ea typeface="+mn-ea"/>
          <a:cs typeface="+mn-cs"/>
          <a:sym typeface="Arial"/>
        </a:defRPr>
      </a:lvl7pPr>
      <a:lvl8pPr marL="61169" marR="61169" indent="0" algn="r" defTabSz="1371600" rtl="0" latinLnBrk="0">
        <a:lnSpc>
          <a:spcPct val="100000"/>
        </a:lnSpc>
        <a:spcBef>
          <a:spcPts val="1000"/>
        </a:spcBef>
        <a:spcAft>
          <a:spcPts val="0"/>
        </a:spcAft>
        <a:buClr>
          <a:srgbClr val="431579"/>
        </a:buClr>
        <a:buSzTx/>
        <a:buFont typeface="Wingdings"/>
        <a:buNone/>
        <a:tabLst/>
        <a:defRPr sz="5800" b="0" i="0" u="none" strike="noStrike" cap="none" spc="0" baseline="0">
          <a:ln>
            <a:noFill/>
          </a:ln>
          <a:solidFill>
            <a:srgbClr val="000000"/>
          </a:solidFill>
          <a:uFill>
            <a:solidFill>
              <a:srgbClr val="000000"/>
            </a:solidFill>
          </a:uFill>
          <a:latin typeface="+mn-lt"/>
          <a:ea typeface="+mn-ea"/>
          <a:cs typeface="+mn-cs"/>
          <a:sym typeface="Arial"/>
        </a:defRPr>
      </a:lvl8pPr>
      <a:lvl9pPr marL="61169" marR="61169" indent="0" algn="r" defTabSz="1371600" rtl="0" latinLnBrk="0">
        <a:lnSpc>
          <a:spcPct val="100000"/>
        </a:lnSpc>
        <a:spcBef>
          <a:spcPts val="1000"/>
        </a:spcBef>
        <a:spcAft>
          <a:spcPts val="0"/>
        </a:spcAft>
        <a:buClr>
          <a:srgbClr val="431579"/>
        </a:buClr>
        <a:buSzTx/>
        <a:buFont typeface="Wingdings"/>
        <a:buNone/>
        <a:tabLst/>
        <a:defRPr sz="5800" b="0" i="0" u="none" strike="noStrike" cap="none" spc="0" baseline="0">
          <a:ln>
            <a:noFill/>
          </a:ln>
          <a:solidFill>
            <a:srgbClr val="000000"/>
          </a:solidFill>
          <a:uFill>
            <a:solidFill>
              <a:srgbClr val="000000"/>
            </a:solidFill>
          </a:uFill>
          <a:latin typeface="+mn-lt"/>
          <a:ea typeface="+mn-ea"/>
          <a:cs typeface="+mn-cs"/>
          <a:sym typeface="Arial"/>
        </a:defRPr>
      </a:lvl9pPr>
    </p:bodyStyle>
    <p:otherStyle>
      <a:lvl1pPr marL="0" marR="0" indent="0" algn="ctr" defTabSz="876300" latinLnBrk="0">
        <a:lnSpc>
          <a:spcPct val="100000"/>
        </a:lnSpc>
        <a:spcBef>
          <a:spcPts val="0"/>
        </a:spcBef>
        <a:spcAft>
          <a:spcPts val="0"/>
        </a:spcAft>
        <a:buClrTx/>
        <a:buSzTx/>
        <a:buFontTx/>
        <a:buNone/>
        <a:tabLst/>
        <a:defRPr sz="1600" b="0" i="1" u="none" strike="noStrike" cap="none" spc="0" baseline="0">
          <a:ln>
            <a:noFill/>
          </a:ln>
          <a:solidFill>
            <a:schemeClr val="tx1"/>
          </a:solidFill>
          <a:uFill>
            <a:solidFill>
              <a:srgbClr val="000000"/>
            </a:solidFill>
          </a:uFill>
          <a:latin typeface="+mn-lt"/>
          <a:ea typeface="+mn-ea"/>
          <a:cs typeface="+mn-cs"/>
          <a:sym typeface="Arial"/>
        </a:defRPr>
      </a:lvl1pPr>
      <a:lvl2pPr marL="0" marR="0" indent="228600" algn="ctr" defTabSz="876300" latinLnBrk="0">
        <a:lnSpc>
          <a:spcPct val="100000"/>
        </a:lnSpc>
        <a:spcBef>
          <a:spcPts val="0"/>
        </a:spcBef>
        <a:spcAft>
          <a:spcPts val="0"/>
        </a:spcAft>
        <a:buClrTx/>
        <a:buSzTx/>
        <a:buFontTx/>
        <a:buNone/>
        <a:tabLst/>
        <a:defRPr sz="1600" b="0" i="1" u="none" strike="noStrike" cap="none" spc="0" baseline="0">
          <a:ln>
            <a:noFill/>
          </a:ln>
          <a:solidFill>
            <a:schemeClr val="tx1"/>
          </a:solidFill>
          <a:uFill>
            <a:solidFill>
              <a:srgbClr val="000000"/>
            </a:solidFill>
          </a:uFill>
          <a:latin typeface="+mn-lt"/>
          <a:ea typeface="+mn-ea"/>
          <a:cs typeface="+mn-cs"/>
          <a:sym typeface="Arial"/>
        </a:defRPr>
      </a:lvl2pPr>
      <a:lvl3pPr marL="0" marR="0" indent="457200" algn="ctr" defTabSz="876300" latinLnBrk="0">
        <a:lnSpc>
          <a:spcPct val="100000"/>
        </a:lnSpc>
        <a:spcBef>
          <a:spcPts val="0"/>
        </a:spcBef>
        <a:spcAft>
          <a:spcPts val="0"/>
        </a:spcAft>
        <a:buClrTx/>
        <a:buSzTx/>
        <a:buFontTx/>
        <a:buNone/>
        <a:tabLst/>
        <a:defRPr sz="1600" b="0" i="1" u="none" strike="noStrike" cap="none" spc="0" baseline="0">
          <a:ln>
            <a:noFill/>
          </a:ln>
          <a:solidFill>
            <a:schemeClr val="tx1"/>
          </a:solidFill>
          <a:uFill>
            <a:solidFill>
              <a:srgbClr val="000000"/>
            </a:solidFill>
          </a:uFill>
          <a:latin typeface="+mn-lt"/>
          <a:ea typeface="+mn-ea"/>
          <a:cs typeface="+mn-cs"/>
          <a:sym typeface="Arial"/>
        </a:defRPr>
      </a:lvl3pPr>
      <a:lvl4pPr marL="0" marR="0" indent="685800" algn="ctr" defTabSz="876300" latinLnBrk="0">
        <a:lnSpc>
          <a:spcPct val="100000"/>
        </a:lnSpc>
        <a:spcBef>
          <a:spcPts val="0"/>
        </a:spcBef>
        <a:spcAft>
          <a:spcPts val="0"/>
        </a:spcAft>
        <a:buClrTx/>
        <a:buSzTx/>
        <a:buFontTx/>
        <a:buNone/>
        <a:tabLst/>
        <a:defRPr sz="1600" b="0" i="1" u="none" strike="noStrike" cap="none" spc="0" baseline="0">
          <a:ln>
            <a:noFill/>
          </a:ln>
          <a:solidFill>
            <a:schemeClr val="tx1"/>
          </a:solidFill>
          <a:uFill>
            <a:solidFill>
              <a:srgbClr val="000000"/>
            </a:solidFill>
          </a:uFill>
          <a:latin typeface="+mn-lt"/>
          <a:ea typeface="+mn-ea"/>
          <a:cs typeface="+mn-cs"/>
          <a:sym typeface="Arial"/>
        </a:defRPr>
      </a:lvl4pPr>
      <a:lvl5pPr marL="0" marR="0" indent="914400" algn="ctr" defTabSz="876300" latinLnBrk="0">
        <a:lnSpc>
          <a:spcPct val="100000"/>
        </a:lnSpc>
        <a:spcBef>
          <a:spcPts val="0"/>
        </a:spcBef>
        <a:spcAft>
          <a:spcPts val="0"/>
        </a:spcAft>
        <a:buClrTx/>
        <a:buSzTx/>
        <a:buFontTx/>
        <a:buNone/>
        <a:tabLst/>
        <a:defRPr sz="1600" b="0" i="1" u="none" strike="noStrike" cap="none" spc="0" baseline="0">
          <a:ln>
            <a:noFill/>
          </a:ln>
          <a:solidFill>
            <a:schemeClr val="tx1"/>
          </a:solidFill>
          <a:uFill>
            <a:solidFill>
              <a:srgbClr val="000000"/>
            </a:solidFill>
          </a:uFill>
          <a:latin typeface="+mn-lt"/>
          <a:ea typeface="+mn-ea"/>
          <a:cs typeface="+mn-cs"/>
          <a:sym typeface="Arial"/>
        </a:defRPr>
      </a:lvl5pPr>
      <a:lvl6pPr marL="0" marR="0" indent="1143000" algn="ctr" defTabSz="876300" latinLnBrk="0">
        <a:lnSpc>
          <a:spcPct val="100000"/>
        </a:lnSpc>
        <a:spcBef>
          <a:spcPts val="0"/>
        </a:spcBef>
        <a:spcAft>
          <a:spcPts val="0"/>
        </a:spcAft>
        <a:buClrTx/>
        <a:buSzTx/>
        <a:buFontTx/>
        <a:buNone/>
        <a:tabLst/>
        <a:defRPr sz="1600" b="0" i="1" u="none" strike="noStrike" cap="none" spc="0" baseline="0">
          <a:ln>
            <a:noFill/>
          </a:ln>
          <a:solidFill>
            <a:schemeClr val="tx1"/>
          </a:solidFill>
          <a:uFill>
            <a:solidFill>
              <a:srgbClr val="000000"/>
            </a:solidFill>
          </a:uFill>
          <a:latin typeface="+mn-lt"/>
          <a:ea typeface="+mn-ea"/>
          <a:cs typeface="+mn-cs"/>
          <a:sym typeface="Arial"/>
        </a:defRPr>
      </a:lvl6pPr>
      <a:lvl7pPr marL="0" marR="0" indent="1371600" algn="ctr" defTabSz="876300" latinLnBrk="0">
        <a:lnSpc>
          <a:spcPct val="100000"/>
        </a:lnSpc>
        <a:spcBef>
          <a:spcPts val="0"/>
        </a:spcBef>
        <a:spcAft>
          <a:spcPts val="0"/>
        </a:spcAft>
        <a:buClrTx/>
        <a:buSzTx/>
        <a:buFontTx/>
        <a:buNone/>
        <a:tabLst/>
        <a:defRPr sz="1600" b="0" i="1" u="none" strike="noStrike" cap="none" spc="0" baseline="0">
          <a:ln>
            <a:noFill/>
          </a:ln>
          <a:solidFill>
            <a:schemeClr val="tx1"/>
          </a:solidFill>
          <a:uFill>
            <a:solidFill>
              <a:srgbClr val="000000"/>
            </a:solidFill>
          </a:uFill>
          <a:latin typeface="+mn-lt"/>
          <a:ea typeface="+mn-ea"/>
          <a:cs typeface="+mn-cs"/>
          <a:sym typeface="Arial"/>
        </a:defRPr>
      </a:lvl7pPr>
      <a:lvl8pPr marL="0" marR="0" indent="1600200" algn="ctr" defTabSz="876300" latinLnBrk="0">
        <a:lnSpc>
          <a:spcPct val="100000"/>
        </a:lnSpc>
        <a:spcBef>
          <a:spcPts val="0"/>
        </a:spcBef>
        <a:spcAft>
          <a:spcPts val="0"/>
        </a:spcAft>
        <a:buClrTx/>
        <a:buSzTx/>
        <a:buFontTx/>
        <a:buNone/>
        <a:tabLst/>
        <a:defRPr sz="1600" b="0" i="1" u="none" strike="noStrike" cap="none" spc="0" baseline="0">
          <a:ln>
            <a:noFill/>
          </a:ln>
          <a:solidFill>
            <a:schemeClr val="tx1"/>
          </a:solidFill>
          <a:uFill>
            <a:solidFill>
              <a:srgbClr val="000000"/>
            </a:solidFill>
          </a:uFill>
          <a:latin typeface="+mn-lt"/>
          <a:ea typeface="+mn-ea"/>
          <a:cs typeface="+mn-cs"/>
          <a:sym typeface="Arial"/>
        </a:defRPr>
      </a:lvl8pPr>
      <a:lvl9pPr marL="0" marR="0" indent="1828800" algn="ctr" defTabSz="876300" latinLnBrk="0">
        <a:lnSpc>
          <a:spcPct val="100000"/>
        </a:lnSpc>
        <a:spcBef>
          <a:spcPts val="0"/>
        </a:spcBef>
        <a:spcAft>
          <a:spcPts val="0"/>
        </a:spcAft>
        <a:buClrTx/>
        <a:buSzTx/>
        <a:buFontTx/>
        <a:buNone/>
        <a:tabLst/>
        <a:defRPr sz="1600" b="0" i="1" u="none" strike="noStrike" cap="none" spc="0" baseline="0">
          <a:ln>
            <a:noFill/>
          </a:ln>
          <a:solidFill>
            <a:schemeClr val="tx1"/>
          </a:solidFill>
          <a:uFill>
            <a:solidFill>
              <a:srgbClr val="000000"/>
            </a:solidFill>
          </a:uFill>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Comparison_of_programming_paradigms"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ki/Comparison_of_programming_paradigms"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www.levenez.com/lang/lang.pdf"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Introduction"/>
          <p:cNvSpPr txBox="1">
            <a:spLocks noGrp="1"/>
          </p:cNvSpPr>
          <p:nvPr>
            <p:ph type="title"/>
          </p:nvPr>
        </p:nvSpPr>
        <p:spPr>
          <a:prstGeom prst="rect">
            <a:avLst/>
          </a:prstGeom>
        </p:spPr>
        <p:txBody>
          <a:bodyPr/>
          <a:lstStyle/>
          <a:p>
            <a:r>
              <a:t>Introduction</a:t>
            </a:r>
          </a:p>
        </p:txBody>
      </p:sp>
      <p:sp>
        <p:nvSpPr>
          <p:cNvPr id="38" name="COMP232…"/>
          <p:cNvSpPr txBox="1">
            <a:spLocks noGrp="1"/>
          </p:cNvSpPr>
          <p:nvPr>
            <p:ph type="body" sz="half" idx="1"/>
          </p:nvPr>
        </p:nvSpPr>
        <p:spPr>
          <a:prstGeom prst="rect">
            <a:avLst/>
          </a:prstGeom>
        </p:spPr>
        <p:txBody>
          <a:bodyPr/>
          <a:lstStyle/>
          <a:p>
            <a:r>
              <a:rPr dirty="0"/>
              <a:t>COMP232</a:t>
            </a:r>
          </a:p>
          <a:p>
            <a:r>
              <a:rPr dirty="0"/>
              <a:t>Programming Languages</a:t>
            </a:r>
          </a:p>
          <a:p>
            <a:r>
              <a:rPr lang="en-US" dirty="0"/>
              <a:t>Instructor: </a:t>
            </a:r>
            <a:r>
              <a:t>Prof. </a:t>
            </a:r>
            <a:r>
              <a:rPr dirty="0"/>
              <a:t>Bieszczad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What makes a language successful?"/>
          <p:cNvSpPr txBox="1">
            <a:spLocks noGrp="1"/>
          </p:cNvSpPr>
          <p:nvPr>
            <p:ph type="title"/>
          </p:nvPr>
        </p:nvSpPr>
        <p:spPr>
          <a:prstGeom prst="rect">
            <a:avLst/>
          </a:prstGeom>
        </p:spPr>
        <p:txBody>
          <a:bodyPr/>
          <a:lstStyle/>
          <a:p>
            <a:r>
              <a:t>What makes a language successful?</a:t>
            </a:r>
          </a:p>
        </p:txBody>
      </p:sp>
      <p:sp>
        <p:nvSpPr>
          <p:cNvPr id="74" name="Easy to learn…"/>
          <p:cNvSpPr txBox="1">
            <a:spLocks noGrp="1"/>
          </p:cNvSpPr>
          <p:nvPr>
            <p:ph type="body" idx="1"/>
          </p:nvPr>
        </p:nvSpPr>
        <p:spPr>
          <a:prstGeom prst="rect">
            <a:avLst/>
          </a:prstGeom>
        </p:spPr>
        <p:txBody>
          <a:bodyPr/>
          <a:lstStyle/>
          <a:p>
            <a:pPr marL="504563" indent="-463923">
              <a:lnSpc>
                <a:spcPct val="90000"/>
              </a:lnSpc>
              <a:defRPr sz="4600">
                <a:solidFill>
                  <a:srgbClr val="1B39F5"/>
                </a:solidFill>
              </a:defRPr>
            </a:pPr>
            <a:r>
              <a:rPr dirty="0"/>
              <a:t>Easy to learn</a:t>
            </a:r>
          </a:p>
          <a:p>
            <a:pPr marL="856955" lvl="1" indent="-471827">
              <a:lnSpc>
                <a:spcPct val="90000"/>
              </a:lnSpc>
              <a:defRPr sz="3800"/>
            </a:pPr>
            <a:r>
              <a:rPr dirty="0"/>
              <a:t>e.g., BASIC, Pascal, LOGO, Scheme</a:t>
            </a:r>
          </a:p>
          <a:p>
            <a:pPr marL="455729" indent="-415089">
              <a:lnSpc>
                <a:spcPct val="90000"/>
              </a:lnSpc>
            </a:pPr>
            <a:r>
              <a:rPr sz="4600" dirty="0">
                <a:solidFill>
                  <a:srgbClr val="0433FF"/>
                </a:solidFill>
              </a:rPr>
              <a:t>Easy to express things</a:t>
            </a:r>
            <a:r>
              <a:rPr sz="4600" dirty="0"/>
              <a:t>, easy to use once fluent, "powerful” </a:t>
            </a:r>
          </a:p>
          <a:p>
            <a:pPr marL="856955" lvl="1" indent="-471827">
              <a:lnSpc>
                <a:spcPct val="90000"/>
              </a:lnSpc>
              <a:defRPr sz="3800"/>
            </a:pPr>
            <a:r>
              <a:rPr dirty="0"/>
              <a:t>e.g., C, Common Lisp, Algol, Perl</a:t>
            </a:r>
          </a:p>
          <a:p>
            <a:pPr marL="504563" indent="-463923">
              <a:lnSpc>
                <a:spcPct val="90000"/>
              </a:lnSpc>
              <a:defRPr sz="4600">
                <a:solidFill>
                  <a:srgbClr val="1B39F5"/>
                </a:solidFill>
              </a:defRPr>
            </a:pPr>
            <a:r>
              <a:rPr dirty="0"/>
              <a:t>Solid standards</a:t>
            </a:r>
          </a:p>
          <a:p>
            <a:pPr marL="856955" lvl="1" indent="-471827">
              <a:lnSpc>
                <a:spcPct val="90000"/>
              </a:lnSpc>
              <a:defRPr sz="3800"/>
            </a:pPr>
            <a:r>
              <a:rPr dirty="0"/>
              <a:t>most popular languages</a:t>
            </a:r>
          </a:p>
          <a:p>
            <a:pPr marL="504563" indent="-463923">
              <a:lnSpc>
                <a:spcPct val="90000"/>
              </a:lnSpc>
              <a:defRPr sz="4600">
                <a:solidFill>
                  <a:srgbClr val="1B39F5"/>
                </a:solidFill>
              </a:defRPr>
            </a:pPr>
            <a:r>
              <a:rPr dirty="0"/>
              <a:t>Easy to implement</a:t>
            </a:r>
          </a:p>
          <a:p>
            <a:pPr marL="856955" lvl="1" indent="-471827">
              <a:lnSpc>
                <a:spcPct val="90000"/>
              </a:lnSpc>
              <a:defRPr sz="3800"/>
            </a:pPr>
            <a:r>
              <a:rPr dirty="0"/>
              <a:t>e.g., BASIC, Forth</a:t>
            </a:r>
          </a:p>
          <a:p>
            <a:pPr marL="504563" indent="-463923">
              <a:lnSpc>
                <a:spcPct val="90000"/>
              </a:lnSpc>
              <a:defRPr sz="4600"/>
            </a:pPr>
            <a:r>
              <a:rPr dirty="0"/>
              <a:t>Possible to compile to </a:t>
            </a:r>
            <a:r>
              <a:rPr dirty="0">
                <a:solidFill>
                  <a:srgbClr val="1B39F5"/>
                </a:solidFill>
              </a:rPr>
              <a:t>very good (fast/small) code</a:t>
            </a:r>
          </a:p>
          <a:p>
            <a:pPr marL="856955" lvl="1" indent="-471827">
              <a:lnSpc>
                <a:spcPct val="90000"/>
              </a:lnSpc>
              <a:defRPr sz="3800"/>
            </a:pPr>
            <a:r>
              <a:rPr dirty="0"/>
              <a:t>e.g., C, Fortran</a:t>
            </a:r>
          </a:p>
          <a:p>
            <a:pPr marL="504563" indent="-463923">
              <a:lnSpc>
                <a:spcPct val="90000"/>
              </a:lnSpc>
              <a:defRPr sz="4600"/>
            </a:pPr>
            <a:r>
              <a:rPr dirty="0"/>
              <a:t>Backing of a </a:t>
            </a:r>
            <a:r>
              <a:rPr dirty="0">
                <a:solidFill>
                  <a:srgbClr val="1B39F5"/>
                </a:solidFill>
              </a:rPr>
              <a:t>powerful sponsor</a:t>
            </a:r>
          </a:p>
          <a:p>
            <a:pPr marL="856955" lvl="1" indent="-471827">
              <a:lnSpc>
                <a:spcPct val="90000"/>
              </a:lnSpc>
              <a:defRPr sz="3800"/>
            </a:pPr>
            <a:r>
              <a:rPr dirty="0"/>
              <a:t>e.g., COBOL, PL/1, Ada, Visual Basic, C#</a:t>
            </a:r>
          </a:p>
          <a:p>
            <a:pPr marL="504563" indent="-463923">
              <a:lnSpc>
                <a:spcPct val="90000"/>
              </a:lnSpc>
              <a:defRPr sz="4600"/>
            </a:pPr>
            <a:r>
              <a:rPr dirty="0"/>
              <a:t>Wide dissemination at </a:t>
            </a:r>
            <a:r>
              <a:rPr dirty="0">
                <a:solidFill>
                  <a:srgbClr val="1B39F5"/>
                </a:solidFill>
              </a:rPr>
              <a:t>minimal cost</a:t>
            </a:r>
          </a:p>
          <a:p>
            <a:pPr marL="856955" lvl="1" indent="-471827">
              <a:lnSpc>
                <a:spcPct val="90000"/>
              </a:lnSpc>
              <a:defRPr sz="3800"/>
            </a:pPr>
            <a:r>
              <a:rPr dirty="0"/>
              <a:t>originally, Pascal, Turing, Java</a:t>
            </a:r>
          </a:p>
          <a:p>
            <a:pPr marL="856955" lvl="1" indent="-471827">
              <a:lnSpc>
                <a:spcPct val="90000"/>
              </a:lnSpc>
              <a:defRPr sz="3800"/>
            </a:pPr>
            <a:r>
              <a:rPr dirty="0"/>
              <a:t>currently, most languages (although good compilers and virtual machines still need to be purchased)</a:t>
            </a:r>
          </a:p>
        </p:txBody>
      </p:sp>
      <p:sp>
        <p:nvSpPr>
          <p:cNvPr id="75"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lvl1pPr defTabSz="1232296"/>
          </a:lstStyle>
          <a:p>
            <a:fld id="{86CB4B4D-7CA3-9044-876B-883B54F8677D}" type="slidenum">
              <a:t>10</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Programming Paradigms"/>
          <p:cNvSpPr txBox="1">
            <a:spLocks noGrp="1"/>
          </p:cNvSpPr>
          <p:nvPr>
            <p:ph type="title"/>
          </p:nvPr>
        </p:nvSpPr>
        <p:spPr>
          <a:prstGeom prst="rect">
            <a:avLst/>
          </a:prstGeom>
        </p:spPr>
        <p:txBody>
          <a:bodyPr/>
          <a:lstStyle/>
          <a:p>
            <a:r>
              <a:t>Programming Paradigms</a:t>
            </a:r>
          </a:p>
        </p:txBody>
      </p:sp>
      <p:sp>
        <p:nvSpPr>
          <p:cNvPr id="78" name="Every programming language supports a slightly different or dramatically different style of problem solving:  Programming Paradigm…"/>
          <p:cNvSpPr txBox="1">
            <a:spLocks noGrp="1"/>
          </p:cNvSpPr>
          <p:nvPr>
            <p:ph type="body" idx="1"/>
          </p:nvPr>
        </p:nvSpPr>
        <p:spPr>
          <a:prstGeom prst="rect">
            <a:avLst/>
          </a:prstGeom>
        </p:spPr>
        <p:txBody>
          <a:bodyPr/>
          <a:lstStyle/>
          <a:p>
            <a:r>
              <a:t>Every programming language supports a slightly different or dramatically different style of problem solving:</a:t>
            </a:r>
            <a:br/>
            <a:br/>
            <a:r>
              <a:rPr>
                <a:solidFill>
                  <a:srgbClr val="0433FF"/>
                </a:solidFill>
              </a:rPr>
              <a:t>Programming Paradigm</a:t>
            </a:r>
          </a:p>
          <a:p>
            <a:endParaRPr>
              <a:solidFill>
                <a:srgbClr val="0433FF"/>
              </a:solidFill>
            </a:endParaRPr>
          </a:p>
          <a:p>
            <a:r>
              <a:t>The same computation can be expressed in various languages, and then run on the same computer.</a:t>
            </a:r>
          </a:p>
          <a:p>
            <a:endParaRPr/>
          </a:p>
          <a:p>
            <a:r>
              <a:t>A language can fit a variety of paradigms</a:t>
            </a:r>
          </a:p>
          <a:p>
            <a:pPr marL="916846" lvl="1" indent="-531719"/>
            <a:r>
              <a:t>e.g., Python is object-oriented and scripting</a:t>
            </a:r>
          </a:p>
        </p:txBody>
      </p:sp>
      <p:sp>
        <p:nvSpPr>
          <p:cNvPr id="79" name="Slide Number"/>
          <p:cNvSpPr txBox="1">
            <a:spLocks noGrp="1"/>
          </p:cNvSpPr>
          <p:nvPr>
            <p:ph type="sldNum" sz="quarter" idx="2"/>
          </p:nvPr>
        </p:nvSpPr>
        <p:spPr>
          <a:xfrm>
            <a:off x="23216302" y="12894468"/>
            <a:ext cx="471984" cy="488505"/>
          </a:xfrm>
          <a:prstGeom prst="rect">
            <a:avLst/>
          </a:prstGeom>
          <a:extLst>
            <a:ext uri="{C572A759-6A51-4108-AA02-DFA0A04FC94B}">
              <ma14:wrappingTextBoxFlag xmlns="" xmlns:ma14="http://schemas.microsoft.com/office/mac/drawingml/2011/main" val="1"/>
            </a:ext>
          </a:extLst>
        </p:spPr>
        <p:txBody>
          <a:bodyPr/>
          <a:lstStyle>
            <a:lvl1pPr defTabSz="1232296"/>
          </a:lstStyle>
          <a:p>
            <a:fld id="{86CB4B4D-7CA3-9044-876B-883B54F8677D}" type="slidenum">
              <a:t>11</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Example: The GCD Algorithm"/>
          <p:cNvSpPr txBox="1">
            <a:spLocks noGrp="1"/>
          </p:cNvSpPr>
          <p:nvPr>
            <p:ph type="title"/>
          </p:nvPr>
        </p:nvSpPr>
        <p:spPr>
          <a:prstGeom prst="rect">
            <a:avLst/>
          </a:prstGeom>
        </p:spPr>
        <p:txBody>
          <a:bodyPr/>
          <a:lstStyle/>
          <a:p>
            <a:r>
              <a:t>Example: The GCD Algorithm</a:t>
            </a:r>
          </a:p>
        </p:txBody>
      </p:sp>
      <p:sp>
        <p:nvSpPr>
          <p:cNvPr id="82"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lvl1pPr defTabSz="1232296"/>
          </a:lstStyle>
          <a:p>
            <a:fld id="{86CB4B4D-7CA3-9044-876B-883B54F8677D}" type="slidenum">
              <a:t>12</a:t>
            </a:fld>
            <a:endParaRPr/>
          </a:p>
        </p:txBody>
      </p:sp>
      <p:sp>
        <p:nvSpPr>
          <p:cNvPr id="83" name="int gcd(int a, int b) {                                  // C…"/>
          <p:cNvSpPr txBox="1"/>
          <p:nvPr/>
        </p:nvSpPr>
        <p:spPr>
          <a:xfrm>
            <a:off x="670871" y="6175328"/>
            <a:ext cx="23042258" cy="2360261"/>
          </a:xfrm>
          <a:prstGeom prst="rect">
            <a:avLst/>
          </a:prstGeom>
          <a:solidFill>
            <a:srgbClr val="FF7E79">
              <a:alpha val="25000"/>
            </a:srgbClr>
          </a:solidFill>
          <a:ln w="12700">
            <a:miter lim="400000"/>
          </a:ln>
          <a:extLst>
            <a:ext uri="{C572A759-6A51-4108-AA02-DFA0A04FC94B}">
              <ma14:wrappingTextBoxFlag xmlns="" xmlns:ma14="http://schemas.microsoft.com/office/mac/drawingml/2011/main" val="1"/>
            </a:ext>
          </a:extLst>
        </p:spPr>
        <p:txBody>
          <a:bodyPr wrap="square" lIns="71437" tIns="71437" rIns="71437" bIns="71437">
            <a:spAutoFit/>
          </a:bodyPr>
          <a:lstStyle/>
          <a:p>
            <a:pPr algn="l" hangingPunct="1">
              <a:defRPr/>
            </a:pPr>
            <a:r>
              <a:rPr lang="en-US" sz="3600" b="1" i="0" dirty="0" err="1">
                <a:solidFill>
                  <a:schemeClr val="tx1"/>
                </a:solidFill>
                <a:effectLst>
                  <a:outerShdw blurRad="38100" dist="38100" dir="2700000" algn="tl">
                    <a:srgbClr val="C0C0C0"/>
                  </a:outerShdw>
                </a:effectLst>
                <a:latin typeface="Courier New" pitchFamily="49" charset="0"/>
              </a:rPr>
              <a:t>int</a:t>
            </a:r>
            <a:r>
              <a:rPr lang="en-US" sz="3600" b="1" i="0" dirty="0">
                <a:solidFill>
                  <a:schemeClr val="tx1"/>
                </a:solidFill>
                <a:effectLst>
                  <a:outerShdw blurRad="38100" dist="38100" dir="2700000" algn="tl">
                    <a:srgbClr val="C0C0C0"/>
                  </a:outerShdw>
                </a:effectLst>
                <a:latin typeface="Courier New" pitchFamily="49" charset="0"/>
              </a:rPr>
              <a:t> </a:t>
            </a:r>
            <a:r>
              <a:rPr lang="en-US" sz="3600" b="1" i="0" dirty="0" err="1">
                <a:solidFill>
                  <a:schemeClr val="tx1"/>
                </a:solidFill>
                <a:effectLst>
                  <a:outerShdw blurRad="38100" dist="38100" dir="2700000" algn="tl">
                    <a:srgbClr val="C0C0C0"/>
                  </a:outerShdw>
                </a:effectLst>
                <a:latin typeface="Courier New" pitchFamily="49" charset="0"/>
              </a:rPr>
              <a:t>gcd</a:t>
            </a:r>
            <a:r>
              <a:rPr lang="en-US" sz="3600" b="1" i="0" dirty="0">
                <a:solidFill>
                  <a:schemeClr val="tx1"/>
                </a:solidFill>
                <a:effectLst>
                  <a:outerShdw blurRad="38100" dist="38100" dir="2700000" algn="tl">
                    <a:srgbClr val="C0C0C0"/>
                  </a:outerShdw>
                </a:effectLst>
                <a:latin typeface="Courier New" pitchFamily="49" charset="0"/>
              </a:rPr>
              <a:t>( </a:t>
            </a:r>
            <a:r>
              <a:rPr lang="en-US" sz="3600" b="1" i="0" dirty="0" err="1">
                <a:solidFill>
                  <a:schemeClr val="tx1"/>
                </a:solidFill>
                <a:effectLst>
                  <a:outerShdw blurRad="38100" dist="38100" dir="2700000" algn="tl">
                    <a:srgbClr val="C0C0C0"/>
                  </a:outerShdw>
                </a:effectLst>
                <a:latin typeface="Courier New" pitchFamily="49" charset="0"/>
              </a:rPr>
              <a:t>int</a:t>
            </a:r>
            <a:r>
              <a:rPr lang="en-US" sz="3600" b="1" i="0" dirty="0">
                <a:solidFill>
                  <a:schemeClr val="tx1"/>
                </a:solidFill>
                <a:effectLst>
                  <a:outerShdw blurRad="38100" dist="38100" dir="2700000" algn="tl">
                    <a:srgbClr val="C0C0C0"/>
                  </a:outerShdw>
                </a:effectLst>
                <a:latin typeface="Courier New" pitchFamily="49" charset="0"/>
              </a:rPr>
              <a:t> a, </a:t>
            </a:r>
            <a:r>
              <a:rPr lang="en-US" sz="3600" b="1" i="0" dirty="0" err="1">
                <a:solidFill>
                  <a:schemeClr val="tx1"/>
                </a:solidFill>
                <a:effectLst>
                  <a:outerShdw blurRad="38100" dist="38100" dir="2700000" algn="tl">
                    <a:srgbClr val="C0C0C0"/>
                  </a:outerShdw>
                </a:effectLst>
                <a:latin typeface="Courier New" pitchFamily="49" charset="0"/>
              </a:rPr>
              <a:t>int</a:t>
            </a:r>
            <a:r>
              <a:rPr lang="en-US" sz="3600" b="1" i="0" dirty="0">
                <a:solidFill>
                  <a:schemeClr val="tx1"/>
                </a:solidFill>
                <a:effectLst>
                  <a:outerShdw blurRad="38100" dist="38100" dir="2700000" algn="tl">
                    <a:srgbClr val="C0C0C0"/>
                  </a:outerShdw>
                </a:effectLst>
                <a:latin typeface="Courier New" pitchFamily="49" charset="0"/>
              </a:rPr>
              <a:t> b )                                        // C - recursive</a:t>
            </a:r>
          </a:p>
          <a:p>
            <a:pPr algn="l" hangingPunct="1">
              <a:defRPr/>
            </a:pPr>
            <a:r>
              <a:rPr lang="en-US" sz="3600" b="1" i="0" dirty="0">
                <a:solidFill>
                  <a:schemeClr val="tx1"/>
                </a:solidFill>
                <a:effectLst>
                  <a:outerShdw blurRad="38100" dist="38100" dir="2700000" algn="tl">
                    <a:srgbClr val="C0C0C0"/>
                  </a:outerShdw>
                </a:effectLst>
                <a:latin typeface="Courier New" pitchFamily="49" charset="0"/>
              </a:rPr>
              <a:t> { </a:t>
            </a:r>
          </a:p>
          <a:p>
            <a:pPr algn="l" hangingPunct="1">
              <a:defRPr/>
            </a:pPr>
            <a:r>
              <a:rPr lang="en-US" sz="3600" b="1" i="0" dirty="0">
                <a:solidFill>
                  <a:schemeClr val="tx1"/>
                </a:solidFill>
                <a:effectLst>
                  <a:outerShdw blurRad="38100" dist="38100" dir="2700000" algn="tl">
                    <a:srgbClr val="C0C0C0"/>
                  </a:outerShdw>
                </a:effectLst>
                <a:latin typeface="Courier New" pitchFamily="49" charset="0"/>
              </a:rPr>
              <a:t>   return (a == b) ? a </a:t>
            </a:r>
            <a:r>
              <a:rPr lang="en-US" sz="3600" b="1" i="0" dirty="0">
                <a:solidFill>
                  <a:schemeClr val="tx1"/>
                </a:solidFill>
                <a:effectLst>
                  <a:outerShdw blurRad="38100" dist="38100" dir="2700000" algn="tl">
                    <a:srgbClr val="C0C0C0"/>
                  </a:outerShdw>
                </a:effectLst>
                <a:latin typeface="Courier New" pitchFamily="49" charset="0"/>
                <a:sym typeface="Wingdings" pitchFamily="2" charset="2"/>
              </a:rPr>
              <a:t>: ((a &gt; b)?</a:t>
            </a:r>
            <a:r>
              <a:rPr lang="en-US" sz="3600" b="1" i="0" dirty="0">
                <a:solidFill>
                  <a:schemeClr val="tx1"/>
                </a:solidFill>
                <a:effectLst>
                  <a:outerShdw blurRad="38100" dist="38100" dir="2700000" algn="tl">
                    <a:srgbClr val="C0C0C0"/>
                  </a:outerShdw>
                </a:effectLst>
                <a:latin typeface="Courier New" pitchFamily="49" charset="0"/>
              </a:rPr>
              <a:t> </a:t>
            </a:r>
            <a:r>
              <a:rPr lang="en-US" sz="3600" b="1" i="0" dirty="0" err="1">
                <a:solidFill>
                  <a:schemeClr val="tx1"/>
                </a:solidFill>
                <a:effectLst>
                  <a:outerShdw blurRad="38100" dist="38100" dir="2700000" algn="tl">
                    <a:srgbClr val="C0C0C0"/>
                  </a:outerShdw>
                </a:effectLst>
                <a:latin typeface="Courier New" pitchFamily="49" charset="0"/>
              </a:rPr>
              <a:t>gcd</a:t>
            </a:r>
            <a:r>
              <a:rPr lang="en-US" sz="3600" b="1" i="0" dirty="0">
                <a:solidFill>
                  <a:schemeClr val="tx1"/>
                </a:solidFill>
                <a:effectLst>
                  <a:outerShdw blurRad="38100" dist="38100" dir="2700000" algn="tl">
                    <a:srgbClr val="C0C0C0"/>
                  </a:outerShdw>
                </a:effectLst>
                <a:latin typeface="Courier New" pitchFamily="49" charset="0"/>
              </a:rPr>
              <a:t>(a-b, b) : </a:t>
            </a:r>
            <a:r>
              <a:rPr lang="en-US" sz="3600" b="1" i="0" dirty="0" err="1">
                <a:solidFill>
                  <a:schemeClr val="tx1"/>
                </a:solidFill>
                <a:effectLst>
                  <a:outerShdw blurRad="38100" dist="38100" dir="2700000" algn="tl">
                    <a:srgbClr val="C0C0C0"/>
                  </a:outerShdw>
                </a:effectLst>
                <a:latin typeface="Courier New" pitchFamily="49" charset="0"/>
              </a:rPr>
              <a:t>gcd</a:t>
            </a:r>
            <a:r>
              <a:rPr lang="en-US" sz="3600" b="1" i="0" dirty="0">
                <a:solidFill>
                  <a:schemeClr val="tx1"/>
                </a:solidFill>
                <a:effectLst>
                  <a:outerShdw blurRad="38100" dist="38100" dir="2700000" algn="tl">
                    <a:srgbClr val="C0C0C0"/>
                  </a:outerShdw>
                </a:effectLst>
                <a:latin typeface="Courier New" pitchFamily="49" charset="0"/>
              </a:rPr>
              <a:t>(a, b-a));  </a:t>
            </a:r>
          </a:p>
          <a:p>
            <a:pPr algn="l" hangingPunct="1">
              <a:defRPr/>
            </a:pPr>
            <a:r>
              <a:rPr lang="en-US" sz="3600" b="1" i="0" dirty="0">
                <a:solidFill>
                  <a:schemeClr val="tx1"/>
                </a:solidFill>
                <a:effectLst>
                  <a:outerShdw blurRad="38100" dist="38100" dir="2700000" algn="tl">
                    <a:srgbClr val="C0C0C0"/>
                  </a:outerShdw>
                </a:effectLst>
                <a:latin typeface="Courier New" pitchFamily="49" charset="0"/>
              </a:rPr>
              <a:t>}</a:t>
            </a:r>
          </a:p>
        </p:txBody>
      </p:sp>
      <p:sp>
        <p:nvSpPr>
          <p:cNvPr id="84" name="(define  gcd                                             ; Scheme…"/>
          <p:cNvSpPr txBox="1"/>
          <p:nvPr/>
        </p:nvSpPr>
        <p:spPr>
          <a:xfrm>
            <a:off x="671053" y="8535589"/>
            <a:ext cx="23041894" cy="2746376"/>
          </a:xfrm>
          <a:prstGeom prst="rect">
            <a:avLst/>
          </a:prstGeom>
          <a:solidFill>
            <a:srgbClr val="D4FB79">
              <a:alpha val="25000"/>
            </a:srgbClr>
          </a:solidFill>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p>
            <a:pPr algn="l" defTabSz="1928812">
              <a:buFont typeface="Courier New"/>
              <a:defRPr sz="3600" b="1" i="0">
                <a:solidFill>
                  <a:srgbClr val="004F00"/>
                </a:solidFill>
                <a:uFill>
                  <a:solidFill>
                    <a:srgbClr val="004F00"/>
                  </a:solidFill>
                </a:uFill>
                <a:latin typeface="Courier New"/>
                <a:ea typeface="Courier New"/>
                <a:cs typeface="Courier New"/>
                <a:sym typeface="Courier New"/>
              </a:defRPr>
            </a:pPr>
            <a:r>
              <a:rPr dirty="0"/>
              <a:t>(define  </a:t>
            </a:r>
            <a:r>
              <a:rPr dirty="0" err="1"/>
              <a:t>gcd</a:t>
            </a:r>
            <a:r>
              <a:rPr dirty="0"/>
              <a:t>                                           		; Scheme</a:t>
            </a:r>
          </a:p>
          <a:p>
            <a:pPr algn="l" defTabSz="1928812">
              <a:buFont typeface="Courier New"/>
              <a:defRPr sz="3600" b="1" i="0">
                <a:solidFill>
                  <a:srgbClr val="004F00"/>
                </a:solidFill>
                <a:uFill>
                  <a:solidFill>
                    <a:srgbClr val="004F00"/>
                  </a:solidFill>
                </a:uFill>
                <a:latin typeface="Courier New"/>
                <a:ea typeface="Courier New"/>
                <a:cs typeface="Courier New"/>
                <a:sym typeface="Courier New"/>
              </a:defRPr>
            </a:pPr>
            <a:r>
              <a:rPr dirty="0"/>
              <a:t>   (lambda (a b)</a:t>
            </a:r>
          </a:p>
          <a:p>
            <a:pPr algn="l" defTabSz="1928812">
              <a:buFont typeface="Courier New"/>
              <a:defRPr sz="3600" b="1" i="0">
                <a:solidFill>
                  <a:srgbClr val="004F00"/>
                </a:solidFill>
                <a:uFill>
                  <a:solidFill>
                    <a:srgbClr val="004F00"/>
                  </a:solidFill>
                </a:uFill>
                <a:latin typeface="Courier New"/>
                <a:ea typeface="Courier New"/>
                <a:cs typeface="Courier New"/>
                <a:sym typeface="Courier New"/>
              </a:defRPr>
            </a:pPr>
            <a:r>
              <a:rPr dirty="0"/>
              <a:t>      (</a:t>
            </a:r>
            <a:r>
              <a:rPr dirty="0" err="1"/>
              <a:t>cond</a:t>
            </a:r>
            <a:r>
              <a:rPr dirty="0"/>
              <a:t> ((= a b) a)</a:t>
            </a:r>
          </a:p>
          <a:p>
            <a:pPr algn="l" defTabSz="1928812">
              <a:buFont typeface="Courier New"/>
              <a:defRPr sz="3600" b="1" i="0">
                <a:solidFill>
                  <a:srgbClr val="004F00"/>
                </a:solidFill>
                <a:uFill>
                  <a:solidFill>
                    <a:srgbClr val="004F00"/>
                  </a:solidFill>
                </a:uFill>
                <a:latin typeface="Courier New"/>
                <a:ea typeface="Courier New"/>
                <a:cs typeface="Courier New"/>
                <a:sym typeface="Courier New"/>
              </a:defRPr>
            </a:pPr>
            <a:r>
              <a:rPr dirty="0"/>
              <a:t>            ((&gt; a b) (</a:t>
            </a:r>
            <a:r>
              <a:rPr dirty="0" err="1"/>
              <a:t>gcd</a:t>
            </a:r>
            <a:r>
              <a:rPr dirty="0"/>
              <a:t> (- a b) b))</a:t>
            </a:r>
          </a:p>
          <a:p>
            <a:pPr algn="l" defTabSz="1928812">
              <a:buFont typeface="Courier New"/>
              <a:defRPr sz="3600" b="1" i="0">
                <a:solidFill>
                  <a:srgbClr val="004F00"/>
                </a:solidFill>
                <a:uFill>
                  <a:solidFill>
                    <a:srgbClr val="004F00"/>
                  </a:solidFill>
                </a:uFill>
                <a:latin typeface="Courier New"/>
                <a:ea typeface="Courier New"/>
                <a:cs typeface="Courier New"/>
                <a:sym typeface="Courier New"/>
              </a:defRPr>
            </a:pPr>
            <a:r>
              <a:rPr dirty="0"/>
              <a:t>            (else (</a:t>
            </a:r>
            <a:r>
              <a:rPr dirty="0" err="1"/>
              <a:t>gcd</a:t>
            </a:r>
            <a:r>
              <a:rPr dirty="0"/>
              <a:t> (- b a) a)))))</a:t>
            </a:r>
          </a:p>
        </p:txBody>
      </p:sp>
      <p:sp>
        <p:nvSpPr>
          <p:cNvPr id="85" name="gcd(A, B, G) :- A = B, G = A.                            % Prolog…"/>
          <p:cNvSpPr txBox="1"/>
          <p:nvPr/>
        </p:nvSpPr>
        <p:spPr>
          <a:xfrm>
            <a:off x="670871" y="11281965"/>
            <a:ext cx="23042258" cy="1704976"/>
          </a:xfrm>
          <a:prstGeom prst="rect">
            <a:avLst/>
          </a:prstGeom>
          <a:solidFill>
            <a:srgbClr val="73FCD6">
              <a:alpha val="25000"/>
            </a:srgbClr>
          </a:solidFill>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p>
            <a:pPr algn="l" defTabSz="1928812">
              <a:buFont typeface="Courier New"/>
              <a:defRPr sz="3600" b="1" i="0">
                <a:solidFill>
                  <a:srgbClr val="004F00"/>
                </a:solidFill>
                <a:uFill>
                  <a:solidFill>
                    <a:srgbClr val="004F00"/>
                  </a:solidFill>
                </a:uFill>
                <a:latin typeface="Courier New"/>
                <a:ea typeface="Courier New"/>
                <a:cs typeface="Courier New"/>
                <a:sym typeface="Courier New"/>
              </a:defRPr>
            </a:pPr>
            <a:r>
              <a:rPr dirty="0" err="1"/>
              <a:t>gcd</a:t>
            </a:r>
            <a:r>
              <a:rPr dirty="0"/>
              <a:t>(A, B, G) :- A = B, G = A.                          		% Prolog</a:t>
            </a:r>
          </a:p>
          <a:p>
            <a:pPr algn="l" defTabSz="1928812">
              <a:buFont typeface="Courier New"/>
              <a:defRPr sz="3600" b="1" i="0">
                <a:solidFill>
                  <a:srgbClr val="004F00"/>
                </a:solidFill>
                <a:uFill>
                  <a:solidFill>
                    <a:srgbClr val="004F00"/>
                  </a:solidFill>
                </a:uFill>
                <a:latin typeface="Courier New"/>
                <a:ea typeface="Courier New"/>
                <a:cs typeface="Courier New"/>
                <a:sym typeface="Courier New"/>
              </a:defRPr>
            </a:pPr>
            <a:r>
              <a:rPr dirty="0" err="1"/>
              <a:t>gcd</a:t>
            </a:r>
            <a:r>
              <a:rPr dirty="0"/>
              <a:t>(A, B, G) :- A &gt; B, C is A-B, </a:t>
            </a:r>
            <a:r>
              <a:rPr dirty="0" err="1"/>
              <a:t>gcd</a:t>
            </a:r>
            <a:r>
              <a:rPr dirty="0"/>
              <a:t>(C, B, G).</a:t>
            </a:r>
          </a:p>
          <a:p>
            <a:pPr algn="l" defTabSz="1928812">
              <a:buFont typeface="Courier New"/>
              <a:defRPr sz="3600" b="1" i="0">
                <a:solidFill>
                  <a:srgbClr val="004F00"/>
                </a:solidFill>
                <a:uFill>
                  <a:solidFill>
                    <a:srgbClr val="004F00"/>
                  </a:solidFill>
                </a:uFill>
                <a:latin typeface="Courier New"/>
                <a:ea typeface="Courier New"/>
                <a:cs typeface="Courier New"/>
                <a:sym typeface="Courier New"/>
              </a:defRPr>
            </a:pPr>
            <a:r>
              <a:rPr dirty="0" err="1"/>
              <a:t>gcd</a:t>
            </a:r>
            <a:r>
              <a:rPr dirty="0"/>
              <a:t>(A, B, G) :- B &gt; A, C is B-A, </a:t>
            </a:r>
            <a:r>
              <a:rPr dirty="0" err="1"/>
              <a:t>gcd</a:t>
            </a:r>
            <a:r>
              <a:rPr dirty="0"/>
              <a:t>(C, A, G).</a:t>
            </a:r>
          </a:p>
        </p:txBody>
      </p:sp>
      <p:sp>
        <p:nvSpPr>
          <p:cNvPr id="8" name="int gcd(int a, int b) {                                  // C…">
            <a:extLst>
              <a:ext uri="{FF2B5EF4-FFF2-40B4-BE49-F238E27FC236}">
                <a16:creationId xmlns:a16="http://schemas.microsoft.com/office/drawing/2014/main" id="{36DB7313-3DF1-2941-A521-6309029B533F}"/>
              </a:ext>
            </a:extLst>
          </p:cNvPr>
          <p:cNvSpPr txBox="1"/>
          <p:nvPr/>
        </p:nvSpPr>
        <p:spPr>
          <a:xfrm>
            <a:off x="670871" y="2387553"/>
            <a:ext cx="23042258" cy="4022254"/>
          </a:xfrm>
          <a:prstGeom prst="rect">
            <a:avLst/>
          </a:prstGeom>
          <a:solidFill>
            <a:schemeClr val="accent5">
              <a:lumMod val="20000"/>
              <a:lumOff val="80000"/>
              <a:alpha val="25000"/>
            </a:schemeClr>
          </a:solidFill>
          <a:ln w="12700">
            <a:miter lim="400000"/>
          </a:ln>
          <a:extLst>
            <a:ext uri="{C572A759-6A51-4108-AA02-DFA0A04FC94B}">
              <ma14:wrappingTextBoxFlag xmlns="" xmlns:ma14="http://schemas.microsoft.com/office/mac/drawingml/2011/main" val="1"/>
            </a:ext>
          </a:extLst>
        </p:spPr>
        <p:txBody>
          <a:bodyPr wrap="square" lIns="71437" tIns="71437" rIns="71437" bIns="71437">
            <a:spAutoFit/>
          </a:bodyPr>
          <a:lstStyle/>
          <a:p>
            <a:pPr algn="l" defTabSz="1928812">
              <a:buFont typeface="Courier New"/>
              <a:defRPr sz="3600" b="1" i="0">
                <a:solidFill>
                  <a:srgbClr val="004F00"/>
                </a:solidFill>
                <a:uFill>
                  <a:solidFill>
                    <a:srgbClr val="004F00"/>
                  </a:solidFill>
                </a:uFill>
                <a:latin typeface="Courier New"/>
                <a:ea typeface="Courier New"/>
                <a:cs typeface="Courier New"/>
                <a:sym typeface="Courier New"/>
              </a:defRPr>
            </a:pPr>
            <a:r>
              <a:rPr dirty="0" err="1"/>
              <a:t>int</a:t>
            </a:r>
            <a:r>
              <a:rPr dirty="0"/>
              <a:t> </a:t>
            </a:r>
            <a:r>
              <a:rPr dirty="0" err="1"/>
              <a:t>gcd</a:t>
            </a:r>
            <a:r>
              <a:rPr dirty="0"/>
              <a:t>(</a:t>
            </a:r>
            <a:r>
              <a:rPr dirty="0" err="1"/>
              <a:t>int</a:t>
            </a:r>
            <a:r>
              <a:rPr dirty="0"/>
              <a:t> a, </a:t>
            </a:r>
            <a:r>
              <a:rPr dirty="0" err="1"/>
              <a:t>int</a:t>
            </a:r>
            <a:r>
              <a:rPr dirty="0"/>
              <a:t> b) {                                		// C</a:t>
            </a:r>
            <a:r>
              <a:rPr lang="en-US" dirty="0"/>
              <a:t> - iterative</a:t>
            </a:r>
            <a:endParaRPr dirty="0"/>
          </a:p>
          <a:p>
            <a:pPr algn="l" defTabSz="1928812">
              <a:buFont typeface="Courier New"/>
              <a:defRPr sz="3600" b="1" i="0">
                <a:solidFill>
                  <a:srgbClr val="004F00"/>
                </a:solidFill>
                <a:uFill>
                  <a:solidFill>
                    <a:srgbClr val="004F00"/>
                  </a:solidFill>
                </a:uFill>
                <a:latin typeface="Courier New"/>
                <a:ea typeface="Courier New"/>
                <a:cs typeface="Courier New"/>
                <a:sym typeface="Courier New"/>
              </a:defRPr>
            </a:pPr>
            <a:r>
              <a:rPr dirty="0"/>
              <a:t>   while (a != b) {</a:t>
            </a:r>
          </a:p>
          <a:p>
            <a:pPr algn="l" defTabSz="1928812">
              <a:buFont typeface="Courier New"/>
              <a:defRPr sz="3600" b="1" i="0">
                <a:solidFill>
                  <a:srgbClr val="004F00"/>
                </a:solidFill>
                <a:uFill>
                  <a:solidFill>
                    <a:srgbClr val="004F00"/>
                  </a:solidFill>
                </a:uFill>
                <a:latin typeface="Courier New"/>
                <a:ea typeface="Courier New"/>
                <a:cs typeface="Courier New"/>
                <a:sym typeface="Courier New"/>
              </a:defRPr>
            </a:pPr>
            <a:r>
              <a:rPr dirty="0"/>
              <a:t>      if (a &gt; b) a = a - b;</a:t>
            </a:r>
          </a:p>
          <a:p>
            <a:pPr algn="l" defTabSz="1928812">
              <a:buFont typeface="Courier New"/>
              <a:defRPr sz="3600" b="1" i="0">
                <a:solidFill>
                  <a:srgbClr val="004F00"/>
                </a:solidFill>
                <a:uFill>
                  <a:solidFill>
                    <a:srgbClr val="004F00"/>
                  </a:solidFill>
                </a:uFill>
                <a:latin typeface="Courier New"/>
                <a:ea typeface="Courier New"/>
                <a:cs typeface="Courier New"/>
                <a:sym typeface="Courier New"/>
              </a:defRPr>
            </a:pPr>
            <a:r>
              <a:rPr dirty="0"/>
              <a:t>      else b = b - a;</a:t>
            </a:r>
          </a:p>
          <a:p>
            <a:pPr algn="l" defTabSz="1928812">
              <a:buFont typeface="Courier New"/>
              <a:defRPr sz="3600" b="1" i="0">
                <a:solidFill>
                  <a:srgbClr val="004F00"/>
                </a:solidFill>
                <a:uFill>
                  <a:solidFill>
                    <a:srgbClr val="004F00"/>
                  </a:solidFill>
                </a:uFill>
                <a:latin typeface="Courier New"/>
                <a:ea typeface="Courier New"/>
                <a:cs typeface="Courier New"/>
                <a:sym typeface="Courier New"/>
              </a:defRPr>
            </a:pPr>
            <a:r>
              <a:rPr dirty="0"/>
              <a:t>   }</a:t>
            </a:r>
          </a:p>
          <a:p>
            <a:pPr algn="l" defTabSz="1928812">
              <a:buFont typeface="Courier New"/>
              <a:defRPr sz="3600" b="1" i="0">
                <a:solidFill>
                  <a:srgbClr val="004F00"/>
                </a:solidFill>
                <a:uFill>
                  <a:solidFill>
                    <a:srgbClr val="004F00"/>
                  </a:solidFill>
                </a:uFill>
                <a:latin typeface="Courier New"/>
                <a:ea typeface="Courier New"/>
                <a:cs typeface="Courier New"/>
                <a:sym typeface="Courier New"/>
              </a:defRPr>
            </a:pPr>
            <a:r>
              <a:rPr dirty="0"/>
              <a:t>   return a;</a:t>
            </a:r>
          </a:p>
          <a:p>
            <a:pPr algn="l" defTabSz="1928812">
              <a:buFont typeface="Courier New"/>
              <a:defRPr sz="3600" b="1" i="0">
                <a:solidFill>
                  <a:srgbClr val="004F00"/>
                </a:solidFill>
                <a:uFill>
                  <a:solidFill>
                    <a:srgbClr val="004F00"/>
                  </a:solidFill>
                </a:uFill>
                <a:latin typeface="Courier New"/>
                <a:ea typeface="Courier New"/>
                <a:cs typeface="Courier New"/>
                <a:sym typeface="Courier New"/>
              </a:defRPr>
            </a:pPr>
            <a:r>
              <a:rPr dirty="0"/>
              <a:t>}</a:t>
            </a:r>
          </a:p>
        </p:txBody>
      </p:sp>
    </p:spTree>
    <p:extLst>
      <p:ext uri="{BB962C8B-B14F-4D97-AF65-F5344CB8AC3E}">
        <p14:creationId xmlns:p14="http://schemas.microsoft.com/office/powerpoint/2010/main" val="3858193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lassification by Paradigm"/>
          <p:cNvSpPr txBox="1">
            <a:spLocks noGrp="1"/>
          </p:cNvSpPr>
          <p:nvPr>
            <p:ph type="title"/>
          </p:nvPr>
        </p:nvSpPr>
        <p:spPr>
          <a:prstGeom prst="rect">
            <a:avLst/>
          </a:prstGeom>
        </p:spPr>
        <p:txBody>
          <a:bodyPr/>
          <a:lstStyle/>
          <a:p>
            <a:r>
              <a:t>Classification by Paradigm</a:t>
            </a:r>
          </a:p>
        </p:txBody>
      </p:sp>
      <p:sp>
        <p:nvSpPr>
          <p:cNvPr id="88" name="Imperative: how do we solve a problem (what steps does a solution have)?…"/>
          <p:cNvSpPr txBox="1">
            <a:spLocks noGrp="1"/>
          </p:cNvSpPr>
          <p:nvPr>
            <p:ph type="body" idx="1"/>
          </p:nvPr>
        </p:nvSpPr>
        <p:spPr>
          <a:xfrm>
            <a:off x="600608" y="2178843"/>
            <a:ext cx="23182784" cy="11204130"/>
          </a:xfrm>
          <a:prstGeom prst="rect">
            <a:avLst/>
          </a:prstGeom>
        </p:spPr>
        <p:txBody>
          <a:bodyPr>
            <a:normAutofit/>
          </a:bodyPr>
          <a:lstStyle/>
          <a:p>
            <a:pPr marL="455729" indent="-415089"/>
            <a:r>
              <a:rPr sz="4600" dirty="0">
                <a:solidFill>
                  <a:srgbClr val="0433FF"/>
                </a:solidFill>
              </a:rPr>
              <a:t>Imperative:</a:t>
            </a:r>
            <a:r>
              <a:rPr sz="4600" dirty="0"/>
              <a:t> </a:t>
            </a:r>
            <a:r>
              <a:rPr sz="4600" b="0" dirty="0"/>
              <a:t>how do we solve a problem (what steps does a solution have)?</a:t>
            </a:r>
          </a:p>
          <a:p>
            <a:endParaRPr sz="4600" dirty="0"/>
          </a:p>
          <a:p>
            <a:pPr marL="455729" indent="-415089"/>
            <a:r>
              <a:rPr sz="4600" dirty="0">
                <a:solidFill>
                  <a:srgbClr val="0433FF"/>
                </a:solidFill>
              </a:rPr>
              <a:t>Logic-based:</a:t>
            </a:r>
            <a:r>
              <a:rPr sz="4600" dirty="0"/>
              <a:t> </a:t>
            </a:r>
            <a:r>
              <a:rPr lang="en-US" sz="4600" b="0" dirty="0"/>
              <a:t>it models computation as an attempt to find values that satisfy certain specified relationships, using goal-directed search through a list of logical rules</a:t>
            </a:r>
            <a:endParaRPr sz="4600" b="0" dirty="0"/>
          </a:p>
          <a:p>
            <a:endParaRPr sz="4600" dirty="0"/>
          </a:p>
          <a:p>
            <a:pPr marL="455729" indent="-415089"/>
            <a:r>
              <a:rPr sz="4600" dirty="0">
                <a:solidFill>
                  <a:srgbClr val="0433FF"/>
                </a:solidFill>
              </a:rPr>
              <a:t>Functional:</a:t>
            </a:r>
            <a:r>
              <a:rPr sz="4600" dirty="0"/>
              <a:t> </a:t>
            </a:r>
            <a:r>
              <a:rPr sz="4600" b="0" dirty="0"/>
              <a:t>what simple operations can be applied to solving a problem, how are they mutually related, and how can they be combined?</a:t>
            </a:r>
            <a:r>
              <a:rPr lang="en-US" sz="4600" b="0" dirty="0"/>
              <a:t> (a program and every element of the program is a function from inputs to outputs)</a:t>
            </a:r>
            <a:endParaRPr sz="4600" b="0" dirty="0"/>
          </a:p>
          <a:p>
            <a:endParaRPr sz="4600" dirty="0"/>
          </a:p>
          <a:p>
            <a:pPr marL="455729" indent="-415089"/>
            <a:r>
              <a:rPr sz="4600" dirty="0">
                <a:solidFill>
                  <a:srgbClr val="0433FF"/>
                </a:solidFill>
              </a:rPr>
              <a:t>Object-oriented:</a:t>
            </a:r>
            <a:r>
              <a:rPr sz="4600" dirty="0"/>
              <a:t> </a:t>
            </a:r>
            <a:r>
              <a:rPr sz="4600" b="0" dirty="0"/>
              <a:t>what objects play roles in a problem, what can they do, and how do they interact to solve a problem?</a:t>
            </a:r>
          </a:p>
          <a:p>
            <a:endParaRPr sz="4600" dirty="0"/>
          </a:p>
          <a:p>
            <a:pPr marL="455729" indent="-415089"/>
            <a:r>
              <a:rPr sz="4600" dirty="0">
                <a:solidFill>
                  <a:srgbClr val="0433FF"/>
                </a:solidFill>
              </a:rPr>
              <a:t>Scripting:</a:t>
            </a:r>
            <a:r>
              <a:rPr sz="4600" dirty="0"/>
              <a:t> </a:t>
            </a:r>
            <a:r>
              <a:rPr sz="4600" b="0" dirty="0"/>
              <a:t>how to glue together available utilities to quickly implement a solution to a problem?</a:t>
            </a:r>
            <a:endParaRPr lang="en-US" sz="4600" b="0" dirty="0"/>
          </a:p>
        </p:txBody>
      </p:sp>
      <p:sp>
        <p:nvSpPr>
          <p:cNvPr id="89"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lvl1pPr defTabSz="1232296"/>
          </a:lstStyle>
          <a:p>
            <a:fld id="{86CB4B4D-7CA3-9044-876B-883B54F8677D}" type="slidenum">
              <a:t>13</a:t>
            </a:fld>
            <a:endParaRPr/>
          </a:p>
        </p:txBody>
      </p:sp>
    </p:spTree>
    <p:extLst>
      <p:ext uri="{BB962C8B-B14F-4D97-AF65-F5344CB8AC3E}">
        <p14:creationId xmlns:p14="http://schemas.microsoft.com/office/powerpoint/2010/main" val="24919786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lassification by Paradigm"/>
          <p:cNvSpPr txBox="1">
            <a:spLocks noGrp="1"/>
          </p:cNvSpPr>
          <p:nvPr>
            <p:ph type="title"/>
          </p:nvPr>
        </p:nvSpPr>
        <p:spPr>
          <a:xfrm>
            <a:off x="570607" y="1002891"/>
            <a:ext cx="7364026" cy="4159044"/>
          </a:xfrm>
          <a:prstGeom prst="rect">
            <a:avLst/>
          </a:prstGeom>
        </p:spPr>
        <p:txBody>
          <a:bodyPr/>
          <a:lstStyle/>
          <a:p>
            <a:r>
              <a:rPr dirty="0">
                <a:hlinkClick r:id="rId2"/>
              </a:rPr>
              <a:t>C</a:t>
            </a:r>
            <a:r>
              <a:rPr lang="en-US" dirty="0">
                <a:hlinkClick r:id="rId2"/>
              </a:rPr>
              <a:t>omparison of Programming</a:t>
            </a:r>
            <a:r>
              <a:rPr dirty="0">
                <a:hlinkClick r:id="rId2"/>
              </a:rPr>
              <a:t> Paradigm</a:t>
            </a:r>
            <a:r>
              <a:rPr lang="en-US" dirty="0">
                <a:hlinkClick r:id="rId2"/>
              </a:rPr>
              <a:t>s</a:t>
            </a:r>
            <a:endParaRPr dirty="0"/>
          </a:p>
        </p:txBody>
      </p:sp>
      <p:sp>
        <p:nvSpPr>
          <p:cNvPr id="89"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lvl1pPr defTabSz="1232296"/>
          </a:lstStyle>
          <a:p>
            <a:fld id="{86CB4B4D-7CA3-9044-876B-883B54F8677D}" type="slidenum">
              <a:t>14</a:t>
            </a:fld>
            <a:endParaRPr/>
          </a:p>
        </p:txBody>
      </p:sp>
      <p:pic>
        <p:nvPicPr>
          <p:cNvPr id="2" name="Picture 1">
            <a:extLst>
              <a:ext uri="{FF2B5EF4-FFF2-40B4-BE49-F238E27FC236}">
                <a16:creationId xmlns:a16="http://schemas.microsoft.com/office/drawing/2014/main" id="{7684B83A-D6E3-1249-90BB-A29031E6482C}"/>
              </a:ext>
            </a:extLst>
          </p:cNvPr>
          <p:cNvPicPr>
            <a:picLocks noChangeAspect="1"/>
          </p:cNvPicPr>
          <p:nvPr/>
        </p:nvPicPr>
        <p:blipFill>
          <a:blip r:embed="rId3"/>
          <a:stretch>
            <a:fillRect/>
          </a:stretch>
        </p:blipFill>
        <p:spPr>
          <a:xfrm>
            <a:off x="9729046" y="0"/>
            <a:ext cx="11149753" cy="1372897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lassification by Paradigm"/>
          <p:cNvSpPr txBox="1">
            <a:spLocks noGrp="1"/>
          </p:cNvSpPr>
          <p:nvPr>
            <p:ph type="title"/>
          </p:nvPr>
        </p:nvSpPr>
        <p:spPr>
          <a:xfrm>
            <a:off x="305134" y="235973"/>
            <a:ext cx="21935433" cy="1533831"/>
          </a:xfrm>
          <a:prstGeom prst="rect">
            <a:avLst/>
          </a:prstGeom>
        </p:spPr>
        <p:txBody>
          <a:bodyPr/>
          <a:lstStyle/>
          <a:p>
            <a:r>
              <a:rPr dirty="0">
                <a:hlinkClick r:id="rId2"/>
              </a:rPr>
              <a:t>C</a:t>
            </a:r>
            <a:r>
              <a:rPr lang="en-US" dirty="0">
                <a:hlinkClick r:id="rId2"/>
              </a:rPr>
              <a:t>omparison of Programming</a:t>
            </a:r>
            <a:r>
              <a:rPr dirty="0">
                <a:hlinkClick r:id="rId2"/>
              </a:rPr>
              <a:t> Paradigm</a:t>
            </a:r>
            <a:r>
              <a:rPr lang="en-US" dirty="0">
                <a:hlinkClick r:id="rId2"/>
              </a:rPr>
              <a:t>s</a:t>
            </a:r>
            <a:endParaRPr dirty="0"/>
          </a:p>
        </p:txBody>
      </p:sp>
      <p:sp>
        <p:nvSpPr>
          <p:cNvPr id="89"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lvl1pPr defTabSz="1232296"/>
          </a:lstStyle>
          <a:p>
            <a:fld id="{86CB4B4D-7CA3-9044-876B-883B54F8677D}" type="slidenum">
              <a:t>15</a:t>
            </a:fld>
            <a:endParaRPr/>
          </a:p>
        </p:txBody>
      </p:sp>
      <p:pic>
        <p:nvPicPr>
          <p:cNvPr id="3" name="Picture 2">
            <a:extLst>
              <a:ext uri="{FF2B5EF4-FFF2-40B4-BE49-F238E27FC236}">
                <a16:creationId xmlns:a16="http://schemas.microsoft.com/office/drawing/2014/main" id="{E97EFB3C-424F-B64B-83E8-347B47E4BF23}"/>
              </a:ext>
            </a:extLst>
          </p:cNvPr>
          <p:cNvPicPr>
            <a:picLocks noChangeAspect="1"/>
          </p:cNvPicPr>
          <p:nvPr/>
        </p:nvPicPr>
        <p:blipFill>
          <a:blip r:embed="rId3"/>
          <a:stretch>
            <a:fillRect/>
          </a:stretch>
        </p:blipFill>
        <p:spPr>
          <a:xfrm>
            <a:off x="3657600" y="1889406"/>
            <a:ext cx="18221357" cy="11754658"/>
          </a:xfrm>
          <a:prstGeom prst="rect">
            <a:avLst/>
          </a:prstGeom>
        </p:spPr>
      </p:pic>
    </p:spTree>
    <p:extLst>
      <p:ext uri="{BB962C8B-B14F-4D97-AF65-F5344CB8AC3E}">
        <p14:creationId xmlns:p14="http://schemas.microsoft.com/office/powerpoint/2010/main" val="2526906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lassification by Generality of Use"/>
          <p:cNvSpPr txBox="1">
            <a:spLocks noGrp="1"/>
          </p:cNvSpPr>
          <p:nvPr>
            <p:ph type="title"/>
          </p:nvPr>
        </p:nvSpPr>
        <p:spPr>
          <a:prstGeom prst="rect">
            <a:avLst/>
          </a:prstGeom>
        </p:spPr>
        <p:txBody>
          <a:bodyPr/>
          <a:lstStyle/>
          <a:p>
            <a:r>
              <a:t>Classification by Generality of Use</a:t>
            </a:r>
          </a:p>
        </p:txBody>
      </p:sp>
      <p:sp>
        <p:nvSpPr>
          <p:cNvPr id="92" name="General-purpose programming languages (most of the known languages are in this category);…"/>
          <p:cNvSpPr txBox="1">
            <a:spLocks noGrp="1"/>
          </p:cNvSpPr>
          <p:nvPr>
            <p:ph type="body" idx="1"/>
          </p:nvPr>
        </p:nvSpPr>
        <p:spPr>
          <a:prstGeom prst="rect">
            <a:avLst/>
          </a:prstGeom>
        </p:spPr>
        <p:txBody>
          <a:bodyPr/>
          <a:lstStyle/>
          <a:p>
            <a:r>
              <a:rPr dirty="0">
                <a:solidFill>
                  <a:srgbClr val="0433FF"/>
                </a:solidFill>
              </a:rPr>
              <a:t>General-purpose</a:t>
            </a:r>
            <a:r>
              <a:rPr dirty="0"/>
              <a:t> </a:t>
            </a:r>
            <a:r>
              <a:rPr b="0" dirty="0"/>
              <a:t>programming languages</a:t>
            </a:r>
            <a:br>
              <a:rPr b="0" dirty="0"/>
            </a:br>
            <a:r>
              <a:rPr b="0" dirty="0"/>
              <a:t>(most of the known languages are in this category);</a:t>
            </a:r>
          </a:p>
          <a:p>
            <a:endParaRPr dirty="0"/>
          </a:p>
          <a:p>
            <a:r>
              <a:rPr dirty="0">
                <a:solidFill>
                  <a:srgbClr val="0433FF"/>
                </a:solidFill>
              </a:rPr>
              <a:t>Specialized</a:t>
            </a:r>
            <a:r>
              <a:rPr dirty="0"/>
              <a:t> </a:t>
            </a:r>
            <a:r>
              <a:rPr b="0" dirty="0"/>
              <a:t>programming languages</a:t>
            </a:r>
          </a:p>
          <a:p>
            <a:pPr marL="916846" lvl="1" indent="-531719"/>
            <a:r>
              <a:rPr dirty="0"/>
              <a:t>for example:</a:t>
            </a:r>
          </a:p>
          <a:p>
            <a:pPr lvl="2"/>
            <a:r>
              <a:rPr dirty="0"/>
              <a:t>database query,</a:t>
            </a:r>
          </a:p>
          <a:p>
            <a:pPr lvl="2"/>
            <a:r>
              <a:rPr dirty="0"/>
              <a:t>expert system shells,</a:t>
            </a:r>
          </a:p>
          <a:p>
            <a:pPr lvl="2"/>
            <a:r>
              <a:rPr dirty="0"/>
              <a:t>vector-processing,</a:t>
            </a:r>
          </a:p>
          <a:p>
            <a:pPr lvl="2"/>
            <a:r>
              <a:rPr dirty="0"/>
              <a:t>report generation,</a:t>
            </a:r>
          </a:p>
          <a:p>
            <a:pPr lvl="2"/>
            <a:r>
              <a:rPr dirty="0"/>
              <a:t>scripting,</a:t>
            </a:r>
          </a:p>
          <a:p>
            <a:pPr lvl="2"/>
            <a:r>
              <a:rPr dirty="0"/>
              <a:t>formatting,</a:t>
            </a:r>
          </a:p>
          <a:p>
            <a:pPr lvl="2"/>
            <a:r>
              <a:rPr dirty="0"/>
              <a:t>and many more.</a:t>
            </a:r>
          </a:p>
        </p:txBody>
      </p:sp>
      <p:sp>
        <p:nvSpPr>
          <p:cNvPr id="93"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lvl1pPr defTabSz="1232296"/>
          </a:lstStyle>
          <a:p>
            <a:fld id="{86CB4B4D-7CA3-9044-876B-883B54F8677D}" type="slidenum">
              <a:t>16</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lassification by Abstraction Level"/>
          <p:cNvSpPr txBox="1">
            <a:spLocks noGrp="1"/>
          </p:cNvSpPr>
          <p:nvPr>
            <p:ph type="title"/>
          </p:nvPr>
        </p:nvSpPr>
        <p:spPr>
          <a:prstGeom prst="rect">
            <a:avLst/>
          </a:prstGeom>
        </p:spPr>
        <p:txBody>
          <a:bodyPr/>
          <a:lstStyle/>
          <a:p>
            <a:r>
              <a:t>Classification by Abstraction Level</a:t>
            </a:r>
          </a:p>
        </p:txBody>
      </p:sp>
      <p:sp>
        <p:nvSpPr>
          <p:cNvPr id="96" name="Low-level languages (machine languages, assembly languages).…"/>
          <p:cNvSpPr txBox="1">
            <a:spLocks noGrp="1"/>
          </p:cNvSpPr>
          <p:nvPr>
            <p:ph type="body" idx="1"/>
          </p:nvPr>
        </p:nvSpPr>
        <p:spPr>
          <a:xfrm>
            <a:off x="600608" y="2178844"/>
            <a:ext cx="23182784" cy="11204130"/>
          </a:xfrm>
          <a:prstGeom prst="rect">
            <a:avLst/>
          </a:prstGeom>
        </p:spPr>
        <p:txBody>
          <a:bodyPr/>
          <a:lstStyle/>
          <a:p>
            <a:pPr marL="473776" indent="-433136">
              <a:lnSpc>
                <a:spcPct val="90000"/>
              </a:lnSpc>
              <a:defRPr sz="4800"/>
            </a:pPr>
            <a:r>
              <a:rPr dirty="0">
                <a:solidFill>
                  <a:srgbClr val="0433FF"/>
                </a:solidFill>
              </a:rPr>
              <a:t>Low-level</a:t>
            </a:r>
            <a:r>
              <a:rPr dirty="0"/>
              <a:t> </a:t>
            </a:r>
            <a:r>
              <a:rPr b="0" dirty="0"/>
              <a:t>languages (machine languages, assembly languages).</a:t>
            </a:r>
          </a:p>
          <a:p>
            <a:pPr marL="473776" indent="-433136">
              <a:lnSpc>
                <a:spcPct val="90000"/>
              </a:lnSpc>
              <a:defRPr sz="4800"/>
            </a:pPr>
            <a:endParaRPr b="0" dirty="0"/>
          </a:p>
          <a:p>
            <a:pPr marL="473776" indent="-433136">
              <a:lnSpc>
                <a:spcPct val="90000"/>
              </a:lnSpc>
              <a:defRPr sz="4800"/>
            </a:pPr>
            <a:r>
              <a:rPr dirty="0">
                <a:solidFill>
                  <a:srgbClr val="0433FF"/>
                </a:solidFill>
              </a:rPr>
              <a:t>High-level</a:t>
            </a:r>
            <a:r>
              <a:rPr dirty="0"/>
              <a:t> </a:t>
            </a:r>
            <a:r>
              <a:rPr b="0" dirty="0"/>
              <a:t>languages (most of the well-known languages belong in this category).</a:t>
            </a:r>
          </a:p>
          <a:p>
            <a:pPr marL="473776" indent="-433136">
              <a:lnSpc>
                <a:spcPct val="90000"/>
              </a:lnSpc>
              <a:defRPr sz="4800"/>
            </a:pPr>
            <a:endParaRPr dirty="0"/>
          </a:p>
          <a:p>
            <a:pPr marL="473776" indent="-433136">
              <a:lnSpc>
                <a:spcPct val="90000"/>
              </a:lnSpc>
              <a:defRPr sz="4800"/>
            </a:pPr>
            <a:r>
              <a:rPr dirty="0">
                <a:solidFill>
                  <a:srgbClr val="0433FF"/>
                </a:solidFill>
              </a:rPr>
              <a:t>Very high-level</a:t>
            </a:r>
            <a:r>
              <a:rPr dirty="0"/>
              <a:t> </a:t>
            </a:r>
            <a:r>
              <a:rPr b="0" dirty="0"/>
              <a:t>languages</a:t>
            </a:r>
          </a:p>
          <a:p>
            <a:pPr marL="835043" lvl="1" indent="-449916">
              <a:lnSpc>
                <a:spcPct val="90000"/>
              </a:lnSpc>
              <a:defRPr sz="4400"/>
            </a:pPr>
            <a:r>
              <a:rPr lang="en-US" dirty="0"/>
              <a:t>Domain specific and goal oriented, limited to a very specific application, purpose, or type of task</a:t>
            </a:r>
          </a:p>
          <a:p>
            <a:pPr marL="835043" lvl="1" indent="-449916">
              <a:lnSpc>
                <a:spcPct val="90000"/>
              </a:lnSpc>
              <a:defRPr sz="4400"/>
            </a:pPr>
            <a:r>
              <a:rPr dirty="0"/>
              <a:t>Prolog is sometimes listed in this category, so are Ruby and Python, RAD systems (e.g., Rails) and some other specialized languages.</a:t>
            </a:r>
          </a:p>
          <a:p>
            <a:pPr marL="835043" lvl="1" indent="-449916">
              <a:lnSpc>
                <a:spcPct val="90000"/>
              </a:lnSpc>
              <a:defRPr sz="4400"/>
            </a:pPr>
            <a:r>
              <a:rPr dirty="0"/>
              <a:t>Specialized languages; e.g., </a:t>
            </a:r>
            <a:r>
              <a:rPr dirty="0" err="1"/>
              <a:t>Matlab</a:t>
            </a:r>
            <a:r>
              <a:rPr dirty="0"/>
              <a:t>, R, Lua</a:t>
            </a:r>
          </a:p>
          <a:p>
            <a:pPr marL="835043" lvl="1" indent="-449916">
              <a:lnSpc>
                <a:spcPct val="90000"/>
              </a:lnSpc>
              <a:defRPr sz="4400"/>
            </a:pPr>
            <a:r>
              <a:rPr dirty="0"/>
              <a:t>Philosophy: as close to your thinking as possible</a:t>
            </a:r>
          </a:p>
          <a:p>
            <a:pPr marL="473776" indent="-433136">
              <a:lnSpc>
                <a:spcPct val="90000"/>
              </a:lnSpc>
              <a:defRPr sz="4800"/>
            </a:pPr>
            <a:endParaRPr dirty="0"/>
          </a:p>
          <a:p>
            <a:pPr marL="473776" indent="-433136">
              <a:lnSpc>
                <a:spcPct val="90000"/>
              </a:lnSpc>
              <a:defRPr sz="4800"/>
            </a:pPr>
            <a:r>
              <a:rPr dirty="0"/>
              <a:t>Beyond programming languages:</a:t>
            </a:r>
          </a:p>
          <a:p>
            <a:pPr marL="835043" lvl="1" indent="-449916">
              <a:lnSpc>
                <a:spcPct val="90000"/>
              </a:lnSpc>
              <a:defRPr sz="4400"/>
            </a:pPr>
            <a:r>
              <a:rPr dirty="0"/>
              <a:t>programming environments,</a:t>
            </a:r>
          </a:p>
          <a:p>
            <a:pPr marL="835043" lvl="1" indent="-449916">
              <a:lnSpc>
                <a:spcPct val="90000"/>
              </a:lnSpc>
              <a:defRPr sz="4400"/>
            </a:pPr>
            <a:r>
              <a:rPr dirty="0"/>
              <a:t>software development tools, and workbenches.</a:t>
            </a:r>
          </a:p>
        </p:txBody>
      </p:sp>
      <p:sp>
        <p:nvSpPr>
          <p:cNvPr id="97"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lvl1pPr defTabSz="1232296"/>
          </a:lstStyle>
          <a:p>
            <a:fld id="{86CB4B4D-7CA3-9044-876B-883B54F8677D}" type="slidenum">
              <a:t>17</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Language Evaluation Criteria"/>
          <p:cNvSpPr txBox="1">
            <a:spLocks noGrp="1"/>
          </p:cNvSpPr>
          <p:nvPr>
            <p:ph type="title"/>
          </p:nvPr>
        </p:nvSpPr>
        <p:spPr>
          <a:prstGeom prst="rect">
            <a:avLst/>
          </a:prstGeom>
        </p:spPr>
        <p:txBody>
          <a:bodyPr/>
          <a:lstStyle/>
          <a:p>
            <a:r>
              <a:t>Language Evaluation Criteria</a:t>
            </a:r>
          </a:p>
        </p:txBody>
      </p:sp>
      <p:sp>
        <p:nvSpPr>
          <p:cNvPr id="101"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lvl1pPr defTabSz="1232296"/>
          </a:lstStyle>
          <a:p>
            <a:fld id="{86CB4B4D-7CA3-9044-876B-883B54F8677D}" type="slidenum">
              <a:t>18</a:t>
            </a:fld>
            <a:endParaRPr/>
          </a:p>
        </p:txBody>
      </p:sp>
      <p:pic>
        <p:nvPicPr>
          <p:cNvPr id="2" name="Picture 1">
            <a:extLst>
              <a:ext uri="{FF2B5EF4-FFF2-40B4-BE49-F238E27FC236}">
                <a16:creationId xmlns:a16="http://schemas.microsoft.com/office/drawing/2014/main" id="{6D131F47-45F6-2049-AC85-AF5185173096}"/>
              </a:ext>
            </a:extLst>
          </p:cNvPr>
          <p:cNvPicPr>
            <a:picLocks noChangeAspect="1"/>
          </p:cNvPicPr>
          <p:nvPr/>
        </p:nvPicPr>
        <p:blipFill>
          <a:blip r:embed="rId2"/>
          <a:stretch>
            <a:fillRect/>
          </a:stretch>
        </p:blipFill>
        <p:spPr>
          <a:xfrm>
            <a:off x="744667" y="2620489"/>
            <a:ext cx="22954930" cy="1000413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Language Evaluation Criteria"/>
          <p:cNvSpPr txBox="1">
            <a:spLocks noGrp="1"/>
          </p:cNvSpPr>
          <p:nvPr>
            <p:ph type="title"/>
          </p:nvPr>
        </p:nvSpPr>
        <p:spPr>
          <a:prstGeom prst="rect">
            <a:avLst/>
          </a:prstGeom>
        </p:spPr>
        <p:txBody>
          <a:bodyPr/>
          <a:lstStyle/>
          <a:p>
            <a:r>
              <a:t>Language Evaluation Criteria</a:t>
            </a:r>
          </a:p>
        </p:txBody>
      </p:sp>
      <p:sp>
        <p:nvSpPr>
          <p:cNvPr id="100" name="Writability…"/>
          <p:cNvSpPr txBox="1">
            <a:spLocks noGrp="1"/>
          </p:cNvSpPr>
          <p:nvPr>
            <p:ph type="body" idx="1"/>
          </p:nvPr>
        </p:nvSpPr>
        <p:spPr>
          <a:prstGeom prst="rect">
            <a:avLst/>
          </a:prstGeom>
        </p:spPr>
        <p:txBody>
          <a:bodyPr/>
          <a:lstStyle/>
          <a:p>
            <a:r>
              <a:rPr dirty="0">
                <a:solidFill>
                  <a:srgbClr val="0433FF"/>
                </a:solidFill>
              </a:rPr>
              <a:t>Readability</a:t>
            </a:r>
          </a:p>
          <a:p>
            <a:pPr marL="916846" lvl="1" indent="-531719"/>
            <a:r>
              <a:rPr dirty="0"/>
              <a:t>the ease with which programs can be read and understood</a:t>
            </a:r>
          </a:p>
          <a:p>
            <a:endParaRPr lang="en-US" dirty="0"/>
          </a:p>
          <a:p>
            <a:r>
              <a:rPr lang="en-US" dirty="0">
                <a:solidFill>
                  <a:srgbClr val="0433FF"/>
                </a:solidFill>
              </a:rPr>
              <a:t>Writability</a:t>
            </a:r>
          </a:p>
          <a:p>
            <a:pPr marL="916846" lvl="1" indent="-531719"/>
            <a:r>
              <a:rPr lang="en-US" dirty="0"/>
              <a:t>the ease with which a language can be used to create programs</a:t>
            </a:r>
          </a:p>
          <a:p>
            <a:endParaRPr dirty="0"/>
          </a:p>
          <a:p>
            <a:r>
              <a:rPr dirty="0">
                <a:solidFill>
                  <a:srgbClr val="0433FF"/>
                </a:solidFill>
              </a:rPr>
              <a:t>Reliability</a:t>
            </a:r>
          </a:p>
          <a:p>
            <a:pPr marL="916846" lvl="1" indent="-531719"/>
            <a:r>
              <a:rPr dirty="0"/>
              <a:t>conformance to specifications (i.e., performs to its specifications) </a:t>
            </a:r>
          </a:p>
          <a:p>
            <a:endParaRPr dirty="0"/>
          </a:p>
          <a:p>
            <a:r>
              <a:rPr dirty="0">
                <a:solidFill>
                  <a:srgbClr val="0433FF"/>
                </a:solidFill>
              </a:rPr>
              <a:t>Cost</a:t>
            </a:r>
          </a:p>
          <a:p>
            <a:pPr marL="916846" lvl="1" indent="-531719"/>
            <a:r>
              <a:rPr dirty="0"/>
              <a:t>the ultimate total cost</a:t>
            </a:r>
          </a:p>
        </p:txBody>
      </p:sp>
      <p:sp>
        <p:nvSpPr>
          <p:cNvPr id="101"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lvl1pPr defTabSz="1232296"/>
          </a:lstStyle>
          <a:p>
            <a:fld id="{86CB4B4D-7CA3-9044-876B-883B54F8677D}" type="slidenum">
              <a:t>19</a:t>
            </a:fld>
            <a:endParaRPr/>
          </a:p>
        </p:txBody>
      </p:sp>
    </p:spTree>
    <p:extLst>
      <p:ext uri="{BB962C8B-B14F-4D97-AF65-F5344CB8AC3E}">
        <p14:creationId xmlns:p14="http://schemas.microsoft.com/office/powerpoint/2010/main" val="22898859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utline"/>
          <p:cNvSpPr txBox="1">
            <a:spLocks noGrp="1"/>
          </p:cNvSpPr>
          <p:nvPr>
            <p:ph type="title"/>
          </p:nvPr>
        </p:nvSpPr>
        <p:spPr>
          <a:prstGeom prst="rect">
            <a:avLst/>
          </a:prstGeom>
        </p:spPr>
        <p:txBody>
          <a:bodyPr/>
          <a:lstStyle/>
          <a:p>
            <a:r>
              <a:t>Outline</a:t>
            </a:r>
          </a:p>
        </p:txBody>
      </p:sp>
      <p:sp>
        <p:nvSpPr>
          <p:cNvPr id="41" name="Why do we need programming languages?…"/>
          <p:cNvSpPr txBox="1">
            <a:spLocks noGrp="1"/>
          </p:cNvSpPr>
          <p:nvPr>
            <p:ph type="body" idx="1"/>
          </p:nvPr>
        </p:nvSpPr>
        <p:spPr>
          <a:prstGeom prst="rect">
            <a:avLst/>
          </a:prstGeom>
        </p:spPr>
        <p:txBody>
          <a:bodyPr/>
          <a:lstStyle/>
          <a:p>
            <a:r>
              <a:t>Why do we need programming languages?</a:t>
            </a:r>
          </a:p>
          <a:p>
            <a:r>
              <a:t>Why should we study languages?</a:t>
            </a:r>
          </a:p>
          <a:p>
            <a:r>
              <a:t>Why do we have a plethora of languages?</a:t>
            </a:r>
          </a:p>
          <a:p>
            <a:r>
              <a:t>Programming paradigms</a:t>
            </a:r>
          </a:p>
          <a:p>
            <a:r>
              <a:t>Language classification</a:t>
            </a:r>
          </a:p>
          <a:p>
            <a:r>
              <a:t>Language selection guidelines</a:t>
            </a:r>
          </a:p>
          <a:p>
            <a:r>
              <a:t>Language design influences</a:t>
            </a:r>
          </a:p>
        </p:txBody>
      </p:sp>
      <p:sp>
        <p:nvSpPr>
          <p:cNvPr id="42" name="Slide Number"/>
          <p:cNvSpPr txBox="1">
            <a:spLocks noGrp="1"/>
          </p:cNvSpPr>
          <p:nvPr>
            <p:ph type="sldNum" sz="quarter" idx="2"/>
          </p:nvPr>
        </p:nvSpPr>
        <p:spPr>
          <a:xfrm>
            <a:off x="23289748" y="12894468"/>
            <a:ext cx="325092" cy="488505"/>
          </a:xfrm>
          <a:prstGeom prst="rect">
            <a:avLst/>
          </a:prstGeom>
          <a:extLst>
            <a:ext uri="{C572A759-6A51-4108-AA02-DFA0A04FC94B}">
              <ma14:wrappingTextBoxFlag xmlns="" xmlns:ma14="http://schemas.microsoft.com/office/mac/drawingml/2011/main" val="1"/>
            </a:ext>
          </a:extLst>
        </p:spPr>
        <p:txBody>
          <a:bodyPr/>
          <a:lstStyle>
            <a:lvl1pPr defTabSz="1232296"/>
          </a:lstStyle>
          <a:p>
            <a:fld id="{86CB4B4D-7CA3-9044-876B-883B54F8677D}" type="slidenum">
              <a:t>2</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Evaluation Criteria: Writability"/>
          <p:cNvSpPr txBox="1">
            <a:spLocks noGrp="1"/>
          </p:cNvSpPr>
          <p:nvPr>
            <p:ph type="title"/>
          </p:nvPr>
        </p:nvSpPr>
        <p:spPr>
          <a:prstGeom prst="rect">
            <a:avLst/>
          </a:prstGeom>
        </p:spPr>
        <p:txBody>
          <a:bodyPr/>
          <a:lstStyle/>
          <a:p>
            <a:r>
              <a:t>Evaluation Criteria: Writability</a:t>
            </a:r>
          </a:p>
        </p:txBody>
      </p:sp>
      <p:sp>
        <p:nvSpPr>
          <p:cNvPr id="104" name="Overall simplicity…"/>
          <p:cNvSpPr txBox="1">
            <a:spLocks noGrp="1"/>
          </p:cNvSpPr>
          <p:nvPr>
            <p:ph type="body" idx="1"/>
          </p:nvPr>
        </p:nvSpPr>
        <p:spPr>
          <a:xfrm>
            <a:off x="600608" y="2178842"/>
            <a:ext cx="23182784" cy="11384757"/>
          </a:xfrm>
          <a:prstGeom prst="rect">
            <a:avLst/>
          </a:prstGeom>
        </p:spPr>
        <p:txBody>
          <a:bodyPr>
            <a:normAutofit fontScale="92500" lnSpcReduction="10000"/>
          </a:bodyPr>
          <a:lstStyle/>
          <a:p>
            <a:pPr marL="647309" indent="-606669">
              <a:lnSpc>
                <a:spcPct val="90000"/>
              </a:lnSpc>
              <a:defRPr sz="4600"/>
            </a:pPr>
            <a:r>
              <a:rPr dirty="0"/>
              <a:t>Overall simplicity</a:t>
            </a:r>
          </a:p>
          <a:p>
            <a:pPr marL="993536" lvl="1" indent="-608409">
              <a:defRPr sz="4200"/>
            </a:pPr>
            <a:r>
              <a:rPr sz="3700" dirty="0"/>
              <a:t>a manageable set of features and constructs</a:t>
            </a:r>
            <a:endParaRPr lang="en-US" sz="3700" dirty="0"/>
          </a:p>
          <a:p>
            <a:pPr marL="993536" lvl="1" indent="-608409">
              <a:defRPr sz="4200"/>
            </a:pPr>
            <a:r>
              <a:rPr lang="en-US" sz="3700" dirty="0"/>
              <a:t>a language with a large number of basic constructs is more difficult to learn</a:t>
            </a:r>
          </a:p>
          <a:p>
            <a:pPr marL="993536" lvl="1" indent="-608409">
              <a:defRPr sz="4200"/>
            </a:pPr>
            <a:r>
              <a:rPr lang="en-US" sz="3700" dirty="0"/>
              <a:t>operator overloading, often useful can affect writability and readability</a:t>
            </a:r>
          </a:p>
          <a:p>
            <a:pPr marL="993536" lvl="1" indent="-608409">
              <a:defRPr sz="4200"/>
            </a:pPr>
            <a:r>
              <a:rPr lang="en-US" sz="3700" dirty="0"/>
              <a:t>feature multiplicity, for example in java one can increment a simple integer in four different ways: </a:t>
            </a:r>
          </a:p>
          <a:p>
            <a:pPr marL="1292499" lvl="2" indent="-608409">
              <a:lnSpc>
                <a:spcPct val="90000"/>
              </a:lnSpc>
              <a:defRPr sz="4200"/>
            </a:pPr>
            <a:endParaRPr lang="en-US" dirty="0"/>
          </a:p>
          <a:p>
            <a:pPr marL="1292499" lvl="2" indent="-608409">
              <a:lnSpc>
                <a:spcPct val="90000"/>
              </a:lnSpc>
              <a:defRPr sz="4200"/>
            </a:pPr>
            <a:endParaRPr lang="en-US" dirty="0"/>
          </a:p>
          <a:p>
            <a:pPr marL="1292499" lvl="2" indent="-608409">
              <a:lnSpc>
                <a:spcPct val="90000"/>
              </a:lnSpc>
              <a:defRPr sz="4200"/>
            </a:pPr>
            <a:endParaRPr lang="en-US" dirty="0"/>
          </a:p>
          <a:p>
            <a:pPr marL="1292499" lvl="2" indent="-608409">
              <a:lnSpc>
                <a:spcPct val="90000"/>
              </a:lnSpc>
              <a:defRPr sz="4200"/>
            </a:pPr>
            <a:endParaRPr lang="en-US" dirty="0"/>
          </a:p>
          <a:p>
            <a:pPr marL="1292499" lvl="2" indent="-608409">
              <a:lnSpc>
                <a:spcPct val="90000"/>
              </a:lnSpc>
              <a:defRPr sz="4200"/>
            </a:pPr>
            <a:endParaRPr dirty="0"/>
          </a:p>
          <a:p>
            <a:pPr marL="455729" indent="-415089">
              <a:lnSpc>
                <a:spcPct val="90000"/>
              </a:lnSpc>
              <a:defRPr sz="4600"/>
            </a:pPr>
            <a:r>
              <a:rPr dirty="0"/>
              <a:t>Orthogonality </a:t>
            </a:r>
          </a:p>
          <a:p>
            <a:pPr lvl="1" fontAlgn="base"/>
            <a:r>
              <a:rPr lang="en-US" sz="3700" dirty="0"/>
              <a:t>In programming language means that a relatively small set of primitive constructs can be combined in a relatively small number of ways to build the control and data structures of the language</a:t>
            </a:r>
          </a:p>
          <a:p>
            <a:pPr lvl="1" fontAlgn="base"/>
            <a:r>
              <a:rPr lang="en-US" sz="3700" dirty="0"/>
              <a:t>every possible combination of primitives is legal and meaningful</a:t>
            </a:r>
          </a:p>
          <a:p>
            <a:pPr lvl="1" fontAlgn="base"/>
            <a:r>
              <a:rPr lang="en-US" sz="3700" dirty="0"/>
              <a:t>a smaller number of primitive constructs and a consistent set of rules for combining them (that is, orthogonality) is much better than simply having a large number of primitives. A programmer can design a solution to a complex problem after learning only a simple set of primitive constructs.</a:t>
            </a:r>
          </a:p>
          <a:p>
            <a:pPr lvl="1" fontAlgn="base"/>
            <a:r>
              <a:rPr lang="en-US" sz="3700" dirty="0"/>
              <a:t>On the other hand, too much orthogonality can be a detriment to writability. Errors in programs can go undetected when nearly any combination of primitives is legal. This can lead to code absurdities that cannot be discovered by the compiler.</a:t>
            </a:r>
            <a:endParaRPr sz="3700" dirty="0"/>
          </a:p>
          <a:p>
            <a:pPr marL="40640" indent="0">
              <a:buNone/>
              <a:defRPr sz="4600"/>
            </a:pPr>
            <a:endParaRPr dirty="0"/>
          </a:p>
        </p:txBody>
      </p:sp>
      <p:sp>
        <p:nvSpPr>
          <p:cNvPr id="105"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lvl1pPr defTabSz="1232296"/>
          </a:lstStyle>
          <a:p>
            <a:fld id="{86CB4B4D-7CA3-9044-876B-883B54F8677D}" type="slidenum">
              <a:t>20</a:t>
            </a:fld>
            <a:endParaRPr/>
          </a:p>
        </p:txBody>
      </p:sp>
      <p:pic>
        <p:nvPicPr>
          <p:cNvPr id="3" name="Picture 2" descr="A screenshot of a cell phone&#10;&#10;Description automatically generated">
            <a:extLst>
              <a:ext uri="{FF2B5EF4-FFF2-40B4-BE49-F238E27FC236}">
                <a16:creationId xmlns:a16="http://schemas.microsoft.com/office/drawing/2014/main" id="{5530A5D1-C8FE-2A47-87C8-0F5BBC2AB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6096" y="5142597"/>
            <a:ext cx="3838747" cy="298262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Evaluation Criteria: Writability"/>
          <p:cNvSpPr txBox="1">
            <a:spLocks noGrp="1"/>
          </p:cNvSpPr>
          <p:nvPr>
            <p:ph type="title"/>
          </p:nvPr>
        </p:nvSpPr>
        <p:spPr>
          <a:prstGeom prst="rect">
            <a:avLst/>
          </a:prstGeom>
        </p:spPr>
        <p:txBody>
          <a:bodyPr/>
          <a:lstStyle/>
          <a:p>
            <a:r>
              <a:t>Evaluation Criteria: Writability</a:t>
            </a:r>
          </a:p>
        </p:txBody>
      </p:sp>
      <p:sp>
        <p:nvSpPr>
          <p:cNvPr id="104" name="Overall simplicity…"/>
          <p:cNvSpPr txBox="1">
            <a:spLocks noGrp="1"/>
          </p:cNvSpPr>
          <p:nvPr>
            <p:ph type="body" idx="1"/>
          </p:nvPr>
        </p:nvSpPr>
        <p:spPr>
          <a:prstGeom prst="rect">
            <a:avLst/>
          </a:prstGeom>
        </p:spPr>
        <p:txBody>
          <a:bodyPr>
            <a:normAutofit/>
          </a:bodyPr>
          <a:lstStyle/>
          <a:p>
            <a:pPr>
              <a:defRPr sz="4600"/>
            </a:pPr>
            <a:r>
              <a:rPr dirty="0"/>
              <a:t>Support for abstraction</a:t>
            </a:r>
          </a:p>
          <a:p>
            <a:pPr marL="906621" lvl="1" indent="-521493">
              <a:defRPr sz="4200"/>
            </a:pPr>
            <a:r>
              <a:rPr dirty="0"/>
              <a:t>The ability to define and use complex structures  or operations in ways that allow details to be ignored</a:t>
            </a:r>
          </a:p>
          <a:p>
            <a:pPr marL="504563" indent="-463923">
              <a:defRPr sz="4600"/>
            </a:pPr>
            <a:r>
              <a:rPr dirty="0"/>
              <a:t>Expressivity</a:t>
            </a:r>
          </a:p>
          <a:p>
            <a:pPr lvl="1" fontAlgn="base"/>
            <a:r>
              <a:rPr lang="en-US" sz="4200" dirty="0"/>
              <a:t>A language has relatively convenient, rather than cumbersome, ways of specifying operations and computations. For example, in C, the notation </a:t>
            </a:r>
            <a:r>
              <a:rPr lang="en-US" sz="4200" dirty="0">
                <a:latin typeface="Courier New" panose="02070309020205020404" pitchFamily="49" charset="0"/>
                <a:cs typeface="Courier New" panose="02070309020205020404" pitchFamily="49" charset="0"/>
              </a:rPr>
              <a:t>count++</a:t>
            </a:r>
            <a:r>
              <a:rPr lang="en-US" sz="4200" dirty="0"/>
              <a:t> is more convenient and shorter than </a:t>
            </a:r>
            <a:r>
              <a:rPr lang="en-US" sz="4200" dirty="0">
                <a:latin typeface="Courier New" panose="02070309020205020404" pitchFamily="49" charset="0"/>
                <a:cs typeface="Courier New" panose="02070309020205020404" pitchFamily="49" charset="0"/>
              </a:rPr>
              <a:t>count = count + 1</a:t>
            </a:r>
            <a:r>
              <a:rPr lang="en-US" sz="4200" dirty="0"/>
              <a:t>.</a:t>
            </a:r>
          </a:p>
          <a:p>
            <a:pPr lvl="1" fontAlgn="base"/>
            <a:r>
              <a:rPr lang="en-US" sz="4200" dirty="0"/>
              <a:t>The inclusion of the </a:t>
            </a:r>
            <a:r>
              <a:rPr lang="en-US" sz="4200" dirty="0">
                <a:latin typeface="Courier New" panose="02070309020205020404" pitchFamily="49" charset="0"/>
                <a:cs typeface="Courier New" panose="02070309020205020404" pitchFamily="49" charset="0"/>
              </a:rPr>
              <a:t>for</a:t>
            </a:r>
            <a:r>
              <a:rPr lang="en-US" sz="4200" dirty="0"/>
              <a:t> statement in Java makes writing counting loops easier than with the use of </a:t>
            </a:r>
            <a:r>
              <a:rPr lang="en-US" sz="4200" dirty="0">
                <a:latin typeface="Courier New" panose="02070309020205020404" pitchFamily="49" charset="0"/>
                <a:cs typeface="Courier New" panose="02070309020205020404" pitchFamily="49" charset="0"/>
              </a:rPr>
              <a:t>while</a:t>
            </a:r>
            <a:r>
              <a:rPr lang="en-US" sz="4200" dirty="0"/>
              <a:t>, which is also possible.</a:t>
            </a:r>
          </a:p>
        </p:txBody>
      </p:sp>
      <p:sp>
        <p:nvSpPr>
          <p:cNvPr id="105"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lvl1pPr defTabSz="1232296"/>
          </a:lstStyle>
          <a:p>
            <a:fld id="{86CB4B4D-7CA3-9044-876B-883B54F8677D}" type="slidenum">
              <a:t>21</a:t>
            </a:fld>
            <a:endParaRPr/>
          </a:p>
        </p:txBody>
      </p:sp>
    </p:spTree>
    <p:extLst>
      <p:ext uri="{BB962C8B-B14F-4D97-AF65-F5344CB8AC3E}">
        <p14:creationId xmlns:p14="http://schemas.microsoft.com/office/powerpoint/2010/main" val="1723415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Evaluation Criteria: Readability"/>
          <p:cNvSpPr txBox="1">
            <a:spLocks noGrp="1"/>
          </p:cNvSpPr>
          <p:nvPr>
            <p:ph type="title"/>
          </p:nvPr>
        </p:nvSpPr>
        <p:spPr>
          <a:prstGeom prst="rect">
            <a:avLst/>
          </a:prstGeom>
        </p:spPr>
        <p:txBody>
          <a:bodyPr/>
          <a:lstStyle/>
          <a:p>
            <a:r>
              <a:t>Evaluation Criteria: Readability</a:t>
            </a:r>
          </a:p>
        </p:txBody>
      </p:sp>
      <p:sp>
        <p:nvSpPr>
          <p:cNvPr id="108" name="Simplicity and orthogonality…"/>
          <p:cNvSpPr txBox="1">
            <a:spLocks noGrp="1"/>
          </p:cNvSpPr>
          <p:nvPr>
            <p:ph type="body" idx="1"/>
          </p:nvPr>
        </p:nvSpPr>
        <p:spPr>
          <a:prstGeom prst="rect">
            <a:avLst/>
          </a:prstGeom>
        </p:spPr>
        <p:txBody>
          <a:bodyPr>
            <a:normAutofit lnSpcReduction="10000"/>
          </a:bodyPr>
          <a:lstStyle/>
          <a:p>
            <a:pPr marL="559424" marR="60557" indent="-519190" defTabSz="1909524">
              <a:defRPr sz="5148"/>
            </a:pPr>
            <a:r>
              <a:rPr dirty="0"/>
              <a:t>Simplicity and orthogonality</a:t>
            </a:r>
          </a:p>
          <a:p>
            <a:pPr marL="971309" marR="60557" lvl="1" indent="-590032" defTabSz="1909524">
              <a:defRPr sz="4752"/>
            </a:pPr>
            <a:r>
              <a:rPr dirty="0"/>
              <a:t>few constructs, a small number of primitives, a small set of rules for combining them</a:t>
            </a:r>
          </a:p>
          <a:p>
            <a:pPr marL="1309502" marR="60557" lvl="2" indent="-582468" defTabSz="1909524">
              <a:lnSpc>
                <a:spcPct val="90000"/>
              </a:lnSpc>
              <a:buClr>
                <a:srgbClr val="D5D12C"/>
              </a:buClr>
              <a:defRPr sz="4356"/>
            </a:pPr>
            <a:r>
              <a:rPr dirty="0"/>
              <a:t>just like for writability</a:t>
            </a:r>
          </a:p>
          <a:p>
            <a:pPr marL="983601" marR="60557" lvl="1" indent="-602325" defTabSz="1909524">
              <a:lnSpc>
                <a:spcPct val="90000"/>
              </a:lnSpc>
              <a:defRPr sz="4158"/>
            </a:pPr>
            <a:r>
              <a:rPr dirty="0"/>
              <a:t>minimal feature multiplicity (means of doing the same operation)</a:t>
            </a:r>
          </a:p>
          <a:p>
            <a:pPr marL="983601" marR="60557" lvl="1" indent="-602325" defTabSz="1909524">
              <a:lnSpc>
                <a:spcPct val="90000"/>
              </a:lnSpc>
              <a:defRPr sz="4158"/>
            </a:pPr>
            <a:r>
              <a:rPr dirty="0"/>
              <a:t>minimal operator overloading</a:t>
            </a:r>
          </a:p>
          <a:p>
            <a:pPr marL="719175" marR="60557" indent="-678941" defTabSz="1909524">
              <a:lnSpc>
                <a:spcPct val="90000"/>
              </a:lnSpc>
              <a:defRPr sz="5148"/>
            </a:pPr>
            <a:r>
              <a:rPr dirty="0"/>
              <a:t>Control statements</a:t>
            </a:r>
          </a:p>
          <a:p>
            <a:pPr marL="1069647" marR="60557" lvl="1" indent="-688371" defTabSz="1909524">
              <a:lnSpc>
                <a:spcPct val="90000"/>
              </a:lnSpc>
              <a:defRPr sz="4752"/>
            </a:pPr>
            <a:r>
              <a:rPr dirty="0"/>
              <a:t>the presence of well-known control structures (e.g., loops</a:t>
            </a:r>
            <a:r>
              <a:rPr lang="en-US" dirty="0"/>
              <a:t>, conditional statements</a:t>
            </a:r>
            <a:r>
              <a:rPr dirty="0"/>
              <a:t>)</a:t>
            </a:r>
          </a:p>
          <a:p>
            <a:pPr marL="719175" marR="60557" indent="-678941" defTabSz="1909524">
              <a:lnSpc>
                <a:spcPct val="90000"/>
              </a:lnSpc>
              <a:defRPr sz="5148"/>
            </a:pPr>
            <a:r>
              <a:rPr dirty="0"/>
              <a:t>Data types and structures</a:t>
            </a:r>
          </a:p>
          <a:p>
            <a:pPr marL="1069647" marR="60557" lvl="1" indent="-688371" defTabSz="1909524">
              <a:lnSpc>
                <a:spcPct val="90000"/>
              </a:lnSpc>
              <a:defRPr sz="4752"/>
            </a:pPr>
            <a:r>
              <a:rPr dirty="0"/>
              <a:t>the presence of adequate facilities for defining data structures</a:t>
            </a:r>
            <a:endParaRPr lang="en-US" dirty="0"/>
          </a:p>
          <a:p>
            <a:pPr lvl="2" fontAlgn="base"/>
            <a:r>
              <a:rPr lang="en-US" b="0" dirty="0"/>
              <a:t>for example, in the original version of C, we might have an assignment such as the following: </a:t>
            </a:r>
          </a:p>
          <a:p>
            <a:pPr marL="1334112" lvl="4" indent="0" fontAlgn="base">
              <a:buNone/>
            </a:pPr>
            <a:r>
              <a:rPr lang="en-US" dirty="0">
                <a:latin typeface="Courier New" panose="02070309020205020404" pitchFamily="49" charset="0"/>
                <a:cs typeface="Courier New" panose="02070309020205020404" pitchFamily="49" charset="0"/>
              </a:rPr>
              <a:t>timeout = 1 </a:t>
            </a:r>
            <a:r>
              <a:rPr lang="en-US" b="0" dirty="0"/>
              <a:t>- the meaning of this statement is unclear, </a:t>
            </a:r>
          </a:p>
          <a:p>
            <a:pPr marL="1334112" lvl="4" indent="0" fontAlgn="base">
              <a:buNone/>
            </a:pPr>
            <a:r>
              <a:rPr lang="en-US" b="0" dirty="0"/>
              <a:t>whereas in a language that includes </a:t>
            </a:r>
            <a:r>
              <a:rPr lang="en-US" b="0" dirty="0">
                <a:latin typeface="Courier New" panose="02070309020205020404" pitchFamily="49" charset="0"/>
                <a:cs typeface="Courier New" panose="02070309020205020404" pitchFamily="49" charset="0"/>
              </a:rPr>
              <a:t>Boolean</a:t>
            </a:r>
            <a:r>
              <a:rPr lang="en-US" b="0" dirty="0"/>
              <a:t> types, we would have the following: </a:t>
            </a:r>
          </a:p>
          <a:p>
            <a:pPr marL="1334112" lvl="4" indent="0" fontAlgn="base">
              <a:buNone/>
            </a:pPr>
            <a:r>
              <a:rPr lang="en-US" dirty="0">
                <a:latin typeface="Courier New" panose="02070309020205020404" pitchFamily="49" charset="0"/>
                <a:cs typeface="Courier New" panose="02070309020205020404" pitchFamily="49" charset="0"/>
              </a:rPr>
              <a:t>timeout = true </a:t>
            </a:r>
            <a:r>
              <a:rPr lang="en-US" b="0" dirty="0"/>
              <a:t>- the meaning of this statement is perfectly clear.</a:t>
            </a:r>
          </a:p>
        </p:txBody>
      </p:sp>
      <p:sp>
        <p:nvSpPr>
          <p:cNvPr id="109"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lvl1pPr defTabSz="1232296"/>
          </a:lstStyle>
          <a:p>
            <a:fld id="{86CB4B4D-7CA3-9044-876B-883B54F8677D}" type="slidenum">
              <a:t>22</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Evaluation Criteria: Readability"/>
          <p:cNvSpPr txBox="1">
            <a:spLocks noGrp="1"/>
          </p:cNvSpPr>
          <p:nvPr>
            <p:ph type="title"/>
          </p:nvPr>
        </p:nvSpPr>
        <p:spPr>
          <a:prstGeom prst="rect">
            <a:avLst/>
          </a:prstGeom>
        </p:spPr>
        <p:txBody>
          <a:bodyPr/>
          <a:lstStyle/>
          <a:p>
            <a:r>
              <a:t>Evaluation Criteria: Readability</a:t>
            </a:r>
          </a:p>
        </p:txBody>
      </p:sp>
      <p:sp>
        <p:nvSpPr>
          <p:cNvPr id="108" name="Simplicity and orthogonality…"/>
          <p:cNvSpPr txBox="1">
            <a:spLocks noGrp="1"/>
          </p:cNvSpPr>
          <p:nvPr>
            <p:ph type="body" idx="1"/>
          </p:nvPr>
        </p:nvSpPr>
        <p:spPr>
          <a:xfrm>
            <a:off x="600608" y="2178842"/>
            <a:ext cx="23182784" cy="11537157"/>
          </a:xfrm>
          <a:prstGeom prst="rect">
            <a:avLst/>
          </a:prstGeom>
        </p:spPr>
        <p:txBody>
          <a:bodyPr>
            <a:normAutofit fontScale="85000" lnSpcReduction="10000"/>
          </a:bodyPr>
          <a:lstStyle/>
          <a:p>
            <a:pPr marL="726034" marR="60557" indent="-685800" defTabSz="1909524">
              <a:lnSpc>
                <a:spcPct val="90000"/>
              </a:lnSpc>
              <a:defRPr sz="5148"/>
            </a:pPr>
            <a:r>
              <a:rPr sz="6500" dirty="0"/>
              <a:t>Syntax considerations</a:t>
            </a:r>
            <a:endParaRPr lang="en-US" sz="6500" dirty="0"/>
          </a:p>
          <a:p>
            <a:pPr marL="877824" marR="60557" lvl="1" indent="-493776" defTabSz="1909524">
              <a:defRPr sz="5148"/>
            </a:pPr>
            <a:r>
              <a:rPr sz="4800" dirty="0"/>
              <a:t>flexible composition</a:t>
            </a:r>
            <a:r>
              <a:rPr lang="en-US" sz="4800" dirty="0"/>
              <a:t> of identifiers</a:t>
            </a:r>
          </a:p>
          <a:p>
            <a:pPr lvl="1" fontAlgn="base"/>
            <a:r>
              <a:rPr lang="en-US" sz="4800" dirty="0"/>
              <a:t>self-descriptive constructs, meaningful keywords (</a:t>
            </a:r>
            <a:r>
              <a:rPr lang="en-US" sz="4800" dirty="0">
                <a:latin typeface="Courier New" panose="02070309020205020404" pitchFamily="49" charset="0"/>
                <a:cs typeface="Courier New" panose="02070309020205020404" pitchFamily="49" charset="0"/>
              </a:rPr>
              <a:t>while, class, for</a:t>
            </a:r>
            <a:r>
              <a:rPr lang="en-US" sz="4800" dirty="0"/>
              <a:t>)</a:t>
            </a:r>
          </a:p>
          <a:p>
            <a:pPr lvl="1" fontAlgn="base"/>
            <a:r>
              <a:rPr lang="en-US" sz="4800" dirty="0"/>
              <a:t>method of forming compound statements, or statement groups, primarily in control constructs: </a:t>
            </a:r>
          </a:p>
          <a:p>
            <a:pPr lvl="2" fontAlgn="base"/>
            <a:r>
              <a:rPr lang="en-US" sz="4200" dirty="0"/>
              <a:t>some languages have used matching pairs of special words or symbols to form groups. C and its descendants use braces to specify compound statements. </a:t>
            </a:r>
          </a:p>
          <a:p>
            <a:pPr lvl="3" fontAlgn="base"/>
            <a:r>
              <a:rPr lang="en-US" sz="3600" dirty="0"/>
              <a:t>All of these languages have diminished readability because statement groups are always terminated in the same way, which makes it difficult to determine which group is being ended when an end or a right brace appears</a:t>
            </a:r>
            <a:endParaRPr sz="3600" dirty="0"/>
          </a:p>
          <a:p>
            <a:pPr lvl="1" fontAlgn="base"/>
            <a:r>
              <a:rPr lang="en-US" sz="4800" dirty="0"/>
              <a:t>another important issue is whether the special words of a language can be used as names for program variables. If so, then the resulting programs can be very confusing. </a:t>
            </a:r>
          </a:p>
          <a:p>
            <a:pPr lvl="2" fontAlgn="base"/>
            <a:r>
              <a:rPr lang="en-US" sz="4200" dirty="0"/>
              <a:t>for example, in Fortran 95, special words, such as </a:t>
            </a:r>
            <a:r>
              <a:rPr lang="en-US" sz="4200" dirty="0">
                <a:latin typeface="Courier New" panose="02070309020205020404" pitchFamily="49" charset="0"/>
                <a:cs typeface="Courier New" panose="02070309020205020404" pitchFamily="49" charset="0"/>
              </a:rPr>
              <a:t>Do</a:t>
            </a:r>
            <a:r>
              <a:rPr lang="en-US" sz="4200" dirty="0"/>
              <a:t> and </a:t>
            </a:r>
            <a:r>
              <a:rPr lang="en-US" sz="4200" dirty="0">
                <a:latin typeface="Courier New" panose="02070309020205020404" pitchFamily="49" charset="0"/>
                <a:cs typeface="Courier New" panose="02070309020205020404" pitchFamily="49" charset="0"/>
              </a:rPr>
              <a:t>End</a:t>
            </a:r>
            <a:r>
              <a:rPr lang="en-US" sz="4200" dirty="0"/>
              <a:t>, are legal variable names, so the appearance of these words in a program may or may not connote something special</a:t>
            </a:r>
          </a:p>
          <a:p>
            <a:pPr lvl="1" fontAlgn="base"/>
            <a:r>
              <a:rPr lang="en-US" sz="4800" dirty="0"/>
              <a:t>designing statements so that their appearance, at least partially, indicates their purpose is an obvious aid to readability. Semantics, or meaning, should follow directly from syntax, or form. </a:t>
            </a:r>
          </a:p>
          <a:p>
            <a:pPr lvl="2" fontAlgn="base"/>
            <a:r>
              <a:rPr lang="en-US" sz="4200" dirty="0"/>
              <a:t>in some cases, this principle is violated by two language constructs that are identical or similar in appearance but have different meanings, depending perhaps on context. </a:t>
            </a:r>
          </a:p>
          <a:p>
            <a:pPr lvl="3" fontAlgn="base"/>
            <a:r>
              <a:rPr lang="en-US" sz="3800" dirty="0"/>
              <a:t>in C, for example, the meaning of the reserved word </a:t>
            </a:r>
            <a:r>
              <a:rPr lang="en-US" sz="3800" dirty="0">
                <a:latin typeface="Courier New" panose="02070309020205020404" pitchFamily="49" charset="0"/>
                <a:cs typeface="Courier New" panose="02070309020205020404" pitchFamily="49" charset="0"/>
              </a:rPr>
              <a:t>static</a:t>
            </a:r>
            <a:r>
              <a:rPr lang="en-US" sz="3800" dirty="0"/>
              <a:t> depends on the context of its appearance. If used on the definition of a variable inside a function, it means the variable is created at compile time. If used on the definition of a variable that is outside all functions, then it means the variable is visible only in the file in which its definition appears; that is, it is not exported from that file</a:t>
            </a:r>
            <a:endParaRPr sz="3800" dirty="0"/>
          </a:p>
        </p:txBody>
      </p:sp>
      <p:sp>
        <p:nvSpPr>
          <p:cNvPr id="109"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lvl1pPr defTabSz="1232296"/>
          </a:lstStyle>
          <a:p>
            <a:fld id="{86CB4B4D-7CA3-9044-876B-883B54F8677D}" type="slidenum">
              <a:t>23</a:t>
            </a:fld>
            <a:endParaRPr/>
          </a:p>
        </p:txBody>
      </p:sp>
    </p:spTree>
    <p:extLst>
      <p:ext uri="{BB962C8B-B14F-4D97-AF65-F5344CB8AC3E}">
        <p14:creationId xmlns:p14="http://schemas.microsoft.com/office/powerpoint/2010/main" val="747625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Evaluation Criteria: Reliability"/>
          <p:cNvSpPr txBox="1">
            <a:spLocks noGrp="1"/>
          </p:cNvSpPr>
          <p:nvPr>
            <p:ph type="title"/>
          </p:nvPr>
        </p:nvSpPr>
        <p:spPr>
          <a:prstGeom prst="rect">
            <a:avLst/>
          </a:prstGeom>
        </p:spPr>
        <p:txBody>
          <a:bodyPr/>
          <a:lstStyle/>
          <a:p>
            <a:r>
              <a:t>Evaluation Criteria: Reliability</a:t>
            </a:r>
          </a:p>
        </p:txBody>
      </p:sp>
      <p:sp>
        <p:nvSpPr>
          <p:cNvPr id="112" name="Type checking…"/>
          <p:cNvSpPr txBox="1">
            <a:spLocks noGrp="1"/>
          </p:cNvSpPr>
          <p:nvPr>
            <p:ph type="body" idx="1"/>
          </p:nvPr>
        </p:nvSpPr>
        <p:spPr>
          <a:prstGeom prst="rect">
            <a:avLst/>
          </a:prstGeom>
        </p:spPr>
        <p:txBody>
          <a:bodyPr/>
          <a:lstStyle/>
          <a:p>
            <a:r>
              <a:rPr dirty="0"/>
              <a:t>Type checking</a:t>
            </a:r>
          </a:p>
          <a:p>
            <a:pPr lvl="1"/>
            <a:r>
              <a:rPr dirty="0"/>
              <a:t>Testing for type errors</a:t>
            </a:r>
            <a:r>
              <a:rPr lang="en-US" b="0" dirty="0"/>
              <a:t> in a given program, either by the compiler or during program execution.  </a:t>
            </a:r>
          </a:p>
          <a:p>
            <a:pPr lvl="2"/>
            <a:r>
              <a:rPr lang="en-US" b="0" dirty="0"/>
              <a:t>Because run-time type checking is expensive, compile-time type checking is more desirable. </a:t>
            </a:r>
          </a:p>
          <a:p>
            <a:pPr lvl="2"/>
            <a:r>
              <a:rPr lang="en-US" b="0" dirty="0"/>
              <a:t>Furthermore, the earlier errors in programs are detected, the less expensive it is to make the required repairs. </a:t>
            </a:r>
          </a:p>
          <a:p>
            <a:pPr lvl="2"/>
            <a:r>
              <a:rPr lang="en-US" dirty="0"/>
              <a:t>For example t</a:t>
            </a:r>
            <a:r>
              <a:rPr lang="en-US" b="0" dirty="0"/>
              <a:t>he design of Java requires checks of the types of nearly all variables and expressions at compile time. This virtually eliminates type errors at run time in Java programs.</a:t>
            </a:r>
            <a:endParaRPr dirty="0"/>
          </a:p>
        </p:txBody>
      </p:sp>
      <p:sp>
        <p:nvSpPr>
          <p:cNvPr id="113"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24</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Evaluation Criteria: Reliability"/>
          <p:cNvSpPr txBox="1">
            <a:spLocks noGrp="1"/>
          </p:cNvSpPr>
          <p:nvPr>
            <p:ph type="title"/>
          </p:nvPr>
        </p:nvSpPr>
        <p:spPr>
          <a:prstGeom prst="rect">
            <a:avLst/>
          </a:prstGeom>
        </p:spPr>
        <p:txBody>
          <a:bodyPr/>
          <a:lstStyle/>
          <a:p>
            <a:r>
              <a:t>Evaluation Criteria: Reliability</a:t>
            </a:r>
          </a:p>
        </p:txBody>
      </p:sp>
      <p:sp>
        <p:nvSpPr>
          <p:cNvPr id="112" name="Type checking…"/>
          <p:cNvSpPr txBox="1">
            <a:spLocks noGrp="1"/>
          </p:cNvSpPr>
          <p:nvPr>
            <p:ph type="body" idx="1"/>
          </p:nvPr>
        </p:nvSpPr>
        <p:spPr>
          <a:prstGeom prst="rect">
            <a:avLst/>
          </a:prstGeom>
        </p:spPr>
        <p:txBody>
          <a:bodyPr/>
          <a:lstStyle/>
          <a:p>
            <a:r>
              <a:rPr dirty="0"/>
              <a:t>Exception handling</a:t>
            </a:r>
          </a:p>
          <a:p>
            <a:pPr lvl="1" fontAlgn="base"/>
            <a:r>
              <a:rPr lang="en-US" b="0" dirty="0"/>
              <a:t>The ability of a program to intercept run-time errors (as well as other unusual conditions detectable by the program), take corrective measures, and then continue</a:t>
            </a:r>
            <a:endParaRPr dirty="0"/>
          </a:p>
          <a:p>
            <a:r>
              <a:rPr dirty="0"/>
              <a:t>Readability and writability</a:t>
            </a:r>
          </a:p>
          <a:p>
            <a:pPr lvl="1"/>
            <a:r>
              <a:rPr dirty="0"/>
              <a:t>A language that does not support “natural” ways of expressing an algorithm will necessarily use “unnatural” approaches, and hence reduced reliability</a:t>
            </a:r>
            <a:endParaRPr lang="en-US" dirty="0"/>
          </a:p>
          <a:p>
            <a:pPr lvl="2" fontAlgn="base"/>
            <a:r>
              <a:rPr lang="en-US" b="0" dirty="0"/>
              <a:t>Unnatural approaches are less likely to be correct for all possible situations. </a:t>
            </a:r>
          </a:p>
          <a:p>
            <a:pPr lvl="1" fontAlgn="base"/>
            <a:r>
              <a:rPr lang="en-US" b="0" dirty="0"/>
              <a:t>The easier a program is to write, the more likely it is to be correct.</a:t>
            </a:r>
          </a:p>
          <a:p>
            <a:pPr lvl="1" fontAlgn="base"/>
            <a:r>
              <a:rPr lang="en-US" b="0" dirty="0"/>
              <a:t>Readability affects reliability in both the writing and maintenance phases of the program life cycle. Programs that are difficult to read are difficult both to write and to modify.</a:t>
            </a:r>
          </a:p>
        </p:txBody>
      </p:sp>
      <p:sp>
        <p:nvSpPr>
          <p:cNvPr id="113"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25</a:t>
            </a:fld>
            <a:endParaRPr/>
          </a:p>
        </p:txBody>
      </p:sp>
    </p:spTree>
    <p:extLst>
      <p:ext uri="{BB962C8B-B14F-4D97-AF65-F5344CB8AC3E}">
        <p14:creationId xmlns:p14="http://schemas.microsoft.com/office/powerpoint/2010/main" val="3443275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Evaluation Criteria: Cost"/>
          <p:cNvSpPr txBox="1">
            <a:spLocks noGrp="1"/>
          </p:cNvSpPr>
          <p:nvPr>
            <p:ph type="title"/>
          </p:nvPr>
        </p:nvSpPr>
        <p:spPr>
          <a:prstGeom prst="rect">
            <a:avLst/>
          </a:prstGeom>
        </p:spPr>
        <p:txBody>
          <a:bodyPr/>
          <a:lstStyle/>
          <a:p>
            <a:r>
              <a:t>Evaluation Criteria: Cost</a:t>
            </a:r>
          </a:p>
        </p:txBody>
      </p:sp>
      <p:sp>
        <p:nvSpPr>
          <p:cNvPr id="116" name="Training programmers to use language…"/>
          <p:cNvSpPr txBox="1">
            <a:spLocks noGrp="1"/>
          </p:cNvSpPr>
          <p:nvPr>
            <p:ph type="body" idx="1"/>
          </p:nvPr>
        </p:nvSpPr>
        <p:spPr>
          <a:xfrm>
            <a:off x="600608" y="2178842"/>
            <a:ext cx="23182784" cy="11204131"/>
          </a:xfrm>
          <a:prstGeom prst="rect">
            <a:avLst/>
          </a:prstGeom>
        </p:spPr>
        <p:txBody>
          <a:bodyPr>
            <a:normAutofit fontScale="55000" lnSpcReduction="20000"/>
          </a:bodyPr>
          <a:lstStyle/>
          <a:p>
            <a:pPr marL="469531" marR="52605" indent="-434580" defTabSz="1658778">
              <a:spcBef>
                <a:spcPts val="800"/>
              </a:spcBef>
              <a:defRPr sz="4816"/>
            </a:pPr>
            <a:r>
              <a:rPr sz="6200" dirty="0">
                <a:solidFill>
                  <a:srgbClr val="0433FF"/>
                </a:solidFill>
              </a:rPr>
              <a:t>Training</a:t>
            </a:r>
            <a:r>
              <a:rPr sz="6200" dirty="0"/>
              <a:t> </a:t>
            </a:r>
            <a:r>
              <a:rPr sz="6200" b="0" dirty="0">
                <a:uFill>
                  <a:solidFill>
                    <a:srgbClr val="000000"/>
                  </a:solidFill>
                </a:uFill>
              </a:rPr>
              <a:t>programmers to use language</a:t>
            </a:r>
            <a:endParaRPr lang="en-US" sz="6200" b="0" dirty="0">
              <a:uFill>
                <a:solidFill>
                  <a:srgbClr val="000000"/>
                </a:solidFill>
              </a:uFill>
            </a:endParaRPr>
          </a:p>
          <a:p>
            <a:pPr lvl="1" fontAlgn="base"/>
            <a:r>
              <a:rPr lang="en-US" b="0" dirty="0"/>
              <a:t>which is a function of the simplicity and orthogonality of the language and the experience of the programmers. Although more powerful languages are not necessarily more difficult to learn, they often are</a:t>
            </a:r>
            <a:endParaRPr sz="6200" dirty="0"/>
          </a:p>
          <a:p>
            <a:pPr marL="469531" marR="52605" indent="-434580" defTabSz="1658778">
              <a:spcBef>
                <a:spcPts val="800"/>
              </a:spcBef>
              <a:defRPr sz="4816"/>
            </a:pPr>
            <a:r>
              <a:rPr sz="6200" dirty="0">
                <a:solidFill>
                  <a:srgbClr val="0433FF"/>
                </a:solidFill>
              </a:rPr>
              <a:t>Writing programs</a:t>
            </a:r>
            <a:r>
              <a:rPr sz="6200" dirty="0"/>
              <a:t> </a:t>
            </a:r>
            <a:endParaRPr lang="en-US" sz="6200" b="0" dirty="0">
              <a:uFill>
                <a:solidFill>
                  <a:srgbClr val="000000"/>
                </a:solidFill>
              </a:uFill>
            </a:endParaRPr>
          </a:p>
          <a:p>
            <a:pPr marL="799510" marR="52605" lvl="1" indent="-434580" defTabSz="1658778">
              <a:spcBef>
                <a:spcPts val="800"/>
              </a:spcBef>
              <a:defRPr sz="4816"/>
            </a:pPr>
            <a:r>
              <a:rPr lang="en-US" b="0" dirty="0"/>
              <a:t>This is a function of the writability of the language, which depends in part on its closeness in purpose to the particular application. The original efforts to design and implement high-level languages were driven by the desire to lower the costs of creating software</a:t>
            </a:r>
            <a:endParaRPr sz="6200" dirty="0"/>
          </a:p>
          <a:p>
            <a:pPr marL="469531" marR="52605" indent="-434580" defTabSz="1658778">
              <a:spcBef>
                <a:spcPts val="800"/>
              </a:spcBef>
              <a:defRPr sz="4816"/>
            </a:pPr>
            <a:r>
              <a:rPr sz="6200" dirty="0">
                <a:solidFill>
                  <a:srgbClr val="0433FF"/>
                </a:solidFill>
              </a:rPr>
              <a:t>Compiling</a:t>
            </a:r>
            <a:r>
              <a:rPr sz="6200" dirty="0"/>
              <a:t> </a:t>
            </a:r>
            <a:r>
              <a:rPr sz="6200" b="0" dirty="0">
                <a:uFill>
                  <a:solidFill>
                    <a:srgbClr val="000000"/>
                  </a:solidFill>
                </a:uFill>
              </a:rPr>
              <a:t>programs</a:t>
            </a:r>
          </a:p>
          <a:p>
            <a:pPr lvl="1" fontAlgn="base"/>
            <a:r>
              <a:rPr lang="en-US" b="0" dirty="0"/>
              <a:t>Both the cost of training programmers and the cost of writing programs in a language can be significantly reduced in a good programming environment</a:t>
            </a:r>
          </a:p>
          <a:p>
            <a:pPr lvl="1" fontAlgn="base"/>
            <a:r>
              <a:rPr lang="en-US" sz="5300" dirty="0"/>
              <a:t>Language implementation system: availability of </a:t>
            </a:r>
            <a:r>
              <a:rPr lang="en-US" sz="5300" dirty="0">
                <a:solidFill>
                  <a:srgbClr val="0433FF"/>
                </a:solidFill>
              </a:rPr>
              <a:t>free compilers</a:t>
            </a:r>
            <a:endParaRPr sz="5300" dirty="0"/>
          </a:p>
          <a:p>
            <a:pPr marL="469531" marR="52605" indent="-434580" defTabSz="1658778">
              <a:spcBef>
                <a:spcPts val="800"/>
              </a:spcBef>
              <a:defRPr sz="4816"/>
            </a:pPr>
            <a:r>
              <a:rPr sz="6200" dirty="0">
                <a:solidFill>
                  <a:srgbClr val="0433FF"/>
                </a:solidFill>
              </a:rPr>
              <a:t>Executing</a:t>
            </a:r>
            <a:r>
              <a:rPr sz="6200" dirty="0"/>
              <a:t> </a:t>
            </a:r>
            <a:r>
              <a:rPr sz="6200" b="0" dirty="0">
                <a:uFill>
                  <a:solidFill>
                    <a:srgbClr val="000000"/>
                  </a:solidFill>
                </a:uFill>
              </a:rPr>
              <a:t>programs</a:t>
            </a:r>
          </a:p>
          <a:p>
            <a:pPr lvl="1" fontAlgn="base"/>
            <a:r>
              <a:rPr lang="en-US" b="0" dirty="0"/>
              <a:t>the cost of executing programs written in a language is greatly influenced by that language’s design. A language that requires many run-time type checks will prohibit fast code execution, regardless of the quality of the compiler. Although execution efficiency was the foremost concern in the design of early languages, it is now considered to be less important</a:t>
            </a:r>
            <a:endParaRPr sz="5800" dirty="0"/>
          </a:p>
          <a:p>
            <a:pPr marL="469531" marR="52605" indent="-434580" defTabSz="1658778">
              <a:spcBef>
                <a:spcPts val="800"/>
              </a:spcBef>
              <a:defRPr sz="4816"/>
            </a:pPr>
            <a:r>
              <a:rPr sz="6200" dirty="0">
                <a:solidFill>
                  <a:srgbClr val="0433FF"/>
                </a:solidFill>
              </a:rPr>
              <a:t>Reliability</a:t>
            </a:r>
            <a:r>
              <a:rPr sz="6200" dirty="0"/>
              <a:t>: </a:t>
            </a:r>
            <a:r>
              <a:rPr sz="6200" b="0" dirty="0">
                <a:uFill>
                  <a:solidFill>
                    <a:srgbClr val="000000"/>
                  </a:solidFill>
                </a:uFill>
              </a:rPr>
              <a:t>poor reliability leads to high costs</a:t>
            </a:r>
            <a:endParaRPr lang="en-US" sz="6200" b="0" dirty="0">
              <a:uFill>
                <a:solidFill>
                  <a:srgbClr val="000000"/>
                </a:solidFill>
              </a:uFill>
            </a:endParaRPr>
          </a:p>
          <a:p>
            <a:pPr lvl="1" fontAlgn="base"/>
            <a:r>
              <a:rPr lang="en-US" b="0" dirty="0"/>
              <a:t>If the software fails in a critical system, such as a nuclear power plant or an X-ray machine for medical use, the cost could be very high. </a:t>
            </a:r>
          </a:p>
          <a:p>
            <a:pPr lvl="1" fontAlgn="base"/>
            <a:r>
              <a:rPr lang="en-US" b="0" dirty="0"/>
              <a:t>The failures of noncritical systems can also be very expensive in terms of lost future business or lawsuits over defective software systems.</a:t>
            </a:r>
            <a:endParaRPr dirty="0"/>
          </a:p>
          <a:p>
            <a:pPr marL="469531" marR="52605" indent="-434580" defTabSz="1658778">
              <a:spcBef>
                <a:spcPts val="800"/>
              </a:spcBef>
              <a:defRPr sz="4816"/>
            </a:pPr>
            <a:r>
              <a:rPr sz="6200" dirty="0">
                <a:solidFill>
                  <a:srgbClr val="0433FF"/>
                </a:solidFill>
              </a:rPr>
              <a:t>Maintaining</a:t>
            </a:r>
            <a:r>
              <a:rPr sz="6200" dirty="0"/>
              <a:t> </a:t>
            </a:r>
            <a:r>
              <a:rPr sz="6200" b="0" dirty="0">
                <a:uFill>
                  <a:solidFill>
                    <a:srgbClr val="000000"/>
                  </a:solidFill>
                </a:uFill>
              </a:rPr>
              <a:t>programs</a:t>
            </a:r>
            <a:endParaRPr lang="en-US" sz="6200" b="0" dirty="0">
              <a:uFill>
                <a:solidFill>
                  <a:srgbClr val="000000"/>
                </a:solidFill>
              </a:uFill>
            </a:endParaRPr>
          </a:p>
          <a:p>
            <a:pPr lvl="1" fontAlgn="base"/>
            <a:r>
              <a:rPr lang="en-US" b="0" dirty="0"/>
              <a:t>which includes both corrections and modifications to add new functionality. The cost of software maintenance depends on a number of language characteristics, primarily readability. Because maintenance is often done by individuals other than the original author of the software, poor readability can make the task extremely challenging.</a:t>
            </a:r>
          </a:p>
          <a:p>
            <a:pPr lvl="1" fontAlgn="base"/>
            <a:r>
              <a:rPr lang="en-US" b="0" dirty="0"/>
              <a:t>The importance of software maintainability cannot be overstated. It has been estimated that for large software systems with relatively long lifetimes, maintenance costs can be as high as two to four times as much as development costs </a:t>
            </a:r>
          </a:p>
        </p:txBody>
      </p:sp>
      <p:sp>
        <p:nvSpPr>
          <p:cNvPr id="117"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lvl1pPr defTabSz="1232296"/>
          </a:lstStyle>
          <a:p>
            <a:fld id="{86CB4B4D-7CA3-9044-876B-883B54F8677D}" type="slidenum">
              <a:t>26</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Evaluation Criteria: Others"/>
          <p:cNvSpPr txBox="1">
            <a:spLocks noGrp="1"/>
          </p:cNvSpPr>
          <p:nvPr>
            <p:ph type="title"/>
          </p:nvPr>
        </p:nvSpPr>
        <p:spPr>
          <a:prstGeom prst="rect">
            <a:avLst/>
          </a:prstGeom>
        </p:spPr>
        <p:txBody>
          <a:bodyPr/>
          <a:lstStyle/>
          <a:p>
            <a:r>
              <a:t>Evaluation Criteria: Others</a:t>
            </a:r>
          </a:p>
        </p:txBody>
      </p:sp>
      <p:sp>
        <p:nvSpPr>
          <p:cNvPr id="120" name="Portability…"/>
          <p:cNvSpPr txBox="1">
            <a:spLocks noGrp="1"/>
          </p:cNvSpPr>
          <p:nvPr>
            <p:ph type="body" idx="1"/>
          </p:nvPr>
        </p:nvSpPr>
        <p:spPr>
          <a:prstGeom prst="rect">
            <a:avLst/>
          </a:prstGeom>
        </p:spPr>
        <p:txBody>
          <a:bodyPr/>
          <a:lstStyle/>
          <a:p>
            <a:r>
              <a:t>Portability</a:t>
            </a:r>
          </a:p>
          <a:p>
            <a:pPr marL="916846" lvl="1" indent="-531719"/>
            <a:r>
              <a:t>The ease with which programs can be moved from one implementation to another</a:t>
            </a:r>
          </a:p>
          <a:p>
            <a:endParaRPr/>
          </a:p>
          <a:p>
            <a:r>
              <a:t>Generality</a:t>
            </a:r>
          </a:p>
          <a:p>
            <a:pPr marL="916846" lvl="1" indent="-531719"/>
            <a:r>
              <a:t>The applicability to a wide range of applications</a:t>
            </a:r>
          </a:p>
          <a:p>
            <a:endParaRPr/>
          </a:p>
          <a:p>
            <a:r>
              <a:t>Well-definedness</a:t>
            </a:r>
          </a:p>
          <a:p>
            <a:pPr marL="916846" lvl="1" indent="-531719"/>
            <a:r>
              <a:t>The completeness and precision of the language’s official definition</a:t>
            </a:r>
          </a:p>
          <a:p>
            <a:pPr lvl="2"/>
            <a:r>
              <a:t>Compilers and interpreters should treat the same code uniformly</a:t>
            </a:r>
          </a:p>
        </p:txBody>
      </p:sp>
      <p:sp>
        <p:nvSpPr>
          <p:cNvPr id="121"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lvl1pPr defTabSz="1232296"/>
          </a:lstStyle>
          <a:p>
            <a:fld id="{86CB4B4D-7CA3-9044-876B-883B54F8677D}" type="slidenum">
              <a:t>27</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Language Design Trade-Offs"/>
          <p:cNvSpPr txBox="1">
            <a:spLocks noGrp="1"/>
          </p:cNvSpPr>
          <p:nvPr>
            <p:ph type="title"/>
          </p:nvPr>
        </p:nvSpPr>
        <p:spPr>
          <a:prstGeom prst="rect">
            <a:avLst/>
          </a:prstGeom>
        </p:spPr>
        <p:txBody>
          <a:bodyPr/>
          <a:lstStyle/>
          <a:p>
            <a:r>
              <a:t>Language Design Trade-Offs</a:t>
            </a:r>
          </a:p>
        </p:txBody>
      </p:sp>
      <p:sp>
        <p:nvSpPr>
          <p:cNvPr id="124" name="Conflicting criteria…"/>
          <p:cNvSpPr txBox="1">
            <a:spLocks noGrp="1"/>
          </p:cNvSpPr>
          <p:nvPr>
            <p:ph type="body" idx="1"/>
          </p:nvPr>
        </p:nvSpPr>
        <p:spPr>
          <a:prstGeom prst="rect">
            <a:avLst/>
          </a:prstGeom>
        </p:spPr>
        <p:txBody>
          <a:bodyPr/>
          <a:lstStyle/>
          <a:p>
            <a:pPr fontAlgn="base"/>
            <a:r>
              <a:rPr lang="en-US" b="0" dirty="0"/>
              <a:t>Language design criteria are weighed differently from different perspectives. </a:t>
            </a:r>
          </a:p>
          <a:p>
            <a:pPr lvl="1" fontAlgn="base"/>
            <a:r>
              <a:rPr lang="en-US" b="0" dirty="0"/>
              <a:t>Language implementors are concerned primarily with the difficulty of implementing the constructs and features of the language. </a:t>
            </a:r>
          </a:p>
          <a:p>
            <a:pPr lvl="1" fontAlgn="base"/>
            <a:r>
              <a:rPr lang="en-US" b="0" dirty="0"/>
              <a:t>Language users are worried about writability first and readability later. </a:t>
            </a:r>
          </a:p>
          <a:p>
            <a:pPr lvl="1" fontAlgn="base"/>
            <a:r>
              <a:rPr lang="en-US" b="0" dirty="0"/>
              <a:t>Language designers are likely to emphasize elegance and the ability to attract widespread use. </a:t>
            </a:r>
          </a:p>
          <a:p>
            <a:pPr lvl="1" fontAlgn="base"/>
            <a:r>
              <a:rPr lang="en-US" b="0" dirty="0"/>
              <a:t>These characteristics often conflict with one another</a:t>
            </a:r>
            <a:endParaRPr lang="en-US" dirty="0"/>
          </a:p>
        </p:txBody>
      </p:sp>
      <p:sp>
        <p:nvSpPr>
          <p:cNvPr id="125"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lvl1pPr defTabSz="1232296"/>
          </a:lstStyle>
          <a:p>
            <a:fld id="{86CB4B4D-7CA3-9044-876B-883B54F8677D}" type="slidenum">
              <a:t>28</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Language Design Trade-Offs"/>
          <p:cNvSpPr txBox="1">
            <a:spLocks noGrp="1"/>
          </p:cNvSpPr>
          <p:nvPr>
            <p:ph type="title"/>
          </p:nvPr>
        </p:nvSpPr>
        <p:spPr>
          <a:prstGeom prst="rect">
            <a:avLst/>
          </a:prstGeom>
        </p:spPr>
        <p:txBody>
          <a:bodyPr/>
          <a:lstStyle/>
          <a:p>
            <a:r>
              <a:t>Language Design Trade-Offs</a:t>
            </a:r>
          </a:p>
        </p:txBody>
      </p:sp>
      <p:sp>
        <p:nvSpPr>
          <p:cNvPr id="124" name="Conflicting criteria…"/>
          <p:cNvSpPr txBox="1">
            <a:spLocks noGrp="1"/>
          </p:cNvSpPr>
          <p:nvPr>
            <p:ph type="body" idx="1"/>
          </p:nvPr>
        </p:nvSpPr>
        <p:spPr>
          <a:prstGeom prst="rect">
            <a:avLst/>
          </a:prstGeom>
        </p:spPr>
        <p:txBody>
          <a:bodyPr/>
          <a:lstStyle/>
          <a:p>
            <a:pPr marL="582061" indent="-541421">
              <a:lnSpc>
                <a:spcPct val="90000"/>
              </a:lnSpc>
              <a:defRPr sz="6000"/>
            </a:pPr>
            <a:r>
              <a:rPr dirty="0"/>
              <a:t>Conflicting criteria</a:t>
            </a:r>
          </a:p>
          <a:p>
            <a:pPr marL="957748" lvl="1" indent="-572620">
              <a:lnSpc>
                <a:spcPct val="90000"/>
              </a:lnSpc>
              <a:defRPr sz="5600">
                <a:solidFill>
                  <a:srgbClr val="0433FF"/>
                </a:solidFill>
                <a:uFill>
                  <a:solidFill>
                    <a:srgbClr val="0433FF"/>
                  </a:solidFill>
                </a:uFill>
              </a:defRPr>
            </a:pPr>
            <a:r>
              <a:rPr dirty="0"/>
              <a:t>Reliability vs. cost of execution</a:t>
            </a:r>
          </a:p>
          <a:p>
            <a:pPr marL="1211619" lvl="2" indent="-477242">
              <a:lnSpc>
                <a:spcPct val="90000"/>
              </a:lnSpc>
              <a:defRPr sz="5200"/>
            </a:pPr>
            <a:r>
              <a:rPr dirty="0"/>
              <a:t>for example: Java demands all references to array elements be checked for proper indexing but that leads to increased execution costs</a:t>
            </a:r>
          </a:p>
          <a:p>
            <a:pPr marL="957748" lvl="1" indent="-572620">
              <a:lnSpc>
                <a:spcPct val="90000"/>
              </a:lnSpc>
              <a:defRPr sz="5600">
                <a:solidFill>
                  <a:srgbClr val="0433FF"/>
                </a:solidFill>
                <a:uFill>
                  <a:solidFill>
                    <a:srgbClr val="0433FF"/>
                  </a:solidFill>
                </a:uFill>
              </a:defRPr>
            </a:pPr>
            <a:endParaRPr dirty="0"/>
          </a:p>
          <a:p>
            <a:pPr marL="957748" lvl="1" indent="-572620">
              <a:lnSpc>
                <a:spcPct val="90000"/>
              </a:lnSpc>
              <a:defRPr sz="5600">
                <a:solidFill>
                  <a:srgbClr val="0433FF"/>
                </a:solidFill>
                <a:uFill>
                  <a:solidFill>
                    <a:srgbClr val="0433FF"/>
                  </a:solidFill>
                </a:uFill>
              </a:defRPr>
            </a:pPr>
            <a:r>
              <a:rPr dirty="0"/>
              <a:t>Readability vs. writability</a:t>
            </a:r>
          </a:p>
          <a:p>
            <a:pPr marL="1211619" lvl="2" indent="-477242">
              <a:lnSpc>
                <a:spcPct val="90000"/>
              </a:lnSpc>
              <a:defRPr sz="5200"/>
            </a:pPr>
            <a:r>
              <a:rPr dirty="0"/>
              <a:t>for example: C provides many powerful operators, allowing complex computations to be written in a compact program but at the cost of poor readability</a:t>
            </a:r>
          </a:p>
          <a:p>
            <a:pPr marL="957748" lvl="1" indent="-572620">
              <a:lnSpc>
                <a:spcPct val="90000"/>
              </a:lnSpc>
              <a:defRPr sz="5600">
                <a:solidFill>
                  <a:srgbClr val="0433FF"/>
                </a:solidFill>
                <a:uFill>
                  <a:solidFill>
                    <a:srgbClr val="0433FF"/>
                  </a:solidFill>
                </a:uFill>
              </a:defRPr>
            </a:pPr>
            <a:endParaRPr dirty="0"/>
          </a:p>
          <a:p>
            <a:pPr marL="957748" lvl="1" indent="-572620">
              <a:lnSpc>
                <a:spcPct val="90000"/>
              </a:lnSpc>
              <a:defRPr sz="5600">
                <a:solidFill>
                  <a:srgbClr val="0433FF"/>
                </a:solidFill>
                <a:uFill>
                  <a:solidFill>
                    <a:srgbClr val="0433FF"/>
                  </a:solidFill>
                </a:uFill>
              </a:defRPr>
            </a:pPr>
            <a:r>
              <a:rPr dirty="0"/>
              <a:t>Writability (flexibility) vs. reliability</a:t>
            </a:r>
          </a:p>
          <a:p>
            <a:pPr marL="1211619" lvl="2" indent="-477242">
              <a:lnSpc>
                <a:spcPct val="90000"/>
              </a:lnSpc>
              <a:defRPr sz="5200"/>
            </a:pPr>
            <a:r>
              <a:rPr dirty="0"/>
              <a:t>for example: C/C++ pointers are powerful and very flexible but not reliably used</a:t>
            </a:r>
          </a:p>
        </p:txBody>
      </p:sp>
      <p:sp>
        <p:nvSpPr>
          <p:cNvPr id="125"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lvl1pPr defTabSz="1232296"/>
          </a:lstStyle>
          <a:p>
            <a:fld id="{86CB4B4D-7CA3-9044-876B-883B54F8677D}" type="slidenum">
              <a:t>29</a:t>
            </a:fld>
            <a:endParaRPr/>
          </a:p>
        </p:txBody>
      </p:sp>
    </p:spTree>
    <p:extLst>
      <p:ext uri="{BB962C8B-B14F-4D97-AF65-F5344CB8AC3E}">
        <p14:creationId xmlns:p14="http://schemas.microsoft.com/office/powerpoint/2010/main" val="34344988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rogramming Language"/>
          <p:cNvSpPr txBox="1">
            <a:spLocks noGrp="1"/>
          </p:cNvSpPr>
          <p:nvPr>
            <p:ph type="title"/>
          </p:nvPr>
        </p:nvSpPr>
        <p:spPr>
          <a:prstGeom prst="rect">
            <a:avLst/>
          </a:prstGeom>
        </p:spPr>
        <p:txBody>
          <a:bodyPr/>
          <a:lstStyle/>
          <a:p>
            <a:r>
              <a:t>Programming Language</a:t>
            </a:r>
          </a:p>
        </p:txBody>
      </p:sp>
      <p:sp>
        <p:nvSpPr>
          <p:cNvPr id="45" name="A programming language is a standardized communication technique for describing instructions for a computer.…"/>
          <p:cNvSpPr txBox="1">
            <a:spLocks noGrp="1"/>
          </p:cNvSpPr>
          <p:nvPr>
            <p:ph type="body" idx="1"/>
          </p:nvPr>
        </p:nvSpPr>
        <p:spPr>
          <a:prstGeom prst="rect">
            <a:avLst/>
          </a:prstGeom>
        </p:spPr>
        <p:txBody>
          <a:bodyPr/>
          <a:lstStyle/>
          <a:p>
            <a:pPr>
              <a:lnSpc>
                <a:spcPct val="90000"/>
              </a:lnSpc>
            </a:pPr>
            <a:r>
              <a:t>A </a:t>
            </a:r>
            <a:r>
              <a:rPr>
                <a:solidFill>
                  <a:srgbClr val="0433FF"/>
                </a:solidFill>
              </a:rPr>
              <a:t>programming language</a:t>
            </a:r>
            <a:r>
              <a:t> is a standardized communication technique for describing instructions for a computer.</a:t>
            </a:r>
          </a:p>
          <a:p>
            <a:pPr>
              <a:lnSpc>
                <a:spcPct val="90000"/>
              </a:lnSpc>
            </a:pPr>
            <a:endParaRPr/>
          </a:p>
          <a:p>
            <a:pPr>
              <a:lnSpc>
                <a:spcPct val="90000"/>
              </a:lnSpc>
            </a:pPr>
            <a:r>
              <a:t>Each programming language has a set of </a:t>
            </a:r>
            <a:r>
              <a:rPr>
                <a:solidFill>
                  <a:srgbClr val="0433FF"/>
                </a:solidFill>
              </a:rPr>
              <a:t>syntactic and semantic rules</a:t>
            </a:r>
            <a:r>
              <a:t> used to define computer programs.</a:t>
            </a:r>
          </a:p>
          <a:p>
            <a:pPr>
              <a:lnSpc>
                <a:spcPct val="90000"/>
              </a:lnSpc>
            </a:pPr>
            <a:endParaRPr/>
          </a:p>
          <a:p>
            <a:pPr>
              <a:lnSpc>
                <a:spcPct val="90000"/>
              </a:lnSpc>
            </a:pPr>
            <a:r>
              <a:t>A language enables a programmer to precisely specify:</a:t>
            </a:r>
          </a:p>
          <a:p>
            <a:pPr marL="916846" lvl="1" indent="-531719">
              <a:lnSpc>
                <a:spcPct val="90000"/>
              </a:lnSpc>
            </a:pPr>
            <a:r>
              <a:t>what data a computer is to act upon, </a:t>
            </a:r>
          </a:p>
          <a:p>
            <a:pPr marL="916846" lvl="1" indent="-531719">
              <a:lnSpc>
                <a:spcPct val="90000"/>
              </a:lnSpc>
            </a:pPr>
            <a:r>
              <a:t>how these data are to be stored/transmitted, and </a:t>
            </a:r>
          </a:p>
          <a:p>
            <a:pPr marL="916846" lvl="1" indent="-531719">
              <a:lnSpc>
                <a:spcPct val="90000"/>
              </a:lnSpc>
            </a:pPr>
            <a:r>
              <a:t>what actions are to be taken under various circumstances.</a:t>
            </a:r>
          </a:p>
        </p:txBody>
      </p:sp>
      <p:sp>
        <p:nvSpPr>
          <p:cNvPr id="46" name="Slide Number"/>
          <p:cNvSpPr txBox="1">
            <a:spLocks noGrp="1"/>
          </p:cNvSpPr>
          <p:nvPr>
            <p:ph type="sldNum" sz="quarter" idx="2"/>
          </p:nvPr>
        </p:nvSpPr>
        <p:spPr>
          <a:xfrm>
            <a:off x="23289748" y="12894468"/>
            <a:ext cx="325092" cy="488505"/>
          </a:xfrm>
          <a:prstGeom prst="rect">
            <a:avLst/>
          </a:prstGeom>
          <a:extLst>
            <a:ext uri="{C572A759-6A51-4108-AA02-DFA0A04FC94B}">
              <ma14:wrappingTextBoxFlag xmlns="" xmlns:ma14="http://schemas.microsoft.com/office/mac/drawingml/2011/main" val="1"/>
            </a:ext>
          </a:extLst>
        </p:spPr>
        <p:txBody>
          <a:bodyPr/>
          <a:lstStyle>
            <a:lvl1pPr defTabSz="1232296"/>
          </a:lstStyle>
          <a:p>
            <a:fld id="{86CB4B4D-7CA3-9044-876B-883B54F8677D}" type="slidenum">
              <a:t>3</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Influences on Language Design"/>
          <p:cNvSpPr txBox="1">
            <a:spLocks noGrp="1"/>
          </p:cNvSpPr>
          <p:nvPr>
            <p:ph type="title"/>
          </p:nvPr>
        </p:nvSpPr>
        <p:spPr>
          <a:prstGeom prst="rect">
            <a:avLst/>
          </a:prstGeom>
        </p:spPr>
        <p:txBody>
          <a:bodyPr/>
          <a:lstStyle/>
          <a:p>
            <a:r>
              <a:t>Influences on Language Design</a:t>
            </a:r>
          </a:p>
        </p:txBody>
      </p:sp>
      <p:sp>
        <p:nvSpPr>
          <p:cNvPr id="128" name="Computer Architecture…"/>
          <p:cNvSpPr txBox="1">
            <a:spLocks noGrp="1"/>
          </p:cNvSpPr>
          <p:nvPr>
            <p:ph type="body" idx="1"/>
          </p:nvPr>
        </p:nvSpPr>
        <p:spPr>
          <a:prstGeom prst="rect">
            <a:avLst/>
          </a:prstGeom>
        </p:spPr>
        <p:txBody>
          <a:bodyPr/>
          <a:lstStyle/>
          <a:p>
            <a:endParaRPr dirty="0"/>
          </a:p>
          <a:p>
            <a:r>
              <a:rPr dirty="0"/>
              <a:t>Computer Architecture</a:t>
            </a:r>
          </a:p>
          <a:p>
            <a:pPr marL="916846" lvl="1" indent="-531719"/>
            <a:r>
              <a:rPr dirty="0"/>
              <a:t>Many languages are developed around the prevalent computer architecture, known as the </a:t>
            </a:r>
            <a:r>
              <a:rPr lang="en-US" b="1" dirty="0"/>
              <a:t>V</a:t>
            </a:r>
            <a:r>
              <a:rPr b="1" dirty="0"/>
              <a:t>on Neumann </a:t>
            </a:r>
            <a:r>
              <a:rPr lang="en-US" b="1" dirty="0"/>
              <a:t>A</a:t>
            </a:r>
            <a:r>
              <a:rPr b="1" dirty="0"/>
              <a:t>rchitecture</a:t>
            </a:r>
          </a:p>
          <a:p>
            <a:endParaRPr dirty="0"/>
          </a:p>
          <a:p>
            <a:r>
              <a:rPr dirty="0"/>
              <a:t>Programming Methodologies</a:t>
            </a:r>
          </a:p>
          <a:p>
            <a:pPr marL="916846" lvl="1" indent="-531719"/>
            <a:r>
              <a:rPr dirty="0"/>
              <a:t>New software development methodologies (e.g., object-oriented software development, RAD) led to new programming paradigms and by extension, new programming languages</a:t>
            </a:r>
          </a:p>
        </p:txBody>
      </p:sp>
      <p:sp>
        <p:nvSpPr>
          <p:cNvPr id="129"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lvl1pPr defTabSz="1232296"/>
          </a:lstStyle>
          <a:p>
            <a:fld id="{86CB4B4D-7CA3-9044-876B-883B54F8677D}" type="slidenum">
              <a:t>30</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omputer Architecture Influence"/>
          <p:cNvSpPr txBox="1">
            <a:spLocks noGrp="1"/>
          </p:cNvSpPr>
          <p:nvPr>
            <p:ph type="title"/>
          </p:nvPr>
        </p:nvSpPr>
        <p:spPr>
          <a:prstGeom prst="rect">
            <a:avLst/>
          </a:prstGeom>
        </p:spPr>
        <p:txBody>
          <a:bodyPr/>
          <a:lstStyle/>
          <a:p>
            <a:r>
              <a:t>Computer Architecture Influence</a:t>
            </a:r>
          </a:p>
        </p:txBody>
      </p:sp>
      <p:sp>
        <p:nvSpPr>
          <p:cNvPr id="132"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lvl1pPr defTabSz="1232296"/>
          </a:lstStyle>
          <a:p>
            <a:fld id="{86CB4B4D-7CA3-9044-876B-883B54F8677D}" type="slidenum">
              <a:t>31</a:t>
            </a:fld>
            <a:endParaRPr/>
          </a:p>
        </p:txBody>
      </p:sp>
      <p:sp>
        <p:nvSpPr>
          <p:cNvPr id="133" name="Imperative languages, most dominant, because of von Neumann computers…"/>
          <p:cNvSpPr txBox="1">
            <a:spLocks noGrp="1"/>
          </p:cNvSpPr>
          <p:nvPr>
            <p:ph type="body" idx="1"/>
          </p:nvPr>
        </p:nvSpPr>
        <p:spPr>
          <a:prstGeom prst="rect">
            <a:avLst/>
          </a:prstGeom>
        </p:spPr>
        <p:txBody>
          <a:bodyPr numCol="3" spcCol="1159139"/>
          <a:lstStyle/>
          <a:p>
            <a:pPr marL="529012" indent="-488372">
              <a:lnSpc>
                <a:spcPct val="90000"/>
              </a:lnSpc>
              <a:defRPr sz="4700"/>
            </a:pPr>
            <a:r>
              <a:rPr sz="4400" dirty="0">
                <a:solidFill>
                  <a:srgbClr val="0433FF"/>
                </a:solidFill>
              </a:rPr>
              <a:t>Imperative</a:t>
            </a:r>
            <a:r>
              <a:rPr sz="4400" dirty="0"/>
              <a:t> languages, most dominant, because of von Neumann computers</a:t>
            </a:r>
          </a:p>
          <a:p>
            <a:pPr marL="974642" lvl="1" indent="-589514">
              <a:lnSpc>
                <a:spcPct val="90000"/>
              </a:lnSpc>
              <a:defRPr sz="3900"/>
            </a:pPr>
            <a:r>
              <a:rPr sz="3600" dirty="0"/>
              <a:t>Data and programs stored in memory</a:t>
            </a:r>
          </a:p>
          <a:p>
            <a:pPr marL="974642" lvl="1" indent="-589514">
              <a:lnSpc>
                <a:spcPct val="90000"/>
              </a:lnSpc>
              <a:defRPr sz="3900"/>
            </a:pPr>
            <a:r>
              <a:rPr sz="3600" dirty="0"/>
              <a:t>Memory is separate from CPU</a:t>
            </a:r>
          </a:p>
          <a:p>
            <a:pPr marL="974642" lvl="1" indent="-589514">
              <a:lnSpc>
                <a:spcPct val="90000"/>
              </a:lnSpc>
              <a:defRPr sz="3900"/>
            </a:pPr>
            <a:r>
              <a:rPr sz="3600" dirty="0"/>
              <a:t>Instructions and data are piped from memory to CPU</a:t>
            </a:r>
          </a:p>
          <a:p>
            <a:pPr marL="974642" lvl="1" indent="-589514">
              <a:lnSpc>
                <a:spcPct val="90000"/>
              </a:lnSpc>
              <a:defRPr sz="3900"/>
            </a:pPr>
            <a:r>
              <a:rPr sz="3600" dirty="0"/>
              <a:t>Basis for imperative languages</a:t>
            </a:r>
          </a:p>
          <a:p>
            <a:pPr marL="1232369" lvl="2" indent="-497991">
              <a:lnSpc>
                <a:spcPct val="90000"/>
              </a:lnSpc>
              <a:defRPr sz="3900"/>
            </a:pPr>
            <a:r>
              <a:rPr sz="3600" dirty="0"/>
              <a:t>Variables model memory cells</a:t>
            </a:r>
          </a:p>
          <a:p>
            <a:pPr marL="1232369" lvl="2" indent="-497991">
              <a:lnSpc>
                <a:spcPct val="90000"/>
              </a:lnSpc>
              <a:defRPr sz="3900"/>
            </a:pPr>
            <a:r>
              <a:rPr sz="3600" dirty="0"/>
              <a:t>Assignment statements model piping</a:t>
            </a:r>
          </a:p>
          <a:p>
            <a:pPr marL="1232369" lvl="2" indent="-497991">
              <a:lnSpc>
                <a:spcPct val="90000"/>
              </a:lnSpc>
              <a:defRPr sz="3900"/>
            </a:pPr>
            <a:r>
              <a:rPr sz="3600" dirty="0"/>
              <a:t>Iteration is efficient</a:t>
            </a:r>
          </a:p>
        </p:txBody>
      </p:sp>
      <p:pic>
        <p:nvPicPr>
          <p:cNvPr id="134" name="image.png" descr="image.png"/>
          <p:cNvPicPr>
            <a:picLocks/>
          </p:cNvPicPr>
          <p:nvPr/>
        </p:nvPicPr>
        <p:blipFill>
          <a:blip r:embed="rId2">
            <a:extLst/>
          </a:blip>
          <a:srcRect/>
          <a:stretch>
            <a:fillRect/>
          </a:stretch>
        </p:blipFill>
        <p:spPr>
          <a:xfrm>
            <a:off x="9334322" y="2905473"/>
            <a:ext cx="13580891" cy="9474318"/>
          </a:xfrm>
          <a:prstGeom prst="rect">
            <a:avLst/>
          </a:prstGeom>
          <a:ln w="12700">
            <a:miter lim="400000"/>
          </a:ln>
        </p:spPr>
      </p:pic>
      <p:sp>
        <p:nvSpPr>
          <p:cNvPr id="135" name="Group"/>
          <p:cNvSpPr txBox="1"/>
          <p:nvPr/>
        </p:nvSpPr>
        <p:spPr>
          <a:xfrm>
            <a:off x="15534605" y="2905477"/>
            <a:ext cx="7917690" cy="860017"/>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lstStyle/>
          <a:p>
            <a:pPr lvl="1" indent="0" defTabSz="1928812">
              <a:lnSpc>
                <a:spcPct val="90000"/>
              </a:lnSpc>
              <a:spcBef>
                <a:spcPts val="900"/>
              </a:spcBef>
              <a:buClr>
                <a:srgbClr val="431579"/>
              </a:buClr>
              <a:buFont typeface="Wingdings"/>
              <a:defRPr sz="3200"/>
            </a:pPr>
            <a:r>
              <a:rPr b="1">
                <a:solidFill>
                  <a:srgbClr val="0433FF"/>
                </a:solidFill>
                <a:uFill>
                  <a:solidFill>
                    <a:srgbClr val="0433FF"/>
                  </a:solidFill>
                </a:uFill>
              </a:rPr>
              <a:t>Von Neumann Architecture</a:t>
            </a:r>
            <a:r>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omputer Architecture Influence"/>
          <p:cNvSpPr txBox="1">
            <a:spLocks noGrp="1"/>
          </p:cNvSpPr>
          <p:nvPr>
            <p:ph type="title"/>
          </p:nvPr>
        </p:nvSpPr>
        <p:spPr/>
        <p:txBody>
          <a:bodyPr/>
          <a:lstStyle/>
          <a:p>
            <a:r>
              <a:rPr lang="en-US"/>
              <a:t>Computer Architecture Influence</a:t>
            </a:r>
          </a:p>
        </p:txBody>
      </p:sp>
      <p:sp>
        <p:nvSpPr>
          <p:cNvPr id="133" name="Imperative languages, most dominant, because of von Neumann computers…"/>
          <p:cNvSpPr txBox="1">
            <a:spLocks noGrp="1"/>
          </p:cNvSpPr>
          <p:nvPr>
            <p:ph type="body" idx="1"/>
          </p:nvPr>
        </p:nvSpPr>
        <p:spPr>
          <a:xfrm>
            <a:off x="600607" y="2178843"/>
            <a:ext cx="17513221" cy="11204130"/>
          </a:xfrm>
        </p:spPr>
        <p:txBody>
          <a:bodyPr/>
          <a:lstStyle/>
          <a:p>
            <a:r>
              <a:rPr lang="en-US" sz="4400" b="0" dirty="0"/>
              <a:t>Fetch-execute-cycle (on a von Neumann architecture computer):</a:t>
            </a:r>
          </a:p>
          <a:p>
            <a:pPr marL="669582" lvl="2" indent="0">
              <a:buNone/>
            </a:pPr>
            <a:r>
              <a:rPr lang="en-US" sz="3600" b="0" dirty="0">
                <a:latin typeface="Courier New" panose="02070309020205020404" pitchFamily="49" charset="0"/>
                <a:cs typeface="Courier New" panose="02070309020205020404" pitchFamily="49" charset="0"/>
              </a:rPr>
              <a:t>initialize the program counter </a:t>
            </a:r>
          </a:p>
          <a:p>
            <a:pPr marL="669582" lvl="2" indent="0">
              <a:buNone/>
            </a:pPr>
            <a:r>
              <a:rPr lang="en-US" sz="3600" b="1" dirty="0">
                <a:latin typeface="Courier New" panose="02070309020205020404" pitchFamily="49" charset="0"/>
                <a:cs typeface="Courier New" panose="02070309020205020404" pitchFamily="49" charset="0"/>
              </a:rPr>
              <a:t>repeat</a:t>
            </a:r>
            <a:r>
              <a:rPr lang="en-US" sz="3600" b="0" dirty="0">
                <a:latin typeface="Courier New" panose="02070309020205020404" pitchFamily="49" charset="0"/>
                <a:cs typeface="Courier New" panose="02070309020205020404" pitchFamily="49" charset="0"/>
              </a:rPr>
              <a:t> forever </a:t>
            </a:r>
          </a:p>
          <a:p>
            <a:pPr marL="962476" lvl="3" indent="0">
              <a:buNone/>
            </a:pPr>
            <a:r>
              <a:rPr lang="en-US" sz="3200" b="0" dirty="0">
                <a:latin typeface="Courier New" panose="02070309020205020404" pitchFamily="49" charset="0"/>
                <a:cs typeface="Courier New" panose="02070309020205020404" pitchFamily="49" charset="0"/>
              </a:rPr>
              <a:t>fetch the instruction pointed by the counter </a:t>
            </a:r>
          </a:p>
          <a:p>
            <a:pPr marL="962476" lvl="3" indent="0">
              <a:buNone/>
            </a:pPr>
            <a:r>
              <a:rPr lang="en-US" sz="3200" b="0" dirty="0">
                <a:latin typeface="Courier New" panose="02070309020205020404" pitchFamily="49" charset="0"/>
                <a:cs typeface="Courier New" panose="02070309020205020404" pitchFamily="49" charset="0"/>
              </a:rPr>
              <a:t>increment the counter </a:t>
            </a:r>
          </a:p>
          <a:p>
            <a:pPr marL="962476" lvl="3" indent="0">
              <a:buNone/>
            </a:pPr>
            <a:r>
              <a:rPr lang="en-US" sz="3200" b="0" dirty="0">
                <a:latin typeface="Courier New" panose="02070309020205020404" pitchFamily="49" charset="0"/>
                <a:cs typeface="Courier New" panose="02070309020205020404" pitchFamily="49" charset="0"/>
              </a:rPr>
              <a:t>decode the instruction </a:t>
            </a:r>
          </a:p>
          <a:p>
            <a:pPr marL="962476" lvl="3" indent="0">
              <a:buNone/>
            </a:pPr>
            <a:r>
              <a:rPr lang="en-US" sz="3200" b="0" dirty="0">
                <a:latin typeface="Courier New" panose="02070309020205020404" pitchFamily="49" charset="0"/>
                <a:cs typeface="Courier New" panose="02070309020205020404" pitchFamily="49" charset="0"/>
              </a:rPr>
              <a:t>execute the instruction </a:t>
            </a:r>
          </a:p>
          <a:p>
            <a:pPr marL="669582" lvl="2" indent="0">
              <a:buNone/>
            </a:pPr>
            <a:r>
              <a:rPr lang="en-US" sz="3600" b="1" dirty="0">
                <a:latin typeface="Courier New" panose="02070309020205020404" pitchFamily="49" charset="0"/>
                <a:cs typeface="Courier New" panose="02070309020205020404" pitchFamily="49" charset="0"/>
              </a:rPr>
              <a:t>end</a:t>
            </a:r>
            <a:r>
              <a:rPr lang="en-US" sz="3600" b="0" dirty="0">
                <a:latin typeface="Courier New" panose="02070309020205020404" pitchFamily="49" charset="0"/>
                <a:cs typeface="Courier New" panose="02070309020205020404" pitchFamily="49" charset="0"/>
              </a:rPr>
              <a:t> repeat</a:t>
            </a:r>
          </a:p>
          <a:p>
            <a:r>
              <a:rPr lang="en-US" sz="4400" b="0" dirty="0"/>
              <a:t>“von Neumann Bottleneck”:</a:t>
            </a:r>
          </a:p>
          <a:p>
            <a:pPr lvl="1"/>
            <a:r>
              <a:rPr lang="en-US" sz="4000" dirty="0"/>
              <a:t>the processor and memory are separate, and data moves between the two – in that configuration, latency is unavoidable</a:t>
            </a:r>
          </a:p>
          <a:p>
            <a:pPr lvl="1"/>
            <a:r>
              <a:rPr lang="en-US" sz="4000" dirty="0"/>
              <a:t>memory improvements have mostly improved the ability to store more data in less space – rather than transfer rates. As speeds have increased, the processor has spent an increasing amount of time idle, waiting for data to be fetched from memory</a:t>
            </a:r>
          </a:p>
          <a:p>
            <a:pPr lvl="1"/>
            <a:r>
              <a:rPr lang="en-US" sz="4000" dirty="0"/>
              <a:t>no matter how fast a given processor can work, in effect it is limited to the rate of transfer allowed by the bottleneck</a:t>
            </a:r>
            <a:endParaRPr lang="en-US" sz="4000" b="0" dirty="0"/>
          </a:p>
        </p:txBody>
      </p:sp>
      <p:sp>
        <p:nvSpPr>
          <p:cNvPr id="132" name="Slide Number"/>
          <p:cNvSpPr txBox="1">
            <a:spLocks noGrp="1"/>
          </p:cNvSpPr>
          <p:nvPr>
            <p:ph type="sldNum" sz="quarter" idx="2"/>
          </p:nvPr>
        </p:nvSpPr>
        <p:spPr/>
        <p:txBody>
          <a:bodyPr/>
          <a:lstStyle>
            <a:lvl1pPr defTabSz="1232296"/>
          </a:lstStyle>
          <a:p>
            <a:fld id="{86CB4B4D-7CA3-9044-876B-883B54F8677D}" type="slidenum">
              <a:rPr lang="en-US"/>
              <a:pPr/>
              <a:t>32</a:t>
            </a:fld>
            <a:endParaRPr lang="en-US"/>
          </a:p>
        </p:txBody>
      </p:sp>
      <p:pic>
        <p:nvPicPr>
          <p:cNvPr id="134" name="image.png" descr="image.png"/>
          <p:cNvPicPr>
            <a:picLocks/>
          </p:cNvPicPr>
          <p:nvPr/>
        </p:nvPicPr>
        <p:blipFill>
          <a:blip r:embed="rId2">
            <a:extLst/>
          </a:blip>
          <a:srcRect/>
          <a:stretch>
            <a:fillRect/>
          </a:stretch>
        </p:blipFill>
        <p:spPr>
          <a:xfrm>
            <a:off x="17348200" y="2387600"/>
            <a:ext cx="7035800" cy="5842000"/>
          </a:xfrm>
          <a:prstGeom prst="rect">
            <a:avLst/>
          </a:prstGeom>
          <a:ln w="12700">
            <a:miter lim="400000"/>
          </a:ln>
        </p:spPr>
      </p:pic>
    </p:spTree>
    <p:extLst>
      <p:ext uri="{BB962C8B-B14F-4D97-AF65-F5344CB8AC3E}">
        <p14:creationId xmlns:p14="http://schemas.microsoft.com/office/powerpoint/2010/main" val="27732417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rogramming Methodologies"/>
          <p:cNvSpPr txBox="1">
            <a:spLocks noGrp="1"/>
          </p:cNvSpPr>
          <p:nvPr>
            <p:ph type="title"/>
          </p:nvPr>
        </p:nvSpPr>
        <p:spPr>
          <a:prstGeom prst="rect">
            <a:avLst/>
          </a:prstGeom>
        </p:spPr>
        <p:txBody>
          <a:bodyPr/>
          <a:lstStyle/>
          <a:p>
            <a:r>
              <a:t>Programming Methodologies</a:t>
            </a:r>
          </a:p>
        </p:txBody>
      </p:sp>
      <p:sp>
        <p:nvSpPr>
          <p:cNvPr id="138" name="1950s and early 1960s: Simple applications; worry about machine efficiency…"/>
          <p:cNvSpPr txBox="1">
            <a:spLocks noGrp="1"/>
          </p:cNvSpPr>
          <p:nvPr>
            <p:ph type="body" idx="1"/>
          </p:nvPr>
        </p:nvSpPr>
        <p:spPr>
          <a:prstGeom prst="rect">
            <a:avLst/>
          </a:prstGeom>
        </p:spPr>
        <p:txBody>
          <a:bodyPr/>
          <a:lstStyle/>
          <a:p>
            <a:pPr marL="544274" indent="-503634">
              <a:defRPr sz="4700"/>
            </a:pPr>
            <a:r>
              <a:t>1950s and early 1960s: Simple applications; worry about machine efficiency</a:t>
            </a:r>
          </a:p>
          <a:p>
            <a:pPr marL="544274" indent="-503634">
              <a:defRPr sz="4700"/>
            </a:pPr>
            <a:r>
              <a:t>Late 1960s: People efficiency became important; readability, better control structures</a:t>
            </a:r>
          </a:p>
          <a:p>
            <a:pPr marL="894204" lvl="1" indent="-509077">
              <a:defRPr sz="4100"/>
            </a:pPr>
            <a:r>
              <a:t>structured programming</a:t>
            </a:r>
          </a:p>
          <a:p>
            <a:pPr marL="894204" lvl="1" indent="-509077">
              <a:defRPr sz="4100"/>
            </a:pPr>
            <a:r>
              <a:t>top-down design and step-wise refinement</a:t>
            </a:r>
          </a:p>
          <a:p>
            <a:pPr marL="544274" indent="-503634">
              <a:defRPr sz="4700"/>
            </a:pPr>
            <a:r>
              <a:t>Late 1970s: Process-oriented to data-oriented</a:t>
            </a:r>
          </a:p>
          <a:p>
            <a:pPr marL="894204" lvl="1" indent="-509077">
              <a:defRPr sz="4100"/>
            </a:pPr>
            <a:r>
              <a:t>data abstraction</a:t>
            </a:r>
          </a:p>
          <a:p>
            <a:pPr marL="544274" indent="-503634">
              <a:defRPr sz="4700"/>
            </a:pPr>
            <a:r>
              <a:t>Middle 1980s: Object-oriented programming</a:t>
            </a:r>
          </a:p>
          <a:p>
            <a:pPr marL="894204" lvl="1" indent="-509077">
              <a:defRPr sz="4100"/>
            </a:pPr>
            <a:r>
              <a:t>Data abstraction + inheritance + polymorphism</a:t>
            </a:r>
          </a:p>
          <a:p>
            <a:pPr marL="544274" indent="-503634">
              <a:defRPr sz="4700"/>
            </a:pPr>
            <a:r>
              <a:t>1990s: The Internet</a:t>
            </a:r>
          </a:p>
          <a:p>
            <a:pPr marL="894204" lvl="1" indent="-509077">
              <a:defRPr sz="4100"/>
            </a:pPr>
            <a:r>
              <a:t>page scripting, Web services, animation</a:t>
            </a:r>
          </a:p>
          <a:p>
            <a:pPr marL="544274" indent="-503634">
              <a:defRPr sz="4700"/>
            </a:pPr>
            <a:r>
              <a:t>2000s: Very High Level Languages</a:t>
            </a:r>
          </a:p>
          <a:p>
            <a:pPr marL="894204" lvl="1" indent="-509077">
              <a:defRPr sz="4100"/>
            </a:pPr>
            <a:r>
              <a:t>hiding ever more details, visual design, rapid development</a:t>
            </a:r>
          </a:p>
        </p:txBody>
      </p:sp>
      <p:sp>
        <p:nvSpPr>
          <p:cNvPr id="139"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lvl1pPr defTabSz="1232296"/>
          </a:lstStyle>
          <a:p>
            <a:fld id="{86CB4B4D-7CA3-9044-876B-883B54F8677D}" type="slidenum">
              <a:t>33</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Questions?"/>
          <p:cNvSpPr txBox="1">
            <a:spLocks noGrp="1"/>
          </p:cNvSpPr>
          <p:nvPr>
            <p:ph type="title"/>
          </p:nvPr>
        </p:nvSpPr>
        <p:spPr>
          <a:prstGeom prst="rect">
            <a:avLst/>
          </a:prstGeom>
        </p:spPr>
        <p:txBody>
          <a:bodyPr/>
          <a:lstStyle>
            <a:lvl1pPr defTabSz="1928812">
              <a:defRPr>
                <a:solidFill>
                  <a:srgbClr val="EA2224"/>
                </a:solidFill>
                <a:uFill>
                  <a:solidFill>
                    <a:srgbClr val="EA2224"/>
                  </a:solidFill>
                </a:uFill>
              </a:defRPr>
            </a:lvl1pPr>
          </a:lstStyle>
          <a:p>
            <a:r>
              <a:t>Questions?</a:t>
            </a:r>
          </a:p>
        </p:txBody>
      </p:sp>
      <p:sp>
        <p:nvSpPr>
          <p:cNvPr id="142" name="We talked about:…"/>
          <p:cNvSpPr txBox="1">
            <a:spLocks noGrp="1"/>
          </p:cNvSpPr>
          <p:nvPr>
            <p:ph type="body" idx="1"/>
          </p:nvPr>
        </p:nvSpPr>
        <p:spPr>
          <a:xfrm>
            <a:off x="570606" y="2178843"/>
            <a:ext cx="23182785" cy="10626329"/>
          </a:xfrm>
          <a:prstGeom prst="rect">
            <a:avLst/>
          </a:prstGeom>
        </p:spPr>
        <p:txBody>
          <a:bodyPr numCol="2" spcCol="1159139"/>
          <a:lstStyle/>
          <a:p>
            <a:r>
              <a:t>We talked about:</a:t>
            </a:r>
          </a:p>
          <a:p>
            <a:pPr marL="916846" lvl="1" indent="-531719"/>
            <a:r>
              <a:t>Why do we need programming languages?</a:t>
            </a:r>
          </a:p>
          <a:p>
            <a:pPr marL="916846" lvl="1" indent="-531719"/>
            <a:r>
              <a:t>Why should we study languages?</a:t>
            </a:r>
          </a:p>
          <a:p>
            <a:pPr marL="916846" lvl="1" indent="-531719"/>
            <a:r>
              <a:t>Why do we have a plethora of languages?</a:t>
            </a:r>
          </a:p>
          <a:p>
            <a:pPr marL="916846" lvl="1" indent="-531719"/>
            <a:r>
              <a:t>Programming paradigms</a:t>
            </a:r>
          </a:p>
          <a:p>
            <a:pPr marL="916846" lvl="1" indent="-531719"/>
            <a:r>
              <a:t>Language classification</a:t>
            </a:r>
          </a:p>
          <a:p>
            <a:pPr marL="916846" lvl="1" indent="-531719"/>
            <a:r>
              <a:t>Language selection guidelines</a:t>
            </a:r>
          </a:p>
          <a:p>
            <a:pPr marL="916846" lvl="1" indent="-531719"/>
            <a:r>
              <a:t>Language design influences</a:t>
            </a:r>
          </a:p>
        </p:txBody>
      </p:sp>
      <p:sp>
        <p:nvSpPr>
          <p:cNvPr id="143"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lvl1pPr defTabSz="1232296"/>
          </a:lstStyle>
          <a:p>
            <a:fld id="{86CB4B4D-7CA3-9044-876B-883B54F8677D}" type="slidenum">
              <a:t>34</a:t>
            </a:fld>
            <a:endParaRPr/>
          </a:p>
        </p:txBody>
      </p:sp>
      <p:grpSp>
        <p:nvGrpSpPr>
          <p:cNvPr id="156" name="Group"/>
          <p:cNvGrpSpPr/>
          <p:nvPr/>
        </p:nvGrpSpPr>
        <p:grpSpPr>
          <a:xfrm>
            <a:off x="12159359" y="3091899"/>
            <a:ext cx="10127856" cy="8440962"/>
            <a:chOff x="501702" y="126406"/>
            <a:chExt cx="10127855" cy="8440961"/>
          </a:xfrm>
        </p:grpSpPr>
        <p:sp>
          <p:nvSpPr>
            <p:cNvPr id="144" name="Shape"/>
            <p:cNvSpPr/>
            <p:nvPr/>
          </p:nvSpPr>
          <p:spPr>
            <a:xfrm rot="16140002" flipH="1">
              <a:off x="1440447" y="4240657"/>
              <a:ext cx="3571368" cy="4787346"/>
            </a:xfrm>
            <a:custGeom>
              <a:avLst/>
              <a:gdLst/>
              <a:ahLst/>
              <a:cxnLst>
                <a:cxn ang="0">
                  <a:pos x="wd2" y="hd2"/>
                </a:cxn>
                <a:cxn ang="5400000">
                  <a:pos x="wd2" y="hd2"/>
                </a:cxn>
                <a:cxn ang="10800000">
                  <a:pos x="wd2" y="hd2"/>
                </a:cxn>
                <a:cxn ang="16200000">
                  <a:pos x="wd2" y="hd2"/>
                </a:cxn>
              </a:cxnLst>
              <a:rect l="0" t="0" r="r" b="b"/>
              <a:pathLst>
                <a:path w="21600" h="21005" extrusionOk="0">
                  <a:moveTo>
                    <a:pt x="9545" y="14031"/>
                  </a:moveTo>
                  <a:cubicBezTo>
                    <a:pt x="9609" y="10142"/>
                    <a:pt x="5995" y="6945"/>
                    <a:pt x="1474" y="6890"/>
                  </a:cubicBezTo>
                  <a:cubicBezTo>
                    <a:pt x="1206" y="6886"/>
                    <a:pt x="938" y="6894"/>
                    <a:pt x="672" y="6914"/>
                  </a:cubicBezTo>
                  <a:lnTo>
                    <a:pt x="0" y="50"/>
                  </a:lnTo>
                  <a:cubicBezTo>
                    <a:pt x="8913" y="-595"/>
                    <a:pt x="16747" y="5097"/>
                    <a:pt x="17497" y="12763"/>
                  </a:cubicBezTo>
                  <a:cubicBezTo>
                    <a:pt x="17541" y="13217"/>
                    <a:pt x="17560" y="13672"/>
                    <a:pt x="17552" y="14128"/>
                  </a:cubicBezTo>
                  <a:lnTo>
                    <a:pt x="17551" y="14128"/>
                  </a:lnTo>
                  <a:lnTo>
                    <a:pt x="21600" y="14177"/>
                  </a:lnTo>
                  <a:lnTo>
                    <a:pt x="13435" y="21005"/>
                  </a:lnTo>
                  <a:lnTo>
                    <a:pt x="5496" y="13981"/>
                  </a:lnTo>
                  <a:lnTo>
                    <a:pt x="9545" y="14030"/>
                  </a:lnTo>
                  <a:close/>
                </a:path>
              </a:pathLst>
            </a:custGeom>
            <a:gradFill flip="none" rotWithShape="1">
              <a:gsLst>
                <a:gs pos="0">
                  <a:srgbClr val="D5D200"/>
                </a:gs>
                <a:gs pos="100000">
                  <a:srgbClr val="FFFFFF"/>
                </a:gs>
              </a:gsLst>
              <a:lin ang="13500000" scaled="0"/>
            </a:gradFill>
            <a:ln w="12700" cap="flat">
              <a:noFill/>
              <a:miter lim="400000"/>
            </a:ln>
            <a:effectLst>
              <a:outerShdw blurRad="177800" dist="101600" dir="2700000" rotWithShape="0">
                <a:srgbClr val="000000">
                  <a:alpha val="75000"/>
                </a:srgbClr>
              </a:outerShdw>
            </a:effectLst>
          </p:spPr>
          <p:txBody>
            <a:bodyPr wrap="square" lIns="71437" tIns="71437" rIns="71437" bIns="71437" numCol="1" anchor="ctr">
              <a:noAutofit/>
            </a:bodyPr>
            <a:lstStyle/>
            <a:p>
              <a:pPr marL="57799" marR="57799" defTabSz="1821656">
                <a:defRPr sz="2800"/>
              </a:pPr>
              <a:endParaRPr/>
            </a:p>
          </p:txBody>
        </p:sp>
        <p:grpSp>
          <p:nvGrpSpPr>
            <p:cNvPr id="147" name="Group"/>
            <p:cNvGrpSpPr/>
            <p:nvPr/>
          </p:nvGrpSpPr>
          <p:grpSpPr>
            <a:xfrm>
              <a:off x="501702" y="1213619"/>
              <a:ext cx="8652163" cy="7353749"/>
              <a:chOff x="-4983472" y="-2526055"/>
              <a:chExt cx="8652162" cy="7353748"/>
            </a:xfrm>
          </p:grpSpPr>
          <p:pic>
            <p:nvPicPr>
              <p:cNvPr id="145" name="image.pdf" descr="image.pdf"/>
              <p:cNvPicPr>
                <a:picLocks/>
              </p:cNvPicPr>
              <p:nvPr/>
            </p:nvPicPr>
            <p:blipFill>
              <a:blip r:embed="rId2">
                <a:extLst/>
              </a:blip>
              <a:stretch>
                <a:fillRect/>
              </a:stretch>
            </p:blipFill>
            <p:spPr>
              <a:xfrm>
                <a:off x="-4983473" y="-2526056"/>
                <a:ext cx="2424475" cy="4400835"/>
              </a:xfrm>
              <a:prstGeom prst="rect">
                <a:avLst/>
              </a:prstGeom>
              <a:ln w="12700" cap="flat">
                <a:noFill/>
                <a:miter lim="400000"/>
              </a:ln>
              <a:effectLst/>
            </p:spPr>
          </p:pic>
          <p:pic>
            <p:nvPicPr>
              <p:cNvPr id="146" name="image.pdf" descr="image.pdf"/>
              <p:cNvPicPr>
                <a:picLocks/>
              </p:cNvPicPr>
              <p:nvPr/>
            </p:nvPicPr>
            <p:blipFill>
              <a:blip r:embed="rId3">
                <a:extLst/>
              </a:blip>
              <a:srcRect/>
              <a:stretch>
                <a:fillRect/>
              </a:stretch>
            </p:blipFill>
            <p:spPr>
              <a:xfrm>
                <a:off x="-239490" y="-622673"/>
                <a:ext cx="3908181" cy="5450367"/>
              </a:xfrm>
              <a:prstGeom prst="rect">
                <a:avLst/>
              </a:prstGeom>
              <a:ln w="12700" cap="flat">
                <a:noFill/>
                <a:miter lim="400000"/>
              </a:ln>
              <a:effectLst/>
            </p:spPr>
          </p:pic>
        </p:grpSp>
        <p:pic>
          <p:nvPicPr>
            <p:cNvPr id="148" name="image.pdf" descr="image.pdf"/>
            <p:cNvPicPr>
              <a:picLocks/>
            </p:cNvPicPr>
            <p:nvPr/>
          </p:nvPicPr>
          <p:blipFill>
            <a:blip r:embed="rId4">
              <a:extLst/>
            </a:blip>
            <a:stretch>
              <a:fillRect/>
            </a:stretch>
          </p:blipFill>
          <p:spPr>
            <a:xfrm>
              <a:off x="8062128" y="2869460"/>
              <a:ext cx="2567430" cy="4189758"/>
            </a:xfrm>
            <a:prstGeom prst="rect">
              <a:avLst/>
            </a:prstGeom>
            <a:ln w="12700" cap="flat">
              <a:noFill/>
              <a:miter lim="400000"/>
            </a:ln>
            <a:effectLst/>
          </p:spPr>
        </p:pic>
        <p:grpSp>
          <p:nvGrpSpPr>
            <p:cNvPr id="155" name="Group"/>
            <p:cNvGrpSpPr/>
            <p:nvPr/>
          </p:nvGrpSpPr>
          <p:grpSpPr>
            <a:xfrm>
              <a:off x="2657192" y="126406"/>
              <a:ext cx="5939699" cy="2738684"/>
              <a:chOff x="0" y="0"/>
              <a:chExt cx="5939697" cy="2738683"/>
            </a:xfrm>
          </p:grpSpPr>
          <p:sp>
            <p:nvSpPr>
              <p:cNvPr id="149" name="Shape"/>
              <p:cNvSpPr/>
              <p:nvPr/>
            </p:nvSpPr>
            <p:spPr>
              <a:xfrm>
                <a:off x="1082227" y="0"/>
                <a:ext cx="4857471" cy="2738684"/>
              </a:xfrm>
              <a:custGeom>
                <a:avLst/>
                <a:gdLst/>
                <a:ahLst/>
                <a:cxnLst>
                  <a:cxn ang="0">
                    <a:pos x="wd2" y="hd2"/>
                  </a:cxn>
                  <a:cxn ang="5400000">
                    <a:pos x="wd2" y="hd2"/>
                  </a:cxn>
                  <a:cxn ang="10800000">
                    <a:pos x="wd2" y="hd2"/>
                  </a:cxn>
                  <a:cxn ang="16200000">
                    <a:pos x="wd2" y="hd2"/>
                  </a:cxn>
                </a:cxnLst>
                <a:rect l="0" t="0" r="r" b="b"/>
                <a:pathLst>
                  <a:path w="21264" h="20623" extrusionOk="0">
                    <a:moveTo>
                      <a:pt x="1919" y="6857"/>
                    </a:moveTo>
                    <a:cubicBezTo>
                      <a:pt x="744" y="7018"/>
                      <a:pt x="-110" y="8412"/>
                      <a:pt x="11" y="9971"/>
                    </a:cubicBezTo>
                    <a:cubicBezTo>
                      <a:pt x="81" y="10871"/>
                      <a:pt x="470" y="11672"/>
                      <a:pt x="1058" y="12130"/>
                    </a:cubicBezTo>
                    <a:lnTo>
                      <a:pt x="1047" y="12097"/>
                    </a:lnTo>
                    <a:cubicBezTo>
                      <a:pt x="237" y="13237"/>
                      <a:pt x="282" y="15025"/>
                      <a:pt x="1147" y="16091"/>
                    </a:cubicBezTo>
                    <a:cubicBezTo>
                      <a:pt x="1608" y="16659"/>
                      <a:pt x="2236" y="16931"/>
                      <a:pt x="2864" y="16834"/>
                    </a:cubicBezTo>
                    <a:lnTo>
                      <a:pt x="2853" y="16853"/>
                    </a:lnTo>
                    <a:cubicBezTo>
                      <a:pt x="3897" y="19265"/>
                      <a:pt x="6219" y="20100"/>
                      <a:pt x="8040" y="18718"/>
                    </a:cubicBezTo>
                    <a:cubicBezTo>
                      <a:pt x="8063" y="18700"/>
                      <a:pt x="8086" y="18683"/>
                      <a:pt x="8108" y="18665"/>
                    </a:cubicBezTo>
                    <a:lnTo>
                      <a:pt x="8102" y="18668"/>
                    </a:lnTo>
                    <a:cubicBezTo>
                      <a:pt x="9122" y="20688"/>
                      <a:pt x="11186" y="21231"/>
                      <a:pt x="12712" y="19881"/>
                    </a:cubicBezTo>
                    <a:cubicBezTo>
                      <a:pt x="13352" y="19315"/>
                      <a:pt x="13823" y="18473"/>
                      <a:pt x="14046" y="17498"/>
                    </a:cubicBezTo>
                    <a:lnTo>
                      <a:pt x="14050" y="17522"/>
                    </a:lnTo>
                    <a:cubicBezTo>
                      <a:pt x="15384" y="18621"/>
                      <a:pt x="17141" y="18085"/>
                      <a:pt x="17974" y="16325"/>
                    </a:cubicBezTo>
                    <a:cubicBezTo>
                      <a:pt x="18252" y="15737"/>
                      <a:pt x="18401" y="15059"/>
                      <a:pt x="18406" y="14366"/>
                    </a:cubicBezTo>
                    <a:lnTo>
                      <a:pt x="18400" y="14357"/>
                    </a:lnTo>
                    <a:cubicBezTo>
                      <a:pt x="20223" y="14013"/>
                      <a:pt x="21490" y="11783"/>
                      <a:pt x="21229" y="9377"/>
                    </a:cubicBezTo>
                    <a:cubicBezTo>
                      <a:pt x="21148" y="8627"/>
                      <a:pt x="20922" y="7918"/>
                      <a:pt x="20573" y="7318"/>
                    </a:cubicBezTo>
                    <a:lnTo>
                      <a:pt x="20566" y="7316"/>
                    </a:lnTo>
                    <a:cubicBezTo>
                      <a:pt x="21137" y="5554"/>
                      <a:pt x="20520" y="3512"/>
                      <a:pt x="19188" y="2756"/>
                    </a:cubicBezTo>
                    <a:cubicBezTo>
                      <a:pt x="19076" y="2693"/>
                      <a:pt x="18961" y="2640"/>
                      <a:pt x="18843" y="2597"/>
                    </a:cubicBezTo>
                    <a:lnTo>
                      <a:pt x="18852" y="2591"/>
                    </a:lnTo>
                    <a:cubicBezTo>
                      <a:pt x="18618" y="879"/>
                      <a:pt x="17375" y="-258"/>
                      <a:pt x="16075" y="50"/>
                    </a:cubicBezTo>
                    <a:cubicBezTo>
                      <a:pt x="15529" y="180"/>
                      <a:pt x="15034" y="555"/>
                      <a:pt x="14675" y="1113"/>
                    </a:cubicBezTo>
                    <a:lnTo>
                      <a:pt x="14679" y="1117"/>
                    </a:lnTo>
                    <a:cubicBezTo>
                      <a:pt x="13960" y="-129"/>
                      <a:pt x="12611" y="-369"/>
                      <a:pt x="11668" y="582"/>
                    </a:cubicBezTo>
                    <a:cubicBezTo>
                      <a:pt x="11406" y="845"/>
                      <a:pt x="11194" y="1183"/>
                      <a:pt x="11048" y="1572"/>
                    </a:cubicBezTo>
                    <a:lnTo>
                      <a:pt x="11055" y="1618"/>
                    </a:lnTo>
                    <a:cubicBezTo>
                      <a:pt x="10022" y="274"/>
                      <a:pt x="8360" y="291"/>
                      <a:pt x="7343" y="1657"/>
                    </a:cubicBezTo>
                    <a:cubicBezTo>
                      <a:pt x="7165" y="1895"/>
                      <a:pt x="7014" y="2167"/>
                      <a:pt x="6895" y="2463"/>
                    </a:cubicBezTo>
                    <a:lnTo>
                      <a:pt x="6887" y="2485"/>
                    </a:lnTo>
                    <a:cubicBezTo>
                      <a:pt x="5303" y="1260"/>
                      <a:pt x="3266" y="1962"/>
                      <a:pt x="2338" y="4053"/>
                    </a:cubicBezTo>
                    <a:cubicBezTo>
                      <a:pt x="1962" y="4900"/>
                      <a:pt x="1812" y="5889"/>
                      <a:pt x="1913" y="6862"/>
                    </a:cubicBezTo>
                    <a:close/>
                  </a:path>
                </a:pathLst>
              </a:custGeom>
              <a:gradFill flip="none" rotWithShape="1">
                <a:gsLst>
                  <a:gs pos="0">
                    <a:srgbClr val="E0E0F0"/>
                  </a:gs>
                  <a:gs pos="100000">
                    <a:srgbClr val="FFFFFF"/>
                  </a:gs>
                </a:gsLst>
                <a:lin ang="0" scaled="0"/>
              </a:gradFill>
              <a:ln w="12700" cap="flat">
                <a:solidFill>
                  <a:srgbClr val="000000"/>
                </a:solidFill>
                <a:prstDash val="solid"/>
                <a:round/>
              </a:ln>
              <a:effectLst>
                <a:outerShdw blurRad="88900" dist="50800" dir="2700000" rotWithShape="0">
                  <a:srgbClr val="929292">
                    <a:alpha val="75000"/>
                  </a:srgbClr>
                </a:outerShdw>
              </a:effectLst>
            </p:spPr>
            <p:txBody>
              <a:bodyPr wrap="square" lIns="71437" tIns="71437" rIns="71437" bIns="71437" numCol="1" anchor="ctr">
                <a:noAutofit/>
              </a:bodyPr>
              <a:lstStyle/>
              <a:p>
                <a:pPr marL="57799" marR="57799" defTabSz="1821656">
                  <a:defRPr sz="2800"/>
                </a:pPr>
                <a:endParaRPr/>
              </a:p>
            </p:txBody>
          </p:sp>
          <p:sp>
            <p:nvSpPr>
              <p:cNvPr id="150" name="Oval"/>
              <p:cNvSpPr/>
              <p:nvPr/>
            </p:nvSpPr>
            <p:spPr>
              <a:xfrm>
                <a:off x="705765" y="2037536"/>
                <a:ext cx="809675" cy="456491"/>
              </a:xfrm>
              <a:prstGeom prst="ellipse">
                <a:avLst/>
              </a:prstGeom>
              <a:gradFill flip="none" rotWithShape="1">
                <a:gsLst>
                  <a:gs pos="0">
                    <a:srgbClr val="E0E0F0"/>
                  </a:gs>
                  <a:gs pos="100000">
                    <a:srgbClr val="FFFFFF"/>
                  </a:gs>
                </a:gsLst>
                <a:lin ang="0" scaled="0"/>
              </a:gradFill>
              <a:ln w="12700" cap="flat">
                <a:solidFill>
                  <a:srgbClr val="000000"/>
                </a:solidFill>
                <a:prstDash val="solid"/>
                <a:round/>
              </a:ln>
              <a:effectLst>
                <a:outerShdw blurRad="88900" dist="50800" dir="2700000" rotWithShape="0">
                  <a:srgbClr val="929292">
                    <a:alpha val="75000"/>
                  </a:srgbClr>
                </a:outerShdw>
              </a:effectLst>
            </p:spPr>
            <p:txBody>
              <a:bodyPr wrap="square" lIns="71437" tIns="71437" rIns="71437" bIns="71437" numCol="1" anchor="ctr">
                <a:noAutofit/>
              </a:bodyPr>
              <a:lstStyle/>
              <a:p>
                <a:pPr marL="57799" marR="57799" defTabSz="1821656">
                  <a:defRPr sz="2800"/>
                </a:pPr>
                <a:endParaRPr/>
              </a:p>
            </p:txBody>
          </p:sp>
          <p:sp>
            <p:nvSpPr>
              <p:cNvPr id="151" name="Oval"/>
              <p:cNvSpPr/>
              <p:nvPr/>
            </p:nvSpPr>
            <p:spPr>
              <a:xfrm>
                <a:off x="240427" y="2337804"/>
                <a:ext cx="539784" cy="304328"/>
              </a:xfrm>
              <a:prstGeom prst="ellipse">
                <a:avLst/>
              </a:prstGeom>
              <a:gradFill flip="none" rotWithShape="1">
                <a:gsLst>
                  <a:gs pos="0">
                    <a:srgbClr val="E0E0F0"/>
                  </a:gs>
                  <a:gs pos="100000">
                    <a:srgbClr val="FFFFFF"/>
                  </a:gs>
                </a:gsLst>
                <a:lin ang="0" scaled="0"/>
              </a:gradFill>
              <a:ln w="12700" cap="flat">
                <a:solidFill>
                  <a:srgbClr val="000000"/>
                </a:solidFill>
                <a:prstDash val="solid"/>
                <a:round/>
              </a:ln>
              <a:effectLst>
                <a:outerShdw blurRad="88900" dist="50800" dir="2700000" rotWithShape="0">
                  <a:srgbClr val="929292">
                    <a:alpha val="75000"/>
                  </a:srgbClr>
                </a:outerShdw>
              </a:effectLst>
            </p:spPr>
            <p:txBody>
              <a:bodyPr wrap="square" lIns="71437" tIns="71437" rIns="71437" bIns="71437" numCol="1" anchor="ctr">
                <a:noAutofit/>
              </a:bodyPr>
              <a:lstStyle/>
              <a:p>
                <a:pPr marL="57799" marR="57799" defTabSz="1821656">
                  <a:defRPr sz="2800"/>
                </a:pPr>
                <a:endParaRPr/>
              </a:p>
            </p:txBody>
          </p:sp>
          <p:sp>
            <p:nvSpPr>
              <p:cNvPr id="152" name="Oval"/>
              <p:cNvSpPr/>
              <p:nvPr/>
            </p:nvSpPr>
            <p:spPr>
              <a:xfrm>
                <a:off x="0" y="2554003"/>
                <a:ext cx="269892" cy="152165"/>
              </a:xfrm>
              <a:prstGeom prst="ellipse">
                <a:avLst/>
              </a:prstGeom>
              <a:gradFill flip="none" rotWithShape="1">
                <a:gsLst>
                  <a:gs pos="0">
                    <a:srgbClr val="E0E0F0"/>
                  </a:gs>
                  <a:gs pos="100000">
                    <a:srgbClr val="FFFFFF"/>
                  </a:gs>
                </a:gsLst>
                <a:lin ang="0" scaled="0"/>
              </a:gradFill>
              <a:ln w="12700" cap="flat">
                <a:solidFill>
                  <a:srgbClr val="000000"/>
                </a:solidFill>
                <a:prstDash val="solid"/>
                <a:round/>
              </a:ln>
              <a:effectLst>
                <a:outerShdw blurRad="88900" dist="50800" dir="2700000" rotWithShape="0">
                  <a:srgbClr val="929292">
                    <a:alpha val="75000"/>
                  </a:srgbClr>
                </a:outerShdw>
              </a:effectLst>
            </p:spPr>
            <p:txBody>
              <a:bodyPr wrap="square" lIns="71437" tIns="71437" rIns="71437" bIns="71437" numCol="1" anchor="ctr">
                <a:noAutofit/>
              </a:bodyPr>
              <a:lstStyle/>
              <a:p>
                <a:pPr marL="57799" marR="57799" defTabSz="1821656">
                  <a:defRPr sz="2800"/>
                </a:pPr>
                <a:endParaRPr/>
              </a:p>
            </p:txBody>
          </p:sp>
          <p:sp>
            <p:nvSpPr>
              <p:cNvPr id="153" name="Shape"/>
              <p:cNvSpPr/>
              <p:nvPr/>
            </p:nvSpPr>
            <p:spPr>
              <a:xfrm>
                <a:off x="1323961" y="147841"/>
                <a:ext cx="4456485" cy="2331241"/>
              </a:xfrm>
              <a:custGeom>
                <a:avLst/>
                <a:gdLst/>
                <a:ahLst/>
                <a:cxnLst>
                  <a:cxn ang="0">
                    <a:pos x="wd2" y="hd2"/>
                  </a:cxn>
                  <a:cxn ang="5400000">
                    <a:pos x="wd2" y="hd2"/>
                  </a:cxn>
                  <a:cxn ang="10800000">
                    <a:pos x="wd2" y="hd2"/>
                  </a:cxn>
                  <a:cxn ang="16200000">
                    <a:pos x="wd2" y="hd2"/>
                  </a:cxn>
                </a:cxnLst>
                <a:rect l="0" t="0" r="r" b="b"/>
                <a:pathLst>
                  <a:path w="21600" h="21600" extrusionOk="0">
                    <a:moveTo>
                      <a:pt x="0" y="13555"/>
                    </a:moveTo>
                    <a:cubicBezTo>
                      <a:pt x="417" y="13915"/>
                      <a:pt x="899" y="14078"/>
                      <a:pt x="1381" y="14023"/>
                    </a:cubicBezTo>
                    <a:moveTo>
                      <a:pt x="2000" y="19344"/>
                    </a:moveTo>
                    <a:cubicBezTo>
                      <a:pt x="2207" y="19308"/>
                      <a:pt x="2410" y="19233"/>
                      <a:pt x="2604" y="19120"/>
                    </a:cubicBezTo>
                    <a:moveTo>
                      <a:pt x="7435" y="20578"/>
                    </a:moveTo>
                    <a:cubicBezTo>
                      <a:pt x="7532" y="20937"/>
                      <a:pt x="7654" y="21279"/>
                      <a:pt x="7799" y="21600"/>
                    </a:cubicBezTo>
                    <a:moveTo>
                      <a:pt x="14381" y="20160"/>
                    </a:moveTo>
                    <a:cubicBezTo>
                      <a:pt x="14456" y="19795"/>
                      <a:pt x="14505" y="19419"/>
                      <a:pt x="14527" y="19039"/>
                    </a:cubicBezTo>
                    <a:moveTo>
                      <a:pt x="19208" y="16307"/>
                    </a:moveTo>
                    <a:cubicBezTo>
                      <a:pt x="19218" y="14526"/>
                      <a:pt x="18528" y="12895"/>
                      <a:pt x="17436" y="12115"/>
                    </a:cubicBezTo>
                    <a:moveTo>
                      <a:pt x="20811" y="9204"/>
                    </a:moveTo>
                    <a:cubicBezTo>
                      <a:pt x="21153" y="8777"/>
                      <a:pt x="21423" y="8239"/>
                      <a:pt x="21600" y="7632"/>
                    </a:cubicBezTo>
                    <a:moveTo>
                      <a:pt x="19744" y="2561"/>
                    </a:moveTo>
                    <a:cubicBezTo>
                      <a:pt x="19747" y="2312"/>
                      <a:pt x="19733" y="2063"/>
                      <a:pt x="19702" y="1818"/>
                    </a:cubicBezTo>
                    <a:moveTo>
                      <a:pt x="15078" y="0"/>
                    </a:moveTo>
                    <a:cubicBezTo>
                      <a:pt x="14912" y="285"/>
                      <a:pt x="14776" y="604"/>
                      <a:pt x="14673" y="947"/>
                    </a:cubicBezTo>
                    <a:moveTo>
                      <a:pt x="11061" y="564"/>
                    </a:moveTo>
                    <a:cubicBezTo>
                      <a:pt x="10973" y="823"/>
                      <a:pt x="10907" y="1098"/>
                      <a:pt x="10865" y="1381"/>
                    </a:cubicBezTo>
                    <a:moveTo>
                      <a:pt x="7163" y="2480"/>
                    </a:moveTo>
                    <a:cubicBezTo>
                      <a:pt x="6949" y="2175"/>
                      <a:pt x="6711" y="1909"/>
                      <a:pt x="6454" y="1688"/>
                    </a:cubicBezTo>
                    <a:moveTo>
                      <a:pt x="946" y="7074"/>
                    </a:moveTo>
                    <a:cubicBezTo>
                      <a:pt x="973" y="7356"/>
                      <a:pt x="1014" y="7635"/>
                      <a:pt x="1070" y="7907"/>
                    </a:cubicBezTo>
                  </a:path>
                </a:pathLst>
              </a:custGeom>
              <a:noFill/>
              <a:ln w="12700" cap="flat">
                <a:solidFill>
                  <a:srgbClr val="000000"/>
                </a:solidFill>
                <a:prstDash val="solid"/>
                <a:round/>
              </a:ln>
              <a:effectLst/>
            </p:spPr>
            <p:txBody>
              <a:bodyPr wrap="square" lIns="71437" tIns="71437" rIns="71437" bIns="71437" numCol="1" anchor="ctr">
                <a:noAutofit/>
              </a:bodyPr>
              <a:lstStyle/>
              <a:p>
                <a:pPr marL="57799" marR="57799" defTabSz="1821656">
                  <a:defRPr sz="2800"/>
                </a:pPr>
                <a:endParaRPr/>
              </a:p>
            </p:txBody>
          </p:sp>
          <p:sp>
            <p:nvSpPr>
              <p:cNvPr id="154" name="Hmmm…"/>
              <p:cNvSpPr txBox="1"/>
              <p:nvPr/>
            </p:nvSpPr>
            <p:spPr>
              <a:xfrm>
                <a:off x="1811309" y="729094"/>
                <a:ext cx="3054494" cy="115205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ctr">
                <a:noAutofit/>
              </a:bodyPr>
              <a:lstStyle>
                <a:lvl1pPr marL="57937" marR="48688" defTabSz="1821656">
                  <a:buFont typeface="Comic Sans MS"/>
                  <a:defRPr sz="4900" i="0">
                    <a:latin typeface="Comic Sans MS"/>
                    <a:ea typeface="Comic Sans MS"/>
                    <a:cs typeface="Comic Sans MS"/>
                    <a:sym typeface="Comic Sans MS"/>
                  </a:defRPr>
                </a:lvl1pPr>
              </a:lstStyle>
              <a:p>
                <a:pPr>
                  <a:defRPr i="1">
                    <a:latin typeface="+mn-lt"/>
                    <a:ea typeface="+mn-ea"/>
                    <a:cs typeface="+mn-cs"/>
                    <a:sym typeface="Arial"/>
                  </a:defRPr>
                </a:pPr>
                <a:r>
                  <a:rPr i="0">
                    <a:latin typeface="Comic Sans MS"/>
                    <a:ea typeface="Comic Sans MS"/>
                    <a:cs typeface="Comic Sans MS"/>
                    <a:sym typeface="Comic Sans MS"/>
                  </a:rPr>
                  <a:t>Hmmm…</a:t>
                </a:r>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Programming Language Features"/>
          <p:cNvSpPr txBox="1">
            <a:spLocks noGrp="1"/>
          </p:cNvSpPr>
          <p:nvPr>
            <p:ph type="title"/>
          </p:nvPr>
        </p:nvSpPr>
        <p:spPr>
          <a:prstGeom prst="rect">
            <a:avLst/>
          </a:prstGeom>
        </p:spPr>
        <p:txBody>
          <a:bodyPr/>
          <a:lstStyle/>
          <a:p>
            <a:r>
              <a:t>Programming Language Features</a:t>
            </a:r>
          </a:p>
        </p:txBody>
      </p:sp>
      <p:sp>
        <p:nvSpPr>
          <p:cNvPr id="49" name="Each programming language can be thought of as a set of formal specifications concerning syntax, vocabulary, and meaning.…"/>
          <p:cNvSpPr txBox="1">
            <a:spLocks noGrp="1"/>
          </p:cNvSpPr>
          <p:nvPr>
            <p:ph type="body" idx="1"/>
          </p:nvPr>
        </p:nvSpPr>
        <p:spPr>
          <a:xfrm>
            <a:off x="600608" y="2178843"/>
            <a:ext cx="23182784" cy="10949328"/>
          </a:xfrm>
          <a:prstGeom prst="rect">
            <a:avLst/>
          </a:prstGeom>
        </p:spPr>
        <p:txBody>
          <a:bodyPr/>
          <a:lstStyle/>
          <a:p>
            <a:pPr>
              <a:lnSpc>
                <a:spcPct val="90000"/>
              </a:lnSpc>
            </a:pPr>
            <a:r>
              <a:rPr sz="4800" b="0" dirty="0"/>
              <a:t>Each programming language can be thought of as a set of</a:t>
            </a:r>
            <a:r>
              <a:rPr sz="4800" b="0" dirty="0">
                <a:solidFill>
                  <a:srgbClr val="0433FF"/>
                </a:solidFill>
              </a:rPr>
              <a:t> formal specifications </a:t>
            </a:r>
            <a:r>
              <a:rPr sz="4800" b="0" dirty="0"/>
              <a:t>concerning</a:t>
            </a:r>
            <a:r>
              <a:rPr sz="4800" b="0" dirty="0">
                <a:solidFill>
                  <a:srgbClr val="0433FF"/>
                </a:solidFill>
              </a:rPr>
              <a:t> syntax, vocabulary, and meaning</a:t>
            </a:r>
            <a:r>
              <a:rPr sz="4800" b="0" dirty="0"/>
              <a:t>.</a:t>
            </a:r>
          </a:p>
          <a:p>
            <a:pPr marL="605416" indent="-564776">
              <a:lnSpc>
                <a:spcPct val="90000"/>
              </a:lnSpc>
            </a:pPr>
            <a:r>
              <a:rPr sz="4800" b="0" dirty="0"/>
              <a:t>These specifications usually include:</a:t>
            </a:r>
          </a:p>
          <a:p>
            <a:pPr marL="1030786" lvl="1" indent="-645658">
              <a:lnSpc>
                <a:spcPct val="90000"/>
              </a:lnSpc>
              <a:defRPr b="1">
                <a:solidFill>
                  <a:srgbClr val="0433FF"/>
                </a:solidFill>
                <a:uFill>
                  <a:solidFill>
                    <a:srgbClr val="0433FF"/>
                  </a:solidFill>
                </a:uFill>
              </a:defRPr>
            </a:pPr>
            <a:r>
              <a:rPr sz="4400" dirty="0"/>
              <a:t>Data types</a:t>
            </a:r>
          </a:p>
          <a:p>
            <a:pPr marL="1030786" lvl="1" indent="-645658">
              <a:lnSpc>
                <a:spcPct val="90000"/>
              </a:lnSpc>
              <a:defRPr b="1">
                <a:solidFill>
                  <a:srgbClr val="0433FF"/>
                </a:solidFill>
                <a:uFill>
                  <a:solidFill>
                    <a:srgbClr val="0433FF"/>
                  </a:solidFill>
                </a:uFill>
              </a:defRPr>
            </a:pPr>
            <a:r>
              <a:rPr sz="4400" dirty="0"/>
              <a:t>Data structures</a:t>
            </a:r>
          </a:p>
          <a:p>
            <a:pPr marL="1030786" lvl="1" indent="-645658">
              <a:lnSpc>
                <a:spcPct val="90000"/>
              </a:lnSpc>
              <a:defRPr b="1">
                <a:solidFill>
                  <a:srgbClr val="0433FF"/>
                </a:solidFill>
                <a:uFill>
                  <a:solidFill>
                    <a:srgbClr val="0433FF"/>
                  </a:solidFill>
                </a:uFill>
              </a:defRPr>
            </a:pPr>
            <a:r>
              <a:rPr sz="4400" dirty="0"/>
              <a:t>Instruction and flow control</a:t>
            </a:r>
          </a:p>
          <a:p>
            <a:pPr marL="1030786" lvl="1" indent="-645658">
              <a:lnSpc>
                <a:spcPct val="90000"/>
              </a:lnSpc>
              <a:defRPr b="1">
                <a:solidFill>
                  <a:srgbClr val="0433FF"/>
                </a:solidFill>
                <a:uFill>
                  <a:solidFill>
                    <a:srgbClr val="0433FF"/>
                  </a:solidFill>
                </a:uFill>
              </a:defRPr>
            </a:pPr>
            <a:r>
              <a:rPr sz="4400" dirty="0"/>
              <a:t>Design philosophy</a:t>
            </a:r>
          </a:p>
          <a:p>
            <a:pPr marL="1030786" lvl="1" indent="-645658">
              <a:lnSpc>
                <a:spcPct val="90000"/>
              </a:lnSpc>
              <a:defRPr b="1">
                <a:solidFill>
                  <a:srgbClr val="0433FF"/>
                </a:solidFill>
                <a:uFill>
                  <a:solidFill>
                    <a:srgbClr val="0433FF"/>
                  </a:solidFill>
                </a:uFill>
              </a:defRPr>
            </a:pPr>
            <a:r>
              <a:rPr sz="4400" dirty="0"/>
              <a:t>Compilation and interpretation</a:t>
            </a:r>
          </a:p>
          <a:p>
            <a:pPr>
              <a:lnSpc>
                <a:spcPct val="90000"/>
              </a:lnSpc>
            </a:pPr>
            <a:r>
              <a:rPr sz="4800" b="0" dirty="0"/>
              <a:t>Popular languages have </a:t>
            </a:r>
            <a:r>
              <a:rPr sz="4800" b="0" dirty="0">
                <a:solidFill>
                  <a:srgbClr val="0433FF"/>
                </a:solidFill>
              </a:rPr>
              <a:t>standardization bodies</a:t>
            </a:r>
            <a:r>
              <a:rPr sz="4800" b="0" dirty="0"/>
              <a:t> that meet regularly to create and publish formal definitions of the language and discuss the extension of existing definitions.</a:t>
            </a:r>
          </a:p>
          <a:p>
            <a:pPr marL="1030786" lvl="1" indent="-645658">
              <a:lnSpc>
                <a:spcPct val="90000"/>
              </a:lnSpc>
            </a:pPr>
            <a:r>
              <a:rPr sz="4400" dirty="0"/>
              <a:t>for example, JCP (Java Community Process) that manages JSRs (Java Specifications Requests)</a:t>
            </a:r>
            <a:endParaRPr lang="en-US" sz="4400" dirty="0"/>
          </a:p>
          <a:p>
            <a:pPr lvl="1" fontAlgn="base"/>
            <a:r>
              <a:rPr lang="en-US" sz="4400" dirty="0"/>
              <a:t>s</a:t>
            </a:r>
            <a:r>
              <a:rPr lang="en-US" sz="4400" b="0" dirty="0"/>
              <a:t>tandardization is a time-consuming and difficult process. For example, a committee began work on producing a standard version of C++ in 1989 – it was approved in 1998.</a:t>
            </a:r>
            <a:endParaRPr sz="4400" dirty="0"/>
          </a:p>
        </p:txBody>
      </p:sp>
      <p:sp>
        <p:nvSpPr>
          <p:cNvPr id="50" name="Slide Number"/>
          <p:cNvSpPr txBox="1">
            <a:spLocks noGrp="1"/>
          </p:cNvSpPr>
          <p:nvPr>
            <p:ph type="sldNum" sz="quarter" idx="2"/>
          </p:nvPr>
        </p:nvSpPr>
        <p:spPr>
          <a:xfrm>
            <a:off x="23289748" y="12894468"/>
            <a:ext cx="325092" cy="488505"/>
          </a:xfrm>
          <a:prstGeom prst="rect">
            <a:avLst/>
          </a:prstGeom>
          <a:extLst>
            <a:ext uri="{C572A759-6A51-4108-AA02-DFA0A04FC94B}">
              <ma14:wrappingTextBoxFlag xmlns="" xmlns:ma14="http://schemas.microsoft.com/office/mac/drawingml/2011/main" val="1"/>
            </a:ext>
          </a:extLst>
        </p:spPr>
        <p:txBody>
          <a:bodyPr/>
          <a:lstStyle>
            <a:lvl1pPr defTabSz="1232296"/>
          </a:lstStyle>
          <a:p>
            <a:fld id="{86CB4B4D-7CA3-9044-876B-883B54F8677D}" type="slidenum">
              <a:t>4</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Why Do We Need Languages?"/>
          <p:cNvSpPr txBox="1">
            <a:spLocks noGrp="1"/>
          </p:cNvSpPr>
          <p:nvPr>
            <p:ph type="title"/>
          </p:nvPr>
        </p:nvSpPr>
        <p:spPr>
          <a:prstGeom prst="rect">
            <a:avLst/>
          </a:prstGeom>
        </p:spPr>
        <p:txBody>
          <a:bodyPr/>
          <a:lstStyle/>
          <a:p>
            <a:r>
              <a:t>Why Do We Need Languages? </a:t>
            </a:r>
          </a:p>
        </p:txBody>
      </p:sp>
      <p:sp>
        <p:nvSpPr>
          <p:cNvPr id="53" name="Way of thinking…"/>
          <p:cNvSpPr txBox="1">
            <a:spLocks noGrp="1"/>
          </p:cNvSpPr>
          <p:nvPr>
            <p:ph type="body" idx="1"/>
          </p:nvPr>
        </p:nvSpPr>
        <p:spPr>
          <a:prstGeom prst="rect">
            <a:avLst/>
          </a:prstGeom>
        </p:spPr>
        <p:txBody>
          <a:bodyPr numCol="2" spcCol="1159139"/>
          <a:lstStyle/>
          <a:p>
            <a:pPr marL="660072" indent="-619432"/>
            <a:r>
              <a:rPr sz="5400" dirty="0"/>
              <a:t>Way of thinking</a:t>
            </a:r>
          </a:p>
          <a:p>
            <a:pPr marL="660072" indent="-619432"/>
            <a:r>
              <a:rPr sz="5400" dirty="0"/>
              <a:t>Way of expressing algorithms</a:t>
            </a:r>
          </a:p>
          <a:p>
            <a:pPr marL="660072" indent="-619432"/>
            <a:r>
              <a:rPr sz="5400" dirty="0"/>
              <a:t>Way of specifying what you want</a:t>
            </a:r>
          </a:p>
          <a:p>
            <a:pPr marL="660072" indent="-619432"/>
            <a:r>
              <a:rPr sz="5400" dirty="0"/>
              <a:t>Abstraction of a virtual machine</a:t>
            </a:r>
          </a:p>
          <a:p>
            <a:pPr marL="1054699" lvl="1" indent="-669572"/>
            <a:r>
              <a:rPr sz="4800" dirty="0"/>
              <a:t>Dealing with the hardware without getting down into the bits</a:t>
            </a:r>
          </a:p>
          <a:p>
            <a:pPr marL="660072" indent="-619432"/>
            <a:r>
              <a:rPr sz="5400" dirty="0"/>
              <a:t>Two perspectives of languages:</a:t>
            </a:r>
          </a:p>
          <a:p>
            <a:pPr marL="1054699" lvl="1" indent="-669572"/>
            <a:r>
              <a:rPr sz="4800" dirty="0"/>
              <a:t>the user's point of view</a:t>
            </a:r>
          </a:p>
          <a:p>
            <a:pPr marL="1054699" lvl="1" indent="-669572"/>
            <a:r>
              <a:rPr sz="4800" dirty="0"/>
              <a:t>the </a:t>
            </a:r>
            <a:r>
              <a:rPr lang="en-US" sz="4800" dirty="0"/>
              <a:t>implementer's</a:t>
            </a:r>
            <a:r>
              <a:rPr sz="4800" dirty="0"/>
              <a:t> point of view</a:t>
            </a:r>
          </a:p>
        </p:txBody>
      </p:sp>
      <p:sp>
        <p:nvSpPr>
          <p:cNvPr id="54" name="Slide Number"/>
          <p:cNvSpPr txBox="1">
            <a:spLocks noGrp="1"/>
          </p:cNvSpPr>
          <p:nvPr>
            <p:ph type="sldNum" sz="quarter" idx="2"/>
          </p:nvPr>
        </p:nvSpPr>
        <p:spPr>
          <a:xfrm>
            <a:off x="23289748" y="12894468"/>
            <a:ext cx="325092" cy="488505"/>
          </a:xfrm>
          <a:prstGeom prst="rect">
            <a:avLst/>
          </a:prstGeom>
          <a:extLst>
            <a:ext uri="{C572A759-6A51-4108-AA02-DFA0A04FC94B}">
              <ma14:wrappingTextBoxFlag xmlns="" xmlns:ma14="http://schemas.microsoft.com/office/mac/drawingml/2011/main" val="1"/>
            </a:ext>
          </a:extLst>
        </p:spPr>
        <p:txBody>
          <a:bodyPr/>
          <a:lstStyle>
            <a:lvl1pPr defTabSz="1232296"/>
          </a:lstStyle>
          <a:p>
            <a:fld id="{86CB4B4D-7CA3-9044-876B-883B54F8677D}" type="slidenum">
              <a:t>5</a:t>
            </a:fld>
            <a:endParaRPr/>
          </a:p>
        </p:txBody>
      </p:sp>
      <p:pic>
        <p:nvPicPr>
          <p:cNvPr id="4" name="Picture 3">
            <a:extLst>
              <a:ext uri="{FF2B5EF4-FFF2-40B4-BE49-F238E27FC236}">
                <a16:creationId xmlns:a16="http://schemas.microsoft.com/office/drawing/2014/main" id="{AE743E89-2FEE-0143-BA5A-6F33FBC1E780}"/>
              </a:ext>
            </a:extLst>
          </p:cNvPr>
          <p:cNvPicPr>
            <a:picLocks noChangeAspect="1"/>
          </p:cNvPicPr>
          <p:nvPr/>
        </p:nvPicPr>
        <p:blipFill>
          <a:blip r:embed="rId2"/>
          <a:stretch>
            <a:fillRect/>
          </a:stretch>
        </p:blipFill>
        <p:spPr>
          <a:xfrm>
            <a:off x="12191999" y="2362200"/>
            <a:ext cx="11134445" cy="1115573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Why Study Programming Languages?"/>
          <p:cNvSpPr txBox="1">
            <a:spLocks noGrp="1"/>
          </p:cNvSpPr>
          <p:nvPr>
            <p:ph type="title"/>
          </p:nvPr>
        </p:nvSpPr>
        <p:spPr>
          <a:prstGeom prst="rect">
            <a:avLst/>
          </a:prstGeom>
        </p:spPr>
        <p:txBody>
          <a:bodyPr/>
          <a:lstStyle/>
          <a:p>
            <a:r>
              <a:t>Why Study Programming Languages?</a:t>
            </a:r>
          </a:p>
        </p:txBody>
      </p:sp>
      <p:sp>
        <p:nvSpPr>
          <p:cNvPr id="58" name="Improved background for choosing appropriate languages…"/>
          <p:cNvSpPr txBox="1">
            <a:spLocks noGrp="1"/>
          </p:cNvSpPr>
          <p:nvPr>
            <p:ph type="body" idx="1"/>
          </p:nvPr>
        </p:nvSpPr>
        <p:spPr>
          <a:prstGeom prst="rect">
            <a:avLst/>
          </a:prstGeom>
        </p:spPr>
        <p:txBody>
          <a:bodyPr>
            <a:normAutofit lnSpcReduction="10000"/>
          </a:bodyPr>
          <a:lstStyle/>
          <a:p>
            <a:pPr marL="480450" marR="53828" indent="-444687" defTabSz="1697354">
              <a:spcBef>
                <a:spcPts val="800"/>
              </a:spcBef>
              <a:defRPr sz="4928"/>
            </a:pPr>
            <a:r>
              <a:t>Improved background for choosing appropriate languages</a:t>
            </a:r>
          </a:p>
          <a:p>
            <a:pPr marL="770831" marR="53828" lvl="1" indent="-431919" defTabSz="1697354">
              <a:spcBef>
                <a:spcPts val="800"/>
              </a:spcBef>
              <a:defRPr sz="4576"/>
            </a:pPr>
            <a:r>
              <a:t>e.g., Java vs. PHP vs. Python vs. Ruby for Web programming</a:t>
            </a:r>
          </a:p>
          <a:p>
            <a:pPr marL="480450" marR="53828" indent="-444687" defTabSz="1697354">
              <a:spcBef>
                <a:spcPts val="800"/>
              </a:spcBef>
              <a:defRPr sz="4928"/>
            </a:pPr>
            <a:r>
              <a:t>Increased ability to learn new languages</a:t>
            </a:r>
          </a:p>
          <a:p>
            <a:pPr marL="770831" marR="53828" lvl="1" indent="-431919" defTabSz="1697354">
              <a:spcBef>
                <a:spcPts val="800"/>
              </a:spcBef>
              <a:defRPr sz="4576"/>
            </a:pPr>
            <a:r>
              <a:t>if you think in terms of iteration, recursion, abstraction (for example), you will find it easier to assimilate the syntax and semantic details of a new language</a:t>
            </a:r>
          </a:p>
          <a:p>
            <a:pPr marL="480450" marR="53828" indent="-444687" defTabSz="1697354">
              <a:spcBef>
                <a:spcPts val="800"/>
              </a:spcBef>
              <a:defRPr sz="4928"/>
            </a:pPr>
            <a:r>
              <a:t>Increased ability to express ideas</a:t>
            </a:r>
          </a:p>
          <a:p>
            <a:pPr marL="480450" marR="53828" indent="-444687" defTabSz="1697354">
              <a:spcBef>
                <a:spcPts val="800"/>
              </a:spcBef>
              <a:defRPr sz="4928"/>
            </a:pPr>
            <a:r>
              <a:t>Understand obscure features</a:t>
            </a:r>
          </a:p>
          <a:p>
            <a:pPr marL="480450" marR="53828" indent="-444687" defTabSz="1697354">
              <a:spcBef>
                <a:spcPts val="800"/>
              </a:spcBef>
              <a:defRPr sz="4928"/>
            </a:pPr>
            <a:r>
              <a:t>Understand implementation costs</a:t>
            </a:r>
          </a:p>
          <a:p>
            <a:pPr marL="770831" marR="53828" lvl="1" indent="-431919" defTabSz="1697354">
              <a:spcBef>
                <a:spcPts val="800"/>
              </a:spcBef>
              <a:defRPr sz="4576"/>
            </a:pPr>
            <a:r>
              <a:t>choose between alternative ways of doing things, based on knowledge of what will be done underneath</a:t>
            </a:r>
          </a:p>
          <a:p>
            <a:pPr marL="480450" marR="53828" indent="-444687" defTabSz="1697354">
              <a:spcBef>
                <a:spcPts val="800"/>
              </a:spcBef>
              <a:defRPr sz="4928"/>
            </a:pPr>
            <a:r>
              <a:t>Figure out how to do things in languages that don't support them explicitly</a:t>
            </a:r>
          </a:p>
          <a:p>
            <a:pPr marL="480450" marR="53828" indent="-444687" defTabSz="1697354">
              <a:spcBef>
                <a:spcPts val="800"/>
              </a:spcBef>
              <a:defRPr sz="4928"/>
            </a:pPr>
            <a:r>
              <a:t>Better understanding of significance of implementation</a:t>
            </a:r>
          </a:p>
          <a:p>
            <a:pPr marL="480450" marR="53828" indent="-444687" defTabSz="1697354">
              <a:spcBef>
                <a:spcPts val="800"/>
              </a:spcBef>
              <a:defRPr sz="4928"/>
            </a:pPr>
            <a:r>
              <a:t>Overall advancement of computing</a:t>
            </a:r>
          </a:p>
        </p:txBody>
      </p:sp>
      <p:sp>
        <p:nvSpPr>
          <p:cNvPr id="59" name="Slide Number"/>
          <p:cNvSpPr txBox="1">
            <a:spLocks noGrp="1"/>
          </p:cNvSpPr>
          <p:nvPr>
            <p:ph type="sldNum" sz="quarter" idx="2"/>
          </p:nvPr>
        </p:nvSpPr>
        <p:spPr>
          <a:xfrm>
            <a:off x="23289748" y="12894468"/>
            <a:ext cx="325092" cy="488505"/>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6</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Why so Many Programming Languages?"/>
          <p:cNvSpPr txBox="1">
            <a:spLocks noGrp="1"/>
          </p:cNvSpPr>
          <p:nvPr>
            <p:ph type="title"/>
          </p:nvPr>
        </p:nvSpPr>
        <p:spPr>
          <a:prstGeom prst="rect">
            <a:avLst/>
          </a:prstGeom>
        </p:spPr>
        <p:txBody>
          <a:bodyPr/>
          <a:lstStyle/>
          <a:p>
            <a:r>
              <a:t>Why so Many Programming Languages? </a:t>
            </a:r>
          </a:p>
        </p:txBody>
      </p:sp>
      <p:sp>
        <p:nvSpPr>
          <p:cNvPr id="62" name="Many application domains…"/>
          <p:cNvSpPr txBox="1">
            <a:spLocks noGrp="1"/>
          </p:cNvSpPr>
          <p:nvPr>
            <p:ph type="body" idx="1"/>
          </p:nvPr>
        </p:nvSpPr>
        <p:spPr>
          <a:prstGeom prst="rect">
            <a:avLst/>
          </a:prstGeom>
        </p:spPr>
        <p:txBody>
          <a:bodyPr/>
          <a:lstStyle/>
          <a:p>
            <a:r>
              <a:t>Many application domains</a:t>
            </a:r>
          </a:p>
          <a:p>
            <a:r>
              <a:t>Evolution</a:t>
            </a:r>
          </a:p>
          <a:p>
            <a:pPr marL="916846" lvl="1" indent="-531719"/>
            <a:r>
              <a:t>we've learned better ways of doing things over time</a:t>
            </a:r>
          </a:p>
          <a:p>
            <a:r>
              <a:t>Socio-economic factors</a:t>
            </a:r>
          </a:p>
          <a:p>
            <a:pPr marL="916846" lvl="1" indent="-531719"/>
            <a:r>
              <a:t>proprietary interests</a:t>
            </a:r>
          </a:p>
          <a:p>
            <a:pPr marL="916846" lvl="1" indent="-531719"/>
            <a:r>
              <a:t>commercial advantage</a:t>
            </a:r>
          </a:p>
          <a:p>
            <a:r>
              <a:t>Orientation toward </a:t>
            </a:r>
            <a:r>
              <a:rPr>
                <a:solidFill>
                  <a:srgbClr val="0433FF"/>
                </a:solidFill>
              </a:rPr>
              <a:t>special purposes</a:t>
            </a:r>
          </a:p>
          <a:p>
            <a:r>
              <a:t>Orientation toward </a:t>
            </a:r>
            <a:r>
              <a:rPr>
                <a:solidFill>
                  <a:srgbClr val="0433FF"/>
                </a:solidFill>
              </a:rPr>
              <a:t>special hardware</a:t>
            </a:r>
          </a:p>
          <a:p>
            <a:r>
              <a:rPr>
                <a:solidFill>
                  <a:srgbClr val="0433FF"/>
                </a:solidFill>
              </a:rPr>
              <a:t>Diverse ideas</a:t>
            </a:r>
            <a:r>
              <a:t> about what is pleasant (“elegant”) to use</a:t>
            </a:r>
          </a:p>
        </p:txBody>
      </p:sp>
      <p:sp>
        <p:nvSpPr>
          <p:cNvPr id="63" name="Slide Number"/>
          <p:cNvSpPr txBox="1">
            <a:spLocks noGrp="1"/>
          </p:cNvSpPr>
          <p:nvPr>
            <p:ph type="sldNum" sz="quarter" idx="2"/>
          </p:nvPr>
        </p:nvSpPr>
        <p:spPr>
          <a:xfrm>
            <a:off x="23289748" y="12894468"/>
            <a:ext cx="325092" cy="488505"/>
          </a:xfrm>
          <a:prstGeom prst="rect">
            <a:avLst/>
          </a:prstGeom>
          <a:extLst>
            <a:ext uri="{C572A759-6A51-4108-AA02-DFA0A04FC94B}">
              <ma14:wrappingTextBoxFlag xmlns="" xmlns:ma14="http://schemas.microsoft.com/office/mac/drawingml/2011/main" val="1"/>
            </a:ext>
          </a:extLst>
        </p:spPr>
        <p:txBody>
          <a:bodyPr/>
          <a:lstStyle>
            <a:lvl1pPr defTabSz="1232296"/>
          </a:lstStyle>
          <a:p>
            <a:fld id="{86CB4B4D-7CA3-9044-876B-883B54F8677D}" type="slidenum">
              <a:t>7</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Programming Domains"/>
          <p:cNvSpPr txBox="1">
            <a:spLocks noGrp="1"/>
          </p:cNvSpPr>
          <p:nvPr>
            <p:ph type="title"/>
          </p:nvPr>
        </p:nvSpPr>
        <p:spPr>
          <a:prstGeom prst="rect">
            <a:avLst/>
          </a:prstGeom>
        </p:spPr>
        <p:txBody>
          <a:bodyPr/>
          <a:lstStyle/>
          <a:p>
            <a:r>
              <a:t>Programming Domains</a:t>
            </a:r>
          </a:p>
        </p:txBody>
      </p:sp>
      <p:sp>
        <p:nvSpPr>
          <p:cNvPr id="66" name="Scientific applications…"/>
          <p:cNvSpPr txBox="1">
            <a:spLocks noGrp="1"/>
          </p:cNvSpPr>
          <p:nvPr>
            <p:ph type="body" idx="1"/>
          </p:nvPr>
        </p:nvSpPr>
        <p:spPr>
          <a:xfrm>
            <a:off x="106964" y="2089547"/>
            <a:ext cx="23706430" cy="11503148"/>
          </a:xfrm>
          <a:prstGeom prst="rect">
            <a:avLst/>
          </a:prstGeom>
        </p:spPr>
        <p:txBody>
          <a:bodyPr/>
          <a:lstStyle/>
          <a:p>
            <a:pPr marL="620932" indent="-580292">
              <a:lnSpc>
                <a:spcPct val="90000"/>
              </a:lnSpc>
              <a:defRPr sz="4400"/>
            </a:pPr>
            <a:r>
              <a:rPr dirty="0"/>
              <a:t>Scientific applications</a:t>
            </a:r>
          </a:p>
          <a:p>
            <a:pPr marL="964564" lvl="1" indent="-579437">
              <a:lnSpc>
                <a:spcPct val="90000"/>
              </a:lnSpc>
              <a:defRPr sz="4000"/>
            </a:pPr>
            <a:r>
              <a:rPr lang="en-US" sz="3600" dirty="0"/>
              <a:t>Efficiency, fast floating-point</a:t>
            </a:r>
            <a:r>
              <a:rPr sz="3600" dirty="0"/>
              <a:t> </a:t>
            </a:r>
            <a:r>
              <a:rPr lang="en-US" sz="3600" dirty="0"/>
              <a:t>arithmetic for a large number of </a:t>
            </a:r>
            <a:r>
              <a:rPr sz="3600" dirty="0"/>
              <a:t>computations</a:t>
            </a:r>
          </a:p>
          <a:p>
            <a:pPr marL="964564" lvl="1" indent="-579437">
              <a:lnSpc>
                <a:spcPct val="90000"/>
              </a:lnSpc>
              <a:defRPr sz="4000"/>
            </a:pPr>
            <a:r>
              <a:rPr sz="3600" dirty="0"/>
              <a:t>e.g., Fortran</a:t>
            </a:r>
            <a:r>
              <a:rPr lang="en-US" sz="3600" dirty="0"/>
              <a:t> (first language),</a:t>
            </a:r>
            <a:r>
              <a:rPr sz="3600" dirty="0"/>
              <a:t> C, Math-oriented languages like MATLAB, R</a:t>
            </a:r>
          </a:p>
          <a:p>
            <a:pPr marL="620932" indent="-580292">
              <a:lnSpc>
                <a:spcPct val="90000"/>
              </a:lnSpc>
              <a:defRPr sz="4400"/>
            </a:pPr>
            <a:r>
              <a:rPr dirty="0"/>
              <a:t>Business applications</a:t>
            </a:r>
          </a:p>
          <a:p>
            <a:pPr marL="964564" lvl="1" indent="-579437">
              <a:lnSpc>
                <a:spcPct val="90000"/>
              </a:lnSpc>
              <a:defRPr sz="4000"/>
            </a:pPr>
            <a:r>
              <a:rPr lang="en-US" sz="3600" dirty="0"/>
              <a:t>Decimal  arithmetic, producing elaborate reports</a:t>
            </a:r>
            <a:endParaRPr sz="3600" dirty="0"/>
          </a:p>
          <a:p>
            <a:pPr marL="964564" lvl="1" indent="-579437">
              <a:lnSpc>
                <a:spcPct val="90000"/>
              </a:lnSpc>
              <a:defRPr sz="4000"/>
            </a:pPr>
            <a:r>
              <a:rPr sz="3600" dirty="0"/>
              <a:t>e.g., COBOL</a:t>
            </a:r>
            <a:r>
              <a:rPr lang="en-US" sz="3600" dirty="0"/>
              <a:t> (first language)</a:t>
            </a:r>
            <a:r>
              <a:rPr sz="3600" dirty="0"/>
              <a:t>, Java, XML</a:t>
            </a:r>
          </a:p>
          <a:p>
            <a:pPr marL="620932" indent="-580292">
              <a:lnSpc>
                <a:spcPct val="90000"/>
              </a:lnSpc>
              <a:defRPr sz="4400"/>
            </a:pPr>
            <a:r>
              <a:rPr dirty="0"/>
              <a:t>Artificial Intelligence</a:t>
            </a:r>
          </a:p>
          <a:p>
            <a:pPr marL="964564" lvl="1" indent="-579437">
              <a:lnSpc>
                <a:spcPct val="90000"/>
              </a:lnSpc>
              <a:defRPr sz="4000"/>
            </a:pPr>
            <a:r>
              <a:rPr lang="en-US" sz="3600" dirty="0"/>
              <a:t>Symbolic computations, list of data </a:t>
            </a:r>
          </a:p>
          <a:p>
            <a:pPr marL="1263527" lvl="2" indent="-579437">
              <a:lnSpc>
                <a:spcPct val="90000"/>
              </a:lnSpc>
              <a:defRPr sz="4000"/>
            </a:pPr>
            <a:r>
              <a:rPr lang="en-US" sz="3600" dirty="0"/>
              <a:t>s</a:t>
            </a:r>
            <a:r>
              <a:rPr sz="3600" dirty="0"/>
              <a:t>ymbols rather than numbers manipulated</a:t>
            </a:r>
          </a:p>
          <a:p>
            <a:pPr marL="964564" lvl="1" indent="-579437">
              <a:lnSpc>
                <a:spcPct val="90000"/>
              </a:lnSpc>
              <a:defRPr sz="4000"/>
            </a:pPr>
            <a:r>
              <a:rPr sz="3600" dirty="0"/>
              <a:t>e.g., LISP</a:t>
            </a:r>
            <a:r>
              <a:rPr lang="en-US" sz="3600" dirty="0"/>
              <a:t> (first language)</a:t>
            </a:r>
            <a:r>
              <a:rPr sz="3600" dirty="0"/>
              <a:t>, Prolog, expert system shells like JESS</a:t>
            </a:r>
            <a:r>
              <a:rPr lang="en-US" sz="3600" dirty="0"/>
              <a:t> (java Expert System Shell) and </a:t>
            </a:r>
            <a:r>
              <a:rPr sz="3600" dirty="0"/>
              <a:t>CLIPS</a:t>
            </a:r>
          </a:p>
          <a:p>
            <a:pPr marL="620932" indent="-580292">
              <a:lnSpc>
                <a:spcPct val="90000"/>
              </a:lnSpc>
              <a:defRPr sz="4400"/>
            </a:pPr>
            <a:r>
              <a:rPr dirty="0"/>
              <a:t>Systems programming</a:t>
            </a:r>
          </a:p>
          <a:p>
            <a:pPr marL="964564" lvl="1" indent="-579437">
              <a:lnSpc>
                <a:spcPct val="90000"/>
              </a:lnSpc>
              <a:defRPr sz="4000"/>
            </a:pPr>
            <a:r>
              <a:rPr sz="3600" dirty="0"/>
              <a:t>Need efficiency because of continuous use</a:t>
            </a:r>
            <a:endParaRPr lang="en-US" sz="3600" dirty="0"/>
          </a:p>
          <a:p>
            <a:pPr marL="964564" lvl="1" indent="-579437">
              <a:lnSpc>
                <a:spcPct val="90000"/>
              </a:lnSpc>
              <a:defRPr sz="4000"/>
            </a:pPr>
            <a:r>
              <a:rPr lang="en-US" sz="3600" dirty="0"/>
              <a:t>Direct access to resources of the operating system</a:t>
            </a:r>
            <a:endParaRPr sz="3600" dirty="0"/>
          </a:p>
          <a:p>
            <a:pPr marL="964564" lvl="1" indent="-579437">
              <a:lnSpc>
                <a:spcPct val="90000"/>
              </a:lnSpc>
              <a:defRPr sz="4000"/>
            </a:pPr>
            <a:r>
              <a:rPr sz="3600" dirty="0"/>
              <a:t>e.g., </a:t>
            </a:r>
            <a:r>
              <a:rPr lang="en-US" sz="3600" dirty="0"/>
              <a:t>PL/I (early language stands for Programming Language 1 – an alternative to assembly language for low-level computer processing functions), later </a:t>
            </a:r>
            <a:r>
              <a:rPr sz="3600" dirty="0"/>
              <a:t>C, Ada</a:t>
            </a:r>
          </a:p>
          <a:p>
            <a:pPr marL="620932" indent="-580292">
              <a:lnSpc>
                <a:spcPct val="90000"/>
              </a:lnSpc>
              <a:defRPr sz="4400"/>
            </a:pPr>
            <a:r>
              <a:rPr lang="en-US" dirty="0"/>
              <a:t>Miscellaneous</a:t>
            </a:r>
            <a:endParaRPr dirty="0"/>
          </a:p>
          <a:p>
            <a:pPr marL="964564" lvl="1" indent="-579437">
              <a:lnSpc>
                <a:spcPct val="90000"/>
              </a:lnSpc>
              <a:defRPr sz="4000"/>
            </a:pPr>
            <a:r>
              <a:rPr sz="3600" dirty="0"/>
              <a:t>markup (e.g., XHTML, XML), scripting (e.g., PHP, JavaScript), general-purpose (e.g., Java), transformation (e.g., XSLT), art/animation (e.g., ActionScript)</a:t>
            </a:r>
          </a:p>
        </p:txBody>
      </p:sp>
      <p:sp>
        <p:nvSpPr>
          <p:cNvPr id="67" name="Slide Number"/>
          <p:cNvSpPr txBox="1">
            <a:spLocks noGrp="1"/>
          </p:cNvSpPr>
          <p:nvPr>
            <p:ph type="sldNum" sz="quarter" idx="2"/>
          </p:nvPr>
        </p:nvSpPr>
        <p:spPr>
          <a:xfrm>
            <a:off x="23289748" y="12894468"/>
            <a:ext cx="325092" cy="488505"/>
          </a:xfrm>
          <a:prstGeom prst="rect">
            <a:avLst/>
          </a:prstGeom>
          <a:extLst>
            <a:ext uri="{C572A759-6A51-4108-AA02-DFA0A04FC94B}">
              <ma14:wrappingTextBoxFlag xmlns="" xmlns:ma14="http://schemas.microsoft.com/office/mac/drawingml/2011/main" val="1"/>
            </a:ext>
          </a:extLst>
        </p:spPr>
        <p:txBody>
          <a:bodyPr/>
          <a:lstStyle>
            <a:lvl1pPr defTabSz="1232296"/>
          </a:lstStyle>
          <a:p>
            <a:fld id="{86CB4B4D-7CA3-9044-876B-883B54F8677D}" type="slidenum">
              <a:t>8</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Genealogy of Languages"/>
          <p:cNvSpPr txBox="1">
            <a:spLocks noGrp="1"/>
          </p:cNvSpPr>
          <p:nvPr>
            <p:ph type="title"/>
          </p:nvPr>
        </p:nvSpPr>
        <p:spPr>
          <a:prstGeom prst="rect">
            <a:avLst/>
          </a:prstGeom>
        </p:spPr>
        <p:txBody>
          <a:bodyPr/>
          <a:lstStyle/>
          <a:p>
            <a:r>
              <a:t>Genealogy of Languages</a:t>
            </a:r>
          </a:p>
        </p:txBody>
      </p:sp>
      <p:sp>
        <p:nvSpPr>
          <p:cNvPr id="70" name="Slide Number"/>
          <p:cNvSpPr txBox="1">
            <a:spLocks noGrp="1"/>
          </p:cNvSpPr>
          <p:nvPr>
            <p:ph type="sldNum" sz="quarter" idx="2"/>
          </p:nvPr>
        </p:nvSpPr>
        <p:spPr>
          <a:xfrm>
            <a:off x="23289748" y="12894468"/>
            <a:ext cx="325092" cy="488505"/>
          </a:xfrm>
          <a:prstGeom prst="rect">
            <a:avLst/>
          </a:prstGeom>
          <a:extLst>
            <a:ext uri="{C572A759-6A51-4108-AA02-DFA0A04FC94B}">
              <ma14:wrappingTextBoxFlag xmlns="" xmlns:ma14="http://schemas.microsoft.com/office/mac/drawingml/2011/main" val="1"/>
            </a:ext>
          </a:extLst>
        </p:spPr>
        <p:txBody>
          <a:bodyPr/>
          <a:lstStyle>
            <a:lvl1pPr defTabSz="1232296"/>
          </a:lstStyle>
          <a:p>
            <a:fld id="{86CB4B4D-7CA3-9044-876B-883B54F8677D}" type="slidenum">
              <a:t>9</a:t>
            </a:fld>
            <a:endParaRPr/>
          </a:p>
        </p:txBody>
      </p:sp>
      <p:sp>
        <p:nvSpPr>
          <p:cNvPr id="71" name="http://www.levenez.com/lang/lang.pdf"/>
          <p:cNvSpPr txBox="1"/>
          <p:nvPr/>
        </p:nvSpPr>
        <p:spPr>
          <a:xfrm>
            <a:off x="2652453" y="6280819"/>
            <a:ext cx="19485587" cy="115436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marL="61169" marR="61169" algn="l" defTabSz="1371600">
              <a:defRPr sz="7200" b="1" i="0" u="sng">
                <a:solidFill>
                  <a:srgbClr val="431579"/>
                </a:solidFill>
                <a:uFill>
                  <a:solidFill>
                    <a:srgbClr val="431579"/>
                  </a:solidFill>
                </a:uFill>
                <a:hlinkClick r:id="rId2"/>
              </a:defRPr>
            </a:lvl1pPr>
          </a:lstStyle>
          <a:p>
            <a:pPr>
              <a:defRPr u="none"/>
            </a:pPr>
            <a:r>
              <a:rPr u="sng" dirty="0">
                <a:hlinkClick r:id="rId2"/>
              </a:rPr>
              <a:t>http://www.levenez.com/lang/lang.pdf</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C5FF"/>
        </a:solidFill>
        <a:ln w="12700" cap="flat">
          <a:solidFill>
            <a:srgbClr val="000000"/>
          </a:solidFill>
          <a:prstDash val="solid"/>
          <a:round/>
        </a:ln>
        <a:effectLst/>
        <a:sp3d/>
      </a:spPr>
      <a:bodyPr rot="0" spcFirstLastPara="1" vertOverflow="overflow" horzOverflow="overflow" vert="horz" wrap="square" lIns="71437" tIns="71437" rIns="71437" bIns="71437" numCol="1" spcCol="38100" rtlCol="0" anchor="ctr">
        <a:spAutoFit/>
      </a:bodyPr>
      <a:lstStyle>
        <a:defPPr marL="0" marR="0" indent="0" algn="ctr" defTabSz="876300" rtl="0" fontAlgn="auto" latinLnBrk="0" hangingPunct="0">
          <a:lnSpc>
            <a:spcPct val="100000"/>
          </a:lnSpc>
          <a:spcBef>
            <a:spcPts val="0"/>
          </a:spcBef>
          <a:spcAft>
            <a:spcPts val="0"/>
          </a:spcAft>
          <a:buClrTx/>
          <a:buSzTx/>
          <a:buFontTx/>
          <a:buNone/>
          <a:tabLst/>
          <a:defRPr kumimoji="0" sz="2400" b="0" i="1" u="none" strike="noStrike" cap="none" spc="0" normalizeH="0" baseline="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76300" rtl="0" fontAlgn="auto" latinLnBrk="0" hangingPunct="0">
          <a:lnSpc>
            <a:spcPct val="100000"/>
          </a:lnSpc>
          <a:spcBef>
            <a:spcPts val="0"/>
          </a:spcBef>
          <a:spcAft>
            <a:spcPts val="0"/>
          </a:spcAft>
          <a:buClrTx/>
          <a:buSzTx/>
          <a:buFontTx/>
          <a:buNone/>
          <a:tabLst/>
          <a:defRPr kumimoji="0" sz="2400" b="0" i="1" u="none" strike="noStrike" cap="none" spc="0" normalizeH="0" baseline="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C5FF"/>
        </a:solidFill>
        <a:ln w="12700" cap="flat">
          <a:solidFill>
            <a:srgbClr val="000000"/>
          </a:solidFill>
          <a:prstDash val="solid"/>
          <a:round/>
        </a:ln>
        <a:effectLst/>
        <a:sp3d/>
      </a:spPr>
      <a:bodyPr rot="0" spcFirstLastPara="1" vertOverflow="overflow" horzOverflow="overflow" vert="horz" wrap="square" lIns="71437" tIns="71437" rIns="71437" bIns="71437" numCol="1" spcCol="38100" rtlCol="0" anchor="ctr">
        <a:spAutoFit/>
      </a:bodyPr>
      <a:lstStyle>
        <a:defPPr marL="0" marR="0" indent="0" algn="ctr" defTabSz="876300" rtl="0" fontAlgn="auto" latinLnBrk="0" hangingPunct="0">
          <a:lnSpc>
            <a:spcPct val="100000"/>
          </a:lnSpc>
          <a:spcBef>
            <a:spcPts val="0"/>
          </a:spcBef>
          <a:spcAft>
            <a:spcPts val="0"/>
          </a:spcAft>
          <a:buClrTx/>
          <a:buSzTx/>
          <a:buFontTx/>
          <a:buNone/>
          <a:tabLst/>
          <a:defRPr kumimoji="0" sz="2400" b="0" i="1" u="none" strike="noStrike" cap="none" spc="0" normalizeH="0" baseline="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76300" rtl="0" fontAlgn="auto" latinLnBrk="0" hangingPunct="0">
          <a:lnSpc>
            <a:spcPct val="100000"/>
          </a:lnSpc>
          <a:spcBef>
            <a:spcPts val="0"/>
          </a:spcBef>
          <a:spcAft>
            <a:spcPts val="0"/>
          </a:spcAft>
          <a:buClrTx/>
          <a:buSzTx/>
          <a:buFontTx/>
          <a:buNone/>
          <a:tabLst/>
          <a:defRPr kumimoji="0" sz="2400" b="0" i="1" u="none" strike="noStrike" cap="none" spc="0" normalizeH="0" baseline="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4150</TotalTime>
  <Words>2660</Words>
  <Application>Microsoft Macintosh PowerPoint</Application>
  <PresentationFormat>Custom</PresentationFormat>
  <Paragraphs>366</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Comic Sans MS</vt:lpstr>
      <vt:lpstr>Courier New</vt:lpstr>
      <vt:lpstr>Helvetica</vt:lpstr>
      <vt:lpstr>Lucida Grande</vt:lpstr>
      <vt:lpstr>Wingdings</vt:lpstr>
      <vt:lpstr>White</vt:lpstr>
      <vt:lpstr>Introduction</vt:lpstr>
      <vt:lpstr>Outline</vt:lpstr>
      <vt:lpstr>Programming Language</vt:lpstr>
      <vt:lpstr>Programming Language Features</vt:lpstr>
      <vt:lpstr>Why Do We Need Languages? </vt:lpstr>
      <vt:lpstr>Why Study Programming Languages?</vt:lpstr>
      <vt:lpstr>Why so Many Programming Languages? </vt:lpstr>
      <vt:lpstr>Programming Domains</vt:lpstr>
      <vt:lpstr>Genealogy of Languages</vt:lpstr>
      <vt:lpstr>What makes a language successful?</vt:lpstr>
      <vt:lpstr>Programming Paradigms</vt:lpstr>
      <vt:lpstr>Example: The GCD Algorithm</vt:lpstr>
      <vt:lpstr>Classification by Paradigm</vt:lpstr>
      <vt:lpstr>Comparison of Programming Paradigms</vt:lpstr>
      <vt:lpstr>Comparison of Programming Paradigms</vt:lpstr>
      <vt:lpstr>Classification by Generality of Use</vt:lpstr>
      <vt:lpstr>Classification by Abstraction Level</vt:lpstr>
      <vt:lpstr>Language Evaluation Criteria</vt:lpstr>
      <vt:lpstr>Language Evaluation Criteria</vt:lpstr>
      <vt:lpstr>Evaluation Criteria: Writability</vt:lpstr>
      <vt:lpstr>Evaluation Criteria: Writability</vt:lpstr>
      <vt:lpstr>Evaluation Criteria: Readability</vt:lpstr>
      <vt:lpstr>Evaluation Criteria: Readability</vt:lpstr>
      <vt:lpstr>Evaluation Criteria: Reliability</vt:lpstr>
      <vt:lpstr>Evaluation Criteria: Reliability</vt:lpstr>
      <vt:lpstr>Evaluation Criteria: Cost</vt:lpstr>
      <vt:lpstr>Evaluation Criteria: Others</vt:lpstr>
      <vt:lpstr>Language Design Trade-Offs</vt:lpstr>
      <vt:lpstr>Language Design Trade-Offs</vt:lpstr>
      <vt:lpstr>Influences on Language Design</vt:lpstr>
      <vt:lpstr>Computer Architecture Influence</vt:lpstr>
      <vt:lpstr>Computer Architecture Influence</vt:lpstr>
      <vt:lpstr>Programming Methodologies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cp:lastModifiedBy>Bieszczad, Anna</cp:lastModifiedBy>
  <cp:revision>40</cp:revision>
  <dcterms:modified xsi:type="dcterms:W3CDTF">2019-01-28T17:57:31Z</dcterms:modified>
</cp:coreProperties>
</file>