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cef4a92d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cef4a92d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ef4a92d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cef4a92d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cef4a92d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cef4a92d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cef4a92d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cef4a92d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cef4a92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cef4a92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cef4a92d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cef4a92d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ef4a92d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cef4a92d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ef4a92d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cef4a92d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ef4a92d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cef4a92d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cef4a92d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cef4a92d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ef4a9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ef4a9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cef4a92d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cef4a92d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ef4a92d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cef4a92d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cef4a92d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cef4a92d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ef4a92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ef4a92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ef4a92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ef4a92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ef4a92d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ef4a92d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ef4a92d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ef4a92d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ef4a92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ef4a92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ef4a92d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ef4a92d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cef4a92d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cef4a92d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37602" y="1348925"/>
            <a:ext cx="62688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FlyFood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0700" y="3538675"/>
            <a:ext cx="7905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José Roberto Oliveira de Araújo Filho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Projetos Interdisciplinares para Sistemas de Informação II - 2022.1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BSI - UFRPE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50" y="211000"/>
            <a:ext cx="6419250" cy="4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28300" y="564050"/>
            <a:ext cx="12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3: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63" y="773700"/>
            <a:ext cx="6609725" cy="35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443175" y="738625"/>
            <a:ext cx="18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4: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64848" l="0" r="0" t="0"/>
          <a:stretch/>
        </p:blipFill>
        <p:spPr>
          <a:xfrm>
            <a:off x="2014550" y="1380926"/>
            <a:ext cx="6490990" cy="23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255175" y="805775"/>
            <a:ext cx="16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5 (</a:t>
            </a:r>
            <a:r>
              <a:rPr b="1" lang="pt-BR" sz="1800"/>
              <a:t>1/2</a:t>
            </a:r>
            <a:r>
              <a:rPr b="1" lang="pt-BR" sz="1800"/>
              <a:t>):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68600" y="644625"/>
            <a:ext cx="17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5 (2/2):</a:t>
            </a:r>
            <a:endParaRPr b="1" sz="18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625" y="0"/>
            <a:ext cx="4598672" cy="5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400" y="523775"/>
            <a:ext cx="6434450" cy="36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228300" y="523775"/>
            <a:ext cx="21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Função principal: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Experimentos</a:t>
            </a:r>
            <a:endParaRPr b="1"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00" y="1559100"/>
            <a:ext cx="1553150" cy="2025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275" y="1559100"/>
            <a:ext cx="1518987" cy="2025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822" y="1553358"/>
            <a:ext cx="1553150" cy="203104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676" y="1553350"/>
            <a:ext cx="1588998" cy="2031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3" name="Google Shape;143;p27"/>
          <p:cNvSpPr txBox="1"/>
          <p:nvPr/>
        </p:nvSpPr>
        <p:spPr>
          <a:xfrm>
            <a:off x="837300" y="966950"/>
            <a:ext cx="15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Matriz 1</a:t>
            </a:r>
            <a:endParaRPr b="1" sz="1800"/>
          </a:p>
        </p:txBody>
      </p:sp>
      <p:sp>
        <p:nvSpPr>
          <p:cNvPr id="144" name="Google Shape;144;p27"/>
          <p:cNvSpPr txBox="1"/>
          <p:nvPr/>
        </p:nvSpPr>
        <p:spPr>
          <a:xfrm>
            <a:off x="2727213" y="966950"/>
            <a:ext cx="15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Matriz 2</a:t>
            </a:r>
            <a:endParaRPr b="1" sz="1800"/>
          </a:p>
        </p:txBody>
      </p:sp>
      <p:sp>
        <p:nvSpPr>
          <p:cNvPr id="145" name="Google Shape;145;p27"/>
          <p:cNvSpPr txBox="1"/>
          <p:nvPr/>
        </p:nvSpPr>
        <p:spPr>
          <a:xfrm>
            <a:off x="4617150" y="966950"/>
            <a:ext cx="1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Matriz 3</a:t>
            </a:r>
            <a:endParaRPr b="1" sz="1800"/>
          </a:p>
        </p:txBody>
      </p:sp>
      <p:sp>
        <p:nvSpPr>
          <p:cNvPr id="146" name="Google Shape;146;p27"/>
          <p:cNvSpPr txBox="1"/>
          <p:nvPr/>
        </p:nvSpPr>
        <p:spPr>
          <a:xfrm>
            <a:off x="6698675" y="966950"/>
            <a:ext cx="1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Matriz 4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Menor caminho da matriz 1</a:t>
            </a:r>
            <a:endParaRPr b="1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63" y="887850"/>
            <a:ext cx="4709075" cy="3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Menor caminho da matriz 2</a:t>
            </a:r>
            <a:endParaRPr b="1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63" y="845825"/>
            <a:ext cx="4977675" cy="3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Menor caminho da matriz 3</a:t>
            </a:r>
            <a:endParaRPr b="1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163" y="907075"/>
            <a:ext cx="5353674" cy="39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Menor caminho da matriz 4</a:t>
            </a:r>
            <a:endParaRPr b="1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88" y="823700"/>
            <a:ext cx="5138826" cy="41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0450"/>
            <a:ext cx="85206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Formulação do problema</a:t>
            </a:r>
            <a:endParaRPr sz="4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Entrada: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Matriz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x</a:t>
            </a:r>
            <a:r>
              <a:rPr i="1" lang="pt-BR">
                <a:solidFill>
                  <a:schemeClr val="dk1"/>
                </a:solidFill>
              </a:rPr>
              <a:t>m</a:t>
            </a:r>
            <a:r>
              <a:rPr lang="pt-BR">
                <a:solidFill>
                  <a:schemeClr val="dk1"/>
                </a:solidFill>
              </a:rPr>
              <a:t> com os pontos de origem/retorno e entrega.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Pontos: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O conjunto</a:t>
            </a:r>
            <a:r>
              <a:rPr lang="pt-BR"/>
              <a:t> </a:t>
            </a:r>
            <a:r>
              <a:rPr b="1" lang="pt-BR">
                <a:solidFill>
                  <a:schemeClr val="dk1"/>
                </a:solidFill>
              </a:rPr>
              <a:t>P</a:t>
            </a:r>
            <a:r>
              <a:rPr lang="pt-BR">
                <a:solidFill>
                  <a:schemeClr val="dk1"/>
                </a:solidFill>
              </a:rPr>
              <a:t> = {p1, p2, …, pn} representa o conjunto com </a:t>
            </a:r>
            <a:r>
              <a:rPr b="1"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pontos </a:t>
            </a:r>
            <a:r>
              <a:rPr b="1" i="1" lang="pt-BR">
                <a:solidFill>
                  <a:schemeClr val="dk1"/>
                </a:solidFill>
              </a:rPr>
              <a:t>p</a:t>
            </a:r>
            <a:r>
              <a:rPr lang="pt-BR">
                <a:solidFill>
                  <a:schemeClr val="dk1"/>
                </a:solidFill>
              </a:rPr>
              <a:t> presentes na matriz de entrada.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Coordenadas: </a:t>
            </a:r>
            <a:r>
              <a:rPr lang="pt-BR">
                <a:solidFill>
                  <a:schemeClr val="dk1"/>
                </a:solidFill>
              </a:rPr>
              <a:t>As coordenadas de cada ponto são dadas pela sua posição </a:t>
            </a:r>
            <a:r>
              <a:rPr b="1" i="1" lang="pt-BR">
                <a:solidFill>
                  <a:schemeClr val="dk1"/>
                </a:solidFill>
              </a:rPr>
              <a:t>ij</a:t>
            </a:r>
            <a:r>
              <a:rPr lang="pt-BR">
                <a:solidFill>
                  <a:schemeClr val="dk1"/>
                </a:solidFill>
              </a:rPr>
              <a:t> na matriz.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Distância: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A distância entre cada ponto é dada por (Dxy), onde Dxy = </a:t>
            </a:r>
            <a:r>
              <a:rPr i="1" lang="pt-BR">
                <a:solidFill>
                  <a:schemeClr val="dk1"/>
                </a:solidFill>
              </a:rPr>
              <a:t>D(px,py), que é a distância de px para py.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Fórmula:</a:t>
            </a:r>
            <a:r>
              <a:rPr lang="pt-BR"/>
              <a:t> </a:t>
            </a:r>
            <a:r>
              <a:rPr lang="pt-BR" sz="2200">
                <a:solidFill>
                  <a:schemeClr val="dk1"/>
                </a:solidFill>
              </a:rPr>
              <a:t>min</a:t>
            </a:r>
            <a:r>
              <a:rPr b="1" lang="pt-BR" sz="2200">
                <a:solidFill>
                  <a:schemeClr val="dk1"/>
                </a:solidFill>
              </a:rPr>
              <a:t>∑</a:t>
            </a:r>
            <a:r>
              <a:rPr lang="pt-BR" sz="2200">
                <a:solidFill>
                  <a:schemeClr val="dk1"/>
                </a:solidFill>
              </a:rPr>
              <a:t>Dxy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Resultados</a:t>
            </a:r>
            <a:endParaRPr b="1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13" y="1181800"/>
            <a:ext cx="5819575" cy="30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Resultados</a:t>
            </a:r>
            <a:endParaRPr b="1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00" y="937125"/>
            <a:ext cx="6237790" cy="3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Conclusão</a:t>
            </a:r>
            <a:endParaRPr b="1"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algoritmo consegue encontrar o menor caminho;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Como a complexidade do programa é fatorial, ele se mostrou eficiente apenas para um pequeno número de pontos de entrega;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método de força-bruta não é o mais adequado para esse tipo de problema.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Análise de algoritmos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10725"/>
            <a:ext cx="85206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Usada para presumir os recursos necessários para que um determinado algoritmo seja executado, como memória e tempo, por exemplo.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A eficiência de um algoritmo se dá pela quantidade de passos que ele executa para processar uma entrada de tamanho </a:t>
            </a:r>
            <a:r>
              <a:rPr i="1" lang="pt-BR">
                <a:solidFill>
                  <a:schemeClr val="dk1"/>
                </a:solidFill>
              </a:rPr>
              <a:t>n </a:t>
            </a:r>
            <a:r>
              <a:rPr lang="pt-BR">
                <a:solidFill>
                  <a:schemeClr val="dk1"/>
                </a:solidFill>
              </a:rPr>
              <a:t>(CORMEN, 2012).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A análise assintótica nos diz qual a ordem de crescimento do tempo de execução de um algoritmo quando a entrada é muito grande (BRUNET, 2019).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A notação O (Big O notation) define o limite superior do crescimento do tempo de execução de um algoritmo no pior caso.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>
                <a:solidFill>
                  <a:schemeClr val="dk1"/>
                </a:solidFill>
              </a:rPr>
              <a:t>O algoritmo mais eficiente é aquele que tem o menor Big O em comparação com outros algoritmos que buscam resolver o mesmo problema.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Classes de problemas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7292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</a:t>
            </a:r>
            <a:r>
              <a:rPr b="1" lang="pt-BR">
                <a:solidFill>
                  <a:schemeClr val="dk1"/>
                </a:solidFill>
              </a:rPr>
              <a:t>classe P</a:t>
            </a:r>
            <a:r>
              <a:rPr lang="pt-BR">
                <a:solidFill>
                  <a:schemeClr val="dk1"/>
                </a:solidFill>
              </a:rPr>
              <a:t> compreende os problemas que podem ser resolvidos em tempo polinomial.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</a:t>
            </a:r>
            <a:r>
              <a:rPr b="1" lang="pt-BR">
                <a:solidFill>
                  <a:schemeClr val="dk1"/>
                </a:solidFill>
              </a:rPr>
              <a:t>classe NP</a:t>
            </a:r>
            <a:r>
              <a:rPr lang="pt-BR">
                <a:solidFill>
                  <a:schemeClr val="dk1"/>
                </a:solidFill>
              </a:rPr>
              <a:t> consiste nos problemas que são verificáveis em tempo polinomial, ou seja, dada uma solução, conseguimos verificar em tempo polinomial se esta solução é válida ou não.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problema é </a:t>
            </a:r>
            <a:r>
              <a:rPr b="1" lang="pt-BR">
                <a:solidFill>
                  <a:schemeClr val="dk1"/>
                </a:solidFill>
              </a:rPr>
              <a:t>NP-Completo</a:t>
            </a:r>
            <a:r>
              <a:rPr lang="pt-BR">
                <a:solidFill>
                  <a:schemeClr val="dk1"/>
                </a:solidFill>
              </a:rPr>
              <a:t> se ele também pertencer à classe </a:t>
            </a:r>
            <a:r>
              <a:rPr b="1" lang="pt-BR">
                <a:solidFill>
                  <a:schemeClr val="dk1"/>
                </a:solidFill>
              </a:rPr>
              <a:t>NP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Se existir um algoritmo que resolva um problema NP-Completo em tempo polinomial, todos os problemas NP também serão resolvidos em tempo polinomial.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Classes de problemas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7292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Um problema é </a:t>
            </a:r>
            <a:r>
              <a:rPr b="1" lang="pt-BR">
                <a:solidFill>
                  <a:schemeClr val="dk1"/>
                </a:solidFill>
              </a:rPr>
              <a:t>NP-Difícil</a:t>
            </a:r>
            <a:r>
              <a:rPr lang="pt-BR">
                <a:solidFill>
                  <a:schemeClr val="dk1"/>
                </a:solidFill>
              </a:rPr>
              <a:t> se ele for tão difícil quanto um problema NP-Completo.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diferença entre um problema NP-Completo e NP-Difícil é que, o problema é NP-Completo se ele fizer parte da classe NP e NP-Difícil; e para o problema ser NP-Difícil ele tem que ser tão difícil quanto um problema NP, mas não necessariamente pertencer à classe NP (ACERVO LIMA, c2022).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03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Classes de problemas</a:t>
            </a:r>
            <a:endParaRPr b="1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652" y="1175602"/>
            <a:ext cx="3020700" cy="36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Metodologia</a:t>
            </a:r>
            <a:endParaRPr b="1"/>
          </a:p>
        </p:txBody>
      </p:sp>
      <p:sp>
        <p:nvSpPr>
          <p:cNvPr id="91" name="Google Shape;91;p19"/>
          <p:cNvSpPr txBox="1"/>
          <p:nvPr/>
        </p:nvSpPr>
        <p:spPr>
          <a:xfrm>
            <a:off x="363300" y="955500"/>
            <a:ext cx="8417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Passos seguidos:</a:t>
            </a:r>
            <a:endParaRPr b="1"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Ler a matriz de entrada.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Identificar quais são os pontos </a:t>
            </a:r>
            <a:r>
              <a:rPr lang="pt-BR" sz="1800">
                <a:solidFill>
                  <a:schemeClr val="dk1"/>
                </a:solidFill>
              </a:rPr>
              <a:t>de entrega </a:t>
            </a:r>
            <a:r>
              <a:rPr lang="pt-BR" sz="1800">
                <a:solidFill>
                  <a:schemeClr val="dk1"/>
                </a:solidFill>
              </a:rPr>
              <a:t>e suas posições na matriz.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Gerar todas as permutações possíveis com os pontos de entrega identificados.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Calcular a distância total de cada um desses caminhos e encontrar aquele de menor custo.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00" y="76200"/>
            <a:ext cx="48971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523750" y="644625"/>
            <a:ext cx="13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1: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300" y="228500"/>
            <a:ext cx="5497400" cy="46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456600" y="765475"/>
            <a:ext cx="11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Passo 2: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