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28" d="100"/>
          <a:sy n="28" d="100"/>
        </p:scale>
        <p:origin x="198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4587" b="104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743959"/>
            <a:ext cx="14288321" cy="5262801"/>
            <a:chOff x="0" y="0"/>
            <a:chExt cx="19051095" cy="7017068"/>
          </a:xfrm>
        </p:grpSpPr>
        <p:sp>
          <p:nvSpPr>
            <p:cNvPr id="3" name="TextBox 3"/>
            <p:cNvSpPr txBox="1"/>
            <p:nvPr/>
          </p:nvSpPr>
          <p:spPr>
            <a:xfrm>
              <a:off x="0" y="161925"/>
              <a:ext cx="19051095" cy="562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200"/>
                </a:lnSpc>
              </a:pPr>
              <a:r>
                <a:rPr lang="en-US" sz="15000" b="1" i="0" spc="1050">
                  <a:solidFill>
                    <a:srgbClr val="FFFFFF"/>
                  </a:solidFill>
                  <a:latin typeface="Montserrat Classic"/>
                </a:rPr>
                <a:t>HAPPINESS TRACKERS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83481" y="6407045"/>
              <a:ext cx="9894191" cy="610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b="0" i="0" spc="196">
                  <a:solidFill>
                    <a:srgbClr val="FFD51E"/>
                  </a:solidFill>
                  <a:latin typeface="Montserrat Classic"/>
                </a:rPr>
                <a:t>By Jose Roncal &amp; Nicole Brands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8058148" cy="895463"/>
            <a:chOff x="0" y="0"/>
            <a:chExt cx="10744197" cy="1193951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10744197" cy="710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b="0" i="0" spc="352">
                  <a:solidFill>
                    <a:srgbClr val="FFFFFF"/>
                  </a:solidFill>
                  <a:latin typeface="Montserrat Classic"/>
                </a:rPr>
                <a:t>OCT 11, 2019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1078071"/>
              <a:ext cx="5065645" cy="115880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085850"/>
            <a:ext cx="6880880" cy="2681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b="1" spc="224">
                <a:solidFill>
                  <a:srgbClr val="020301"/>
                </a:solidFill>
                <a:latin typeface="League Spartan"/>
              </a:rPr>
              <a:t>W</a:t>
            </a:r>
            <a:r>
              <a:rPr lang="en-US" sz="6399" b="1" spc="223">
                <a:solidFill>
                  <a:srgbClr val="020301"/>
                </a:solidFill>
                <a:latin typeface="League Spartan"/>
              </a:rPr>
              <a:t>HY HAPPINESS INDEX?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20000" y="723900"/>
            <a:ext cx="9065962" cy="8709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2230" lvl="1" indent="-316115">
              <a:lnSpc>
                <a:spcPts val="5361"/>
              </a:lnSpc>
              <a:buFont typeface="Arial"/>
              <a:buChar char="•"/>
            </a:pPr>
            <a:r>
              <a:rPr lang="en-US" sz="3890" spc="116" dirty="0">
                <a:solidFill>
                  <a:srgbClr val="020301"/>
                </a:solidFill>
                <a:latin typeface="Glacial Indifference"/>
              </a:rPr>
              <a:t>HAPPINESS IS INCREASINGLY CONSIDERED AN IMPORTANT AND USEFUL WAY TO GUIDE PUBLIC POLICY AND MEASURE ITS EFFECTIVENESS.  </a:t>
            </a:r>
          </a:p>
          <a:p>
            <a:pPr>
              <a:lnSpc>
                <a:spcPts val="5361"/>
              </a:lnSpc>
            </a:pPr>
            <a:endParaRPr lang="en-US" sz="3890" spc="116" dirty="0">
              <a:solidFill>
                <a:srgbClr val="020301"/>
              </a:solidFill>
              <a:latin typeface="Glacial Indifference"/>
            </a:endParaRPr>
          </a:p>
          <a:p>
            <a:pPr marL="632230" lvl="1" indent="-316115">
              <a:lnSpc>
                <a:spcPts val="5361"/>
              </a:lnSpc>
              <a:buFont typeface="Arial"/>
              <a:buChar char="•"/>
            </a:pPr>
            <a:r>
              <a:rPr lang="en-US" sz="3890" spc="116" dirty="0">
                <a:solidFill>
                  <a:srgbClr val="020301"/>
                </a:solidFill>
                <a:latin typeface="Glacial Indifference"/>
              </a:rPr>
              <a:t>THE REPORT INCORPORATES ANALYSIS BY EXPERTS IN ECONOMICS, NEUROSCIENCE AND STATISTICS, AND SHOWS HOW MEASUREMENTS OF WELL-BEING CAN BE USED TO EVALUATE A COUNTRY’S PROGRESS.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076637" y="5368290"/>
            <a:ext cx="3852597" cy="56242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3065" y="5058703"/>
            <a:ext cx="6359022" cy="3121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48800" y="1035703"/>
            <a:ext cx="210021" cy="8229600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606445" y="2798325"/>
            <a:ext cx="3212890" cy="469035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420112" y="2929111"/>
            <a:ext cx="6042065" cy="4429836"/>
            <a:chOff x="0" y="0"/>
            <a:chExt cx="8056087" cy="5906447"/>
          </a:xfrm>
        </p:grpSpPr>
        <p:sp>
          <p:nvSpPr>
            <p:cNvPr id="5" name="TextBox 5"/>
            <p:cNvSpPr txBox="1"/>
            <p:nvPr/>
          </p:nvSpPr>
          <p:spPr>
            <a:xfrm>
              <a:off x="0" y="57150"/>
              <a:ext cx="8056087" cy="3594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0"/>
                </a:lnSpc>
              </a:pPr>
              <a:r>
                <a:rPr lang="en-US" sz="6400" b="1" spc="224">
                  <a:solidFill>
                    <a:srgbClr val="F3F5F9"/>
                  </a:solidFill>
                  <a:latin typeface="League Spartan"/>
                </a:rPr>
                <a:t>QUESTIONS TO BE ANSWERED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101142"/>
              <a:ext cx="7813460" cy="1805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200" b="1" spc="151">
                  <a:solidFill>
                    <a:srgbClr val="FFDB15"/>
                  </a:solidFill>
                  <a:latin typeface="League Spartan"/>
                </a:rPr>
                <a:t>KEY DISCUSSION POINTS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023719" y="1283233"/>
            <a:ext cx="7235581" cy="7943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320" lvl="1" indent="-264160" algn="l">
              <a:lnSpc>
                <a:spcPts val="4480"/>
              </a:lnSpc>
              <a:buFont typeface="Arial"/>
              <a:buChar char="•"/>
            </a:pPr>
            <a:r>
              <a:rPr lang="en-US" sz="3200" spc="96">
                <a:solidFill>
                  <a:srgbClr val="FFDB15"/>
                </a:solidFill>
                <a:latin typeface="Glacial Indifference"/>
              </a:rPr>
              <a:t>CAN WE LEARN FROM EACH OTHER TO MAKE IMPROVEMENTS FOR THE OVERALL SATISFACTION OF THE WORLD?</a:t>
            </a:r>
          </a:p>
          <a:p>
            <a:pPr algn="l">
              <a:lnSpc>
                <a:spcPts val="4480"/>
              </a:lnSpc>
            </a:pPr>
            <a:endParaRPr lang="en-US" sz="3200" spc="96">
              <a:solidFill>
                <a:srgbClr val="FFDB15"/>
              </a:solidFill>
              <a:latin typeface="Glacial Indifference"/>
            </a:endParaRPr>
          </a:p>
          <a:p>
            <a:pPr marL="528320" lvl="1" indent="-264160" algn="l">
              <a:lnSpc>
                <a:spcPts val="4480"/>
              </a:lnSpc>
              <a:buFont typeface="Arial"/>
              <a:buChar char="•"/>
            </a:pPr>
            <a:r>
              <a:rPr lang="en-US" sz="3200" spc="96">
                <a:solidFill>
                  <a:srgbClr val="FFDB15"/>
                </a:solidFill>
                <a:latin typeface="Glacial Indifference"/>
              </a:rPr>
              <a:t>WHICH COUNTRIES ARE THE MOST IDEAL LOCATIONS FOR WELL-BEING AND PROSPERITY FOR A SUCCESSFUL LIFE?</a:t>
            </a:r>
          </a:p>
          <a:p>
            <a:pPr algn="l">
              <a:lnSpc>
                <a:spcPts val="4480"/>
              </a:lnSpc>
            </a:pPr>
            <a:endParaRPr lang="en-US" sz="3200" spc="96">
              <a:solidFill>
                <a:srgbClr val="FFDB15"/>
              </a:solidFill>
              <a:latin typeface="Glacial Indifference"/>
            </a:endParaRPr>
          </a:p>
          <a:p>
            <a:pPr marL="528320" lvl="1" indent="-264160" algn="l">
              <a:lnSpc>
                <a:spcPts val="4480"/>
              </a:lnSpc>
              <a:buFont typeface="Arial"/>
              <a:buChar char="•"/>
            </a:pPr>
            <a:r>
              <a:rPr lang="en-US" sz="3200" spc="96">
                <a:solidFill>
                  <a:srgbClr val="FFDB15"/>
                </a:solidFill>
                <a:latin typeface="Glacial Indifference"/>
              </a:rPr>
              <a:t>ARE THERE CERTAIN FACTORS THAT POSITIVELY OR NEGATIVELY IMPACT THE LEVEL OF HAPPINESS OF PEOPLE?</a:t>
            </a:r>
          </a:p>
        </p:txBody>
      </p:sp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81391" cy="2498105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3" name="TextBox 3"/>
          <p:cNvSpPr txBox="1"/>
          <p:nvPr/>
        </p:nvSpPr>
        <p:spPr>
          <a:xfrm>
            <a:off x="1780575" y="1417963"/>
            <a:ext cx="10794287" cy="202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 b="1" spc="252">
                <a:solidFill>
                  <a:srgbClr val="020301"/>
                </a:solidFill>
                <a:latin typeface="League Spartan"/>
              </a:rPr>
              <a:t>WHERE DID WE GET OUR DATA?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14443485" y="122724"/>
            <a:ext cx="2952389" cy="431005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80575" y="4706383"/>
            <a:ext cx="1313520" cy="114933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967812" y="4853001"/>
            <a:ext cx="2088032" cy="85609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37095" y="6377940"/>
            <a:ext cx="2600481" cy="169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96">
                <a:solidFill>
                  <a:srgbClr val="020301"/>
                </a:solidFill>
                <a:latin typeface="Glacial Indifference"/>
              </a:rPr>
              <a:t>WORLD HAPPINESS REPORT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89195" y="6704330"/>
            <a:ext cx="260048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96">
                <a:solidFill>
                  <a:srgbClr val="020301"/>
                </a:solidFill>
                <a:latin typeface="Glacial Indifference"/>
              </a:rPr>
              <a:t>KAGGLE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11587" y="6572514"/>
            <a:ext cx="2600481" cy="169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96">
                <a:solidFill>
                  <a:srgbClr val="020301"/>
                </a:solidFill>
                <a:latin typeface="Glacial Indifference"/>
              </a:rPr>
              <a:t>ECONOMIC FREEDOM INDEX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15150" y="6377940"/>
            <a:ext cx="2600481" cy="169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96">
                <a:solidFill>
                  <a:srgbClr val="020301"/>
                </a:solidFill>
                <a:latin typeface="Glacial Indifference"/>
              </a:rPr>
              <a:t>LIFE EXPECTANCY REPORT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58630" y="4853001"/>
            <a:ext cx="1313520" cy="114933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473109" y="8685696"/>
            <a:ext cx="3084562" cy="91123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60793" y="7922186"/>
            <a:ext cx="3153085" cy="236481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21378" y="8068310"/>
            <a:ext cx="1336114" cy="133611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rcRect t="16942"/>
          <a:stretch>
            <a:fillRect/>
          </a:stretch>
        </p:blipFill>
        <p:spPr>
          <a:xfrm>
            <a:off x="12103976" y="8685696"/>
            <a:ext cx="3815704" cy="110922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89687" y="5143500"/>
            <a:ext cx="2088032" cy="8560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-1143000" y="4706253"/>
            <a:ext cx="4605767" cy="672374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2024216" y="3145068"/>
            <a:ext cx="3853864" cy="6113232"/>
          </a:xfrm>
          <a:prstGeom prst="rect">
            <a:avLst/>
          </a:prstGeom>
          <a:solidFill>
            <a:srgbClr val="F3F5F9"/>
          </a:solidFill>
        </p:spPr>
      </p:sp>
      <p:sp>
        <p:nvSpPr>
          <p:cNvPr id="4" name="AutoShape 4"/>
          <p:cNvSpPr/>
          <p:nvPr/>
        </p:nvSpPr>
        <p:spPr>
          <a:xfrm>
            <a:off x="7083123" y="3238473"/>
            <a:ext cx="3853864" cy="6113232"/>
          </a:xfrm>
          <a:prstGeom prst="rect">
            <a:avLst/>
          </a:prstGeom>
          <a:solidFill>
            <a:srgbClr val="F3F5F9"/>
          </a:solidFill>
        </p:spPr>
      </p:sp>
      <p:sp>
        <p:nvSpPr>
          <p:cNvPr id="5" name="AutoShape 5"/>
          <p:cNvSpPr/>
          <p:nvPr/>
        </p:nvSpPr>
        <p:spPr>
          <a:xfrm>
            <a:off x="12468435" y="3238473"/>
            <a:ext cx="3853864" cy="6113232"/>
          </a:xfrm>
          <a:prstGeom prst="rect">
            <a:avLst/>
          </a:prstGeom>
          <a:solidFill>
            <a:srgbClr val="F3F5F9"/>
          </a:solidFill>
        </p:spPr>
      </p:sp>
      <p:sp>
        <p:nvSpPr>
          <p:cNvPr id="6" name="TextBox 6"/>
          <p:cNvSpPr txBox="1"/>
          <p:nvPr/>
        </p:nvSpPr>
        <p:spPr>
          <a:xfrm>
            <a:off x="3284289" y="1011873"/>
            <a:ext cx="11719423" cy="157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 b="1" spc="112">
                <a:solidFill>
                  <a:srgbClr val="FFDB15"/>
                </a:solidFill>
                <a:latin typeface="League Spartan"/>
              </a:rPr>
              <a:t>CODING APPROACH &amp; DATA CLEANING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934200" y="4457700"/>
            <a:ext cx="4042077" cy="3302068"/>
            <a:chOff x="-198564" y="292229"/>
            <a:chExt cx="5389437" cy="4402757"/>
          </a:xfrm>
        </p:grpSpPr>
        <p:sp>
          <p:nvSpPr>
            <p:cNvPr id="8" name="TextBox 8"/>
            <p:cNvSpPr txBox="1"/>
            <p:nvPr/>
          </p:nvSpPr>
          <p:spPr>
            <a:xfrm>
              <a:off x="-198564" y="292229"/>
              <a:ext cx="5389437" cy="9370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31"/>
                </a:lnSpc>
              </a:pPr>
              <a:r>
                <a:rPr lang="en-US" sz="4355" b="1" spc="270" dirty="0">
                  <a:solidFill>
                    <a:srgbClr val="020301"/>
                  </a:solidFill>
                  <a:latin typeface="Glacial Indifference"/>
                </a:rPr>
                <a:t>TRANSFORM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15836" y="1003429"/>
              <a:ext cx="4287345" cy="36915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33"/>
                </a:lnSpc>
              </a:pPr>
              <a:endParaRPr dirty="0"/>
            </a:p>
            <a:p>
              <a:pPr marL="410930" lvl="1" indent="-205465">
                <a:lnSpc>
                  <a:spcPts val="3733"/>
                </a:lnSpc>
                <a:buFont typeface="Arial"/>
                <a:buChar char="•"/>
              </a:pPr>
              <a:r>
                <a:rPr lang="en-US" sz="2488" dirty="0">
                  <a:solidFill>
                    <a:srgbClr val="020301"/>
                  </a:solidFill>
                  <a:latin typeface="Glacial Indifference"/>
                </a:rPr>
                <a:t>RENAME COLUMNS.</a:t>
              </a:r>
            </a:p>
            <a:p>
              <a:pPr marL="410930" lvl="1" indent="-205465">
                <a:lnSpc>
                  <a:spcPts val="3733"/>
                </a:lnSpc>
                <a:buFont typeface="Arial"/>
                <a:buChar char="•"/>
              </a:pPr>
              <a:r>
                <a:rPr lang="en-US" sz="2488" dirty="0">
                  <a:solidFill>
                    <a:srgbClr val="020301"/>
                  </a:solidFill>
                  <a:latin typeface="Glacial Indifference"/>
                </a:rPr>
                <a:t> SORT VALUE.</a:t>
              </a:r>
            </a:p>
            <a:p>
              <a:pPr marL="410930" lvl="1" indent="-205465">
                <a:lnSpc>
                  <a:spcPts val="3733"/>
                </a:lnSpc>
                <a:buFont typeface="Arial"/>
                <a:buChar char="•"/>
              </a:pPr>
              <a:r>
                <a:rPr lang="en-US" sz="2488" dirty="0">
                  <a:solidFill>
                    <a:srgbClr val="020301"/>
                  </a:solidFill>
                  <a:latin typeface="Glacial Indifference"/>
                </a:rPr>
                <a:t> ROUND DECIMALS.</a:t>
              </a:r>
            </a:p>
            <a:p>
              <a:pPr marL="410930" lvl="1" indent="-205465">
                <a:lnSpc>
                  <a:spcPts val="3733"/>
                </a:lnSpc>
                <a:buFont typeface="Arial"/>
                <a:buChar char="•"/>
              </a:pPr>
              <a:r>
                <a:rPr lang="en-US" sz="2488" dirty="0">
                  <a:solidFill>
                    <a:srgbClr val="020301"/>
                  </a:solidFill>
                  <a:latin typeface="Glacial Indifference"/>
                </a:rPr>
                <a:t> DROP NULL’S.</a:t>
              </a:r>
            </a:p>
            <a:p>
              <a:pPr marL="410930" lvl="1" indent="-205465">
                <a:lnSpc>
                  <a:spcPts val="3733"/>
                </a:lnSpc>
                <a:buFont typeface="Arial"/>
                <a:buChar char="•"/>
              </a:pPr>
              <a:r>
                <a:rPr lang="en-US" sz="2488" dirty="0">
                  <a:solidFill>
                    <a:srgbClr val="020301"/>
                  </a:solidFill>
                  <a:latin typeface="Glacial Indifference"/>
                </a:rPr>
                <a:t> MERGE DF’S.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588841" y="4209953"/>
            <a:ext cx="3613052" cy="3911033"/>
            <a:chOff x="0" y="-38100"/>
            <a:chExt cx="4817403" cy="521471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4817403" cy="890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33"/>
                </a:lnSpc>
              </a:pPr>
              <a:r>
                <a:rPr lang="en-US" sz="4199" b="1" spc="260">
                  <a:solidFill>
                    <a:srgbClr val="020301"/>
                  </a:solidFill>
                  <a:latin typeface="Glacial Indifference"/>
                </a:rPr>
                <a:t>DATABASE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85279" y="1003429"/>
              <a:ext cx="4134084" cy="417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 dirty="0"/>
            </a:p>
            <a:p>
              <a:pPr marL="396240" lvl="1" indent="-198120">
                <a:lnSpc>
                  <a:spcPts val="3600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CREATE ENGINE/TABLE FOR SQLITE FILE TO QUERY DATABASE FOR VISUAL ANALYSIS.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265028" y="4193651"/>
            <a:ext cx="3613052" cy="3863526"/>
            <a:chOff x="0" y="-38100"/>
            <a:chExt cx="4817403" cy="515136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38100"/>
              <a:ext cx="4817403" cy="1792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33"/>
                </a:lnSpc>
              </a:pPr>
              <a:r>
                <a:rPr lang="en-US" sz="4199" b="1" spc="260">
                  <a:solidFill>
                    <a:srgbClr val="020301"/>
                  </a:solidFill>
                  <a:latin typeface="Glacial Indifference"/>
                </a:rPr>
                <a:t>SET UP &amp;</a:t>
              </a:r>
            </a:p>
            <a:p>
              <a:pPr algn="ctr">
                <a:lnSpc>
                  <a:spcPts val="5333"/>
                </a:lnSpc>
              </a:pPr>
              <a:r>
                <a:rPr lang="en-US" sz="4199" b="1" spc="260">
                  <a:solidFill>
                    <a:srgbClr val="020301"/>
                  </a:solidFill>
                  <a:latin typeface="Glacial Indifference"/>
                </a:rPr>
                <a:t>EXTRACT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34363" y="2142765"/>
              <a:ext cx="4134084" cy="2970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6240" lvl="1" indent="-198120">
                <a:lnSpc>
                  <a:spcPts val="3600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IMPORT DEPENDENCIES.</a:t>
              </a:r>
            </a:p>
            <a:p>
              <a:pPr marL="396240" lvl="1" indent="-198120">
                <a:lnSpc>
                  <a:spcPts val="3600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DECLARE CSV’S.</a:t>
              </a:r>
            </a:p>
            <a:p>
              <a:pPr marL="396240" lvl="1" indent="-198120">
                <a:lnSpc>
                  <a:spcPts val="3600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20301"/>
                  </a:solidFill>
                  <a:latin typeface="Glacial Indifference"/>
                </a:rPr>
                <a:t>READ INTO PANDAS DATA FRAMES.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"/>
          </a:blip>
          <a:srcRect/>
          <a:stretch>
            <a:fillRect/>
          </a:stretch>
        </p:blipFill>
        <p:spPr>
          <a:xfrm>
            <a:off x="-1143000" y="4706253"/>
            <a:ext cx="4605767" cy="672374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84289" y="1497648"/>
            <a:ext cx="11719423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 b="1" spc="112">
                <a:solidFill>
                  <a:srgbClr val="020301"/>
                </a:solidFill>
                <a:latin typeface="League Spartan"/>
              </a:rPr>
              <a:t>VISUALIZATIONS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363806" y="2324337"/>
            <a:ext cx="5911668" cy="4080943"/>
            <a:chOff x="0" y="0"/>
            <a:chExt cx="7882224" cy="5441257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7880456" cy="1585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0"/>
                </a:lnSpc>
              </a:pPr>
              <a:endParaRPr/>
            </a:p>
            <a:p>
              <a:pPr algn="ctr">
                <a:lnSpc>
                  <a:spcPts val="5079"/>
                </a:lnSpc>
              </a:pPr>
              <a:r>
                <a:rPr lang="en-US" sz="3999" b="1" spc="247">
                  <a:solidFill>
                    <a:srgbClr val="020301"/>
                  </a:solidFill>
                  <a:latin typeface="Glacial Indifference"/>
                </a:rPr>
                <a:t>MAP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434474"/>
              <a:ext cx="7882224" cy="3006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99"/>
                </a:lnSpc>
              </a:pPr>
              <a:r>
                <a:rPr lang="en-US" sz="2399" spc="127">
                  <a:solidFill>
                    <a:srgbClr val="020301"/>
                  </a:solidFill>
                  <a:latin typeface="Glacial Indifference"/>
                </a:rPr>
                <a:t>WE'VE CREATED A MAP THAT SHOWS DIFFERENT HAPPINESS INDEXES OF COUNTRIES AROUND THE WORLD. THIS MAP WAS CREATED WITH HIGHMAPS WHICH IS A JAVASCRIPT LIBRARY.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02828" y="2292667"/>
            <a:ext cx="7066536" cy="4710938"/>
            <a:chOff x="0" y="0"/>
            <a:chExt cx="9422049" cy="6281251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9419936" cy="1692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79"/>
                </a:lnSpc>
              </a:pPr>
              <a:endParaRPr/>
            </a:p>
            <a:p>
              <a:pPr algn="ctr">
                <a:lnSpc>
                  <a:spcPts val="5079"/>
                </a:lnSpc>
              </a:pPr>
              <a:r>
                <a:rPr lang="en-US" sz="3999" b="1" spc="247">
                  <a:solidFill>
                    <a:srgbClr val="020301"/>
                  </a:solidFill>
                  <a:latin typeface="Glacial Indifference"/>
                </a:rPr>
                <a:t>GRAPHS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659846"/>
              <a:ext cx="9422049" cy="3621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127">
                  <a:solidFill>
                    <a:srgbClr val="020301"/>
                  </a:solidFill>
                  <a:latin typeface="Glacial Indifference"/>
                </a:rPr>
                <a:t>WE'VE ALSO CREATED MULTIPLE GRAPHS TO ANALYZE DIFFERENT TRENDS AND TO GET A BETTER UNDERSTANDING IN HOW VARIABLES SUCH AS ECONOMIC FREEDOM, GDP, LIFE EXPECTANCY  AND COUNTRY STATUS IMPACT HAPPINESS INDEX.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39722" y="7479865"/>
            <a:ext cx="6435751" cy="106828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661137" y="7377311"/>
            <a:ext cx="2685149" cy="259412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92756" y="7274756"/>
            <a:ext cx="4043340" cy="2799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78708" y="2395660"/>
            <a:ext cx="13177892" cy="6179612"/>
            <a:chOff x="0" y="0"/>
            <a:chExt cx="17570523" cy="823948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554994" y="0"/>
              <a:ext cx="2460534" cy="3592021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094049" y="4909247"/>
              <a:ext cx="15382425" cy="995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39"/>
                </a:lnSpc>
              </a:pPr>
              <a:r>
                <a:rPr lang="en-US" sz="4722" b="1" spc="170">
                  <a:solidFill>
                    <a:srgbClr val="F3F5F9"/>
                  </a:solidFill>
                  <a:latin typeface="League Spartan"/>
                </a:rPr>
                <a:t>LET US SHOW YOU ...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019004"/>
              <a:ext cx="17570523" cy="1220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26"/>
                </a:lnSpc>
              </a:pPr>
              <a:r>
                <a:rPr lang="en-US" sz="6296" b="1" spc="125">
                  <a:solidFill>
                    <a:srgbClr val="FFDB15"/>
                  </a:solidFill>
                  <a:latin typeface="League Spartan"/>
                </a:rPr>
                <a:t>OUR WEBSITE!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263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Glacial Indifference</vt:lpstr>
      <vt:lpstr>Arial</vt:lpstr>
      <vt:lpstr>Calibri</vt:lpstr>
      <vt:lpstr>Montserrat Classic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TRACKERS</dc:title>
  <dc:creator>Nicole</dc:creator>
  <cp:lastModifiedBy>Nicole Brands</cp:lastModifiedBy>
  <cp:revision>3</cp:revision>
  <dcterms:created xsi:type="dcterms:W3CDTF">2006-08-16T00:00:00Z</dcterms:created>
  <dcterms:modified xsi:type="dcterms:W3CDTF">2019-10-12T18:58:20Z</dcterms:modified>
  <dc:identifier>DADn3GASvQw</dc:identifier>
</cp:coreProperties>
</file>