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Average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6eb0601b0_1_1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336eb0601b0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6eb0601b0_1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g336eb0601b0_1_2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6eb0601b0_1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g336eb0601b0_1_3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6eb0601b0_1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g336eb0601b0_1_3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6eb0601b0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g336eb0601b0_3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83fde450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g3383fde4505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90250" y="468101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5"/>
          <p:cNvGrpSpPr/>
          <p:nvPr/>
        </p:nvGrpSpPr>
        <p:grpSpPr>
          <a:xfrm>
            <a:off x="4350277" y="2855375"/>
            <a:ext cx="443589" cy="105632"/>
            <a:chOff x="4137525" y="2915950"/>
            <a:chExt cx="869100" cy="207000"/>
          </a:xfrm>
        </p:grpSpPr>
        <p:sp>
          <p:nvSpPr>
            <p:cNvPr id="59" name="Google Shape;59;p15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15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90250" y="468101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90250" y="468101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90250" y="468101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90250" y="468101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90250" y="468101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90250" y="468101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90250" y="468101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90250" y="468101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90250" y="468101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90250" y="468101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1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/>
          <p:nvPr/>
        </p:nvSpPr>
        <p:spPr>
          <a:xfrm>
            <a:off x="873122" y="733369"/>
            <a:ext cx="7397700" cy="9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" sz="1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Entrepreneurship and business modelling </a:t>
            </a:r>
            <a:endParaRPr b="0" i="0" sz="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1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baseline="30000" lang="es" sz="1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nd</a:t>
            </a:r>
            <a:r>
              <a:rPr b="0" i="0" lang="es" sz="1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assignment</a:t>
            </a:r>
            <a:endParaRPr b="0" i="0" sz="19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5" name="Google Shape;105;p25"/>
          <p:cNvSpPr/>
          <p:nvPr/>
        </p:nvSpPr>
        <p:spPr>
          <a:xfrm>
            <a:off x="614363" y="2129074"/>
            <a:ext cx="79152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lang="es" sz="4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Strategic reflection</a:t>
            </a:r>
            <a:endParaRPr b="1" sz="4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06" name="Google Shape;106;p25"/>
          <p:cNvGrpSpPr/>
          <p:nvPr/>
        </p:nvGrpSpPr>
        <p:grpSpPr>
          <a:xfrm>
            <a:off x="785813" y="3674666"/>
            <a:ext cx="7629638" cy="964125"/>
            <a:chOff x="838201" y="4965267"/>
            <a:chExt cx="10172850" cy="1285500"/>
          </a:xfrm>
        </p:grpSpPr>
        <p:sp>
          <p:nvSpPr>
            <p:cNvPr id="107" name="Google Shape;107;p25"/>
            <p:cNvSpPr/>
            <p:nvPr/>
          </p:nvSpPr>
          <p:spPr>
            <a:xfrm>
              <a:off x="838201" y="4965267"/>
              <a:ext cx="5277000" cy="128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s" sz="12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Adrián Barba Beltrán</a:t>
              </a:r>
              <a:endParaRPr b="0" i="0" sz="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marR="0" rtl="0"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s" sz="12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Rodrigo Martín Gómez del Moral Herranz</a:t>
              </a:r>
              <a:endParaRPr b="0" i="0" sz="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marR="0" rtl="0"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" sz="12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Álvaro Honrubia Genilloud</a:t>
              </a:r>
              <a:endParaRPr b="0" i="0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08" name="Google Shape;108;p25"/>
            <p:cNvSpPr/>
            <p:nvPr/>
          </p:nvSpPr>
          <p:spPr>
            <a:xfrm>
              <a:off x="5734051" y="4965267"/>
              <a:ext cx="5277000" cy="128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s" sz="12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César Pantoja Rosales</a:t>
              </a:r>
              <a:endParaRPr b="0" i="0" sz="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marR="0" rtl="0"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s" sz="12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Javier Rodríguez García</a:t>
              </a:r>
              <a:endParaRPr b="0" i="0" sz="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marR="0" rtl="0"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" sz="12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Jose Antonio Ruiz Heredia</a:t>
              </a:r>
              <a:endParaRPr b="0" i="0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pic>
        <p:nvPicPr>
          <p:cNvPr id="109" name="Google Shape;10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3156" y="244444"/>
            <a:ext cx="1714525" cy="964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8468" y="244444"/>
            <a:ext cx="867356" cy="1059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/>
          <p:nvPr/>
        </p:nvSpPr>
        <p:spPr>
          <a:xfrm>
            <a:off x="2653954" y="126300"/>
            <a:ext cx="38361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s" sz="3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PESTEL analysis</a:t>
            </a:r>
            <a:endParaRPr b="1" i="0" sz="3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6" name="Google Shape;116;p26"/>
          <p:cNvSpPr txBox="1"/>
          <p:nvPr/>
        </p:nvSpPr>
        <p:spPr>
          <a:xfrm>
            <a:off x="4748906" y="1321875"/>
            <a:ext cx="39822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7" name="Google Shape;117;p26"/>
          <p:cNvSpPr txBox="1"/>
          <p:nvPr/>
        </p:nvSpPr>
        <p:spPr>
          <a:xfrm>
            <a:off x="598331" y="1321875"/>
            <a:ext cx="3741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388" y="635001"/>
            <a:ext cx="5831224" cy="437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/>
          <p:nvPr/>
        </p:nvSpPr>
        <p:spPr>
          <a:xfrm>
            <a:off x="2336550" y="493875"/>
            <a:ext cx="44709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s" sz="3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Market size </a:t>
            </a:r>
            <a:endParaRPr b="1" i="0" sz="3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4" name="Google Shape;124;p27"/>
          <p:cNvSpPr txBox="1"/>
          <p:nvPr/>
        </p:nvSpPr>
        <p:spPr>
          <a:xfrm>
            <a:off x="598331" y="4145700"/>
            <a:ext cx="81330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5" name="Google Shape;1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425" y="1037125"/>
            <a:ext cx="6629125" cy="384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/>
          <p:nvPr/>
        </p:nvSpPr>
        <p:spPr>
          <a:xfrm>
            <a:off x="1118850" y="207100"/>
            <a:ext cx="69063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s" sz="3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Industry competitive intensity</a:t>
            </a:r>
            <a:endParaRPr b="1" i="0" sz="32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1" name="Google Shape;1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25" y="750825"/>
            <a:ext cx="8152724" cy="427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/>
          <p:nvPr/>
        </p:nvSpPr>
        <p:spPr>
          <a:xfrm>
            <a:off x="1935600" y="493875"/>
            <a:ext cx="52728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s" sz="3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Competitive advantage</a:t>
            </a:r>
            <a:endParaRPr b="1" sz="3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7" name="Google Shape;137;p29"/>
          <p:cNvSpPr txBox="1"/>
          <p:nvPr/>
        </p:nvSpPr>
        <p:spPr>
          <a:xfrm>
            <a:off x="598331" y="4145700"/>
            <a:ext cx="81330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8" name="Google Shape;138;p29"/>
          <p:cNvPicPr preferRelativeResize="0"/>
          <p:nvPr/>
        </p:nvPicPr>
        <p:blipFill rotWithShape="1">
          <a:blip r:embed="rId3">
            <a:alphaModFix/>
          </a:blip>
          <a:srcRect b="0" l="0" r="0" t="22946"/>
          <a:stretch/>
        </p:blipFill>
        <p:spPr>
          <a:xfrm>
            <a:off x="1194954" y="1109150"/>
            <a:ext cx="6754094" cy="390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/>
          <p:nvPr/>
        </p:nvSpPr>
        <p:spPr>
          <a:xfrm>
            <a:off x="1935600" y="493875"/>
            <a:ext cx="52728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s" sz="3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Disruption strategy</a:t>
            </a:r>
            <a:endParaRPr b="1" sz="3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598331" y="4145700"/>
            <a:ext cx="81330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/>
          </a:blip>
          <a:srcRect b="0" l="0" r="0" t="22946"/>
          <a:stretch/>
        </p:blipFill>
        <p:spPr>
          <a:xfrm>
            <a:off x="1194954" y="1109150"/>
            <a:ext cx="6754094" cy="3903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0"/>
          <p:cNvPicPr preferRelativeResize="0"/>
          <p:nvPr/>
        </p:nvPicPr>
        <p:blipFill rotWithShape="1">
          <a:blip r:embed="rId4">
            <a:alphaModFix/>
          </a:blip>
          <a:srcRect b="0" l="0" r="0" t="21562"/>
          <a:stretch/>
        </p:blipFill>
        <p:spPr>
          <a:xfrm>
            <a:off x="1091050" y="1109150"/>
            <a:ext cx="6857999" cy="403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