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42">
          <p15:clr>
            <a:srgbClr val="747775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mjC9TpfMoi16GKdcXXOUKHoI1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7" Type="http://customschemas.google.com/relationships/presentationmetadata" Target="meta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480f56445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3480f5644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ab16b206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ab16b20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ab58e58b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ab58e58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480f56445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3480f5644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480f56445_0_796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g33480f56445_0_79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480f56445_0_828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3480f56445_0_828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33480f56445_0_82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480f56445_0_83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33480f56445_0_788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4" name="Google Shape;14;g33480f56445_0_78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33480f56445_0_788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33480f56445_0_78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g33480f56445_0_788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" name="Google Shape;18;g33480f56445_0_788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g33480f56445_0_78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3480f56445_0_7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g33480f56445_0_7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g33480f56445_0_79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3480f56445_0_80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33480f56445_0_8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3480f56445_0_80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33480f56445_0_80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480f56445_0_80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g33480f56445_0_80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480f56445_0_81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g33480f56445_0_81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33480f56445_0_8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480f56445_0_815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3480f56445_0_81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480f56445_0_8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g33480f56445_0_81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3480f56445_0_818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g33480f56445_0_818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3480f56445_0_81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3480f56445_0_81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480f56445_0_82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3480f56445_0_82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480f56445_0_7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3480f56445_0_7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b="0" i="0" sz="2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3480f56445_0_78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480f56445_1_7"/>
          <p:cNvSpPr/>
          <p:nvPr/>
        </p:nvSpPr>
        <p:spPr>
          <a:xfrm>
            <a:off x="1164163" y="977825"/>
            <a:ext cx="98637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Entrepreneurship and business modelling </a:t>
            </a:r>
            <a:endParaRPr b="0" i="0" sz="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aseline="30000" lang="es-E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rd</a:t>
            </a:r>
            <a:r>
              <a:rPr b="0" i="0" lang="es-ES" sz="2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assignment</a:t>
            </a:r>
            <a:endParaRPr b="0" i="0" sz="2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g33480f56445_1_7"/>
          <p:cNvSpPr/>
          <p:nvPr/>
        </p:nvSpPr>
        <p:spPr>
          <a:xfrm>
            <a:off x="819150" y="2494188"/>
            <a:ext cx="105537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-ES" sz="5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Value proposition </a:t>
            </a:r>
            <a:r>
              <a:rPr b="1" i="1" lang="es-ES" sz="5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SmartRetail</a:t>
            </a:r>
            <a:endParaRPr b="1" i="1" sz="5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1" name="Google Shape;61;g33480f56445_1_7"/>
          <p:cNvGrpSpPr/>
          <p:nvPr/>
        </p:nvGrpSpPr>
        <p:grpSpPr>
          <a:xfrm>
            <a:off x="1047750" y="4899555"/>
            <a:ext cx="10172850" cy="1285500"/>
            <a:chOff x="838201" y="4965267"/>
            <a:chExt cx="10172850" cy="1285500"/>
          </a:xfrm>
        </p:grpSpPr>
        <p:sp>
          <p:nvSpPr>
            <p:cNvPr id="62" name="Google Shape;62;g33480f56445_1_7"/>
            <p:cNvSpPr/>
            <p:nvPr/>
          </p:nvSpPr>
          <p:spPr>
            <a:xfrm>
              <a:off x="838201" y="4965267"/>
              <a:ext cx="5277000" cy="12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Adrián Barba Beltrán</a:t>
              </a:r>
              <a:endPara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Rodrigo Martín Gómez del Moral Herranz</a:t>
              </a:r>
              <a:endPara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Álvaro Honrubia Genilloud</a:t>
              </a:r>
              <a:endPara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3" name="Google Shape;63;g33480f56445_1_7"/>
            <p:cNvSpPr/>
            <p:nvPr/>
          </p:nvSpPr>
          <p:spPr>
            <a:xfrm>
              <a:off x="5734051" y="4965267"/>
              <a:ext cx="5277000" cy="12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César Pantoja Rosales</a:t>
              </a:r>
              <a:endPara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Javier Rodríguez García</a:t>
              </a:r>
              <a:endParaRPr b="0" i="0" sz="1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ES" sz="16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Jose Antonio Ruiz Heredia</a:t>
              </a:r>
              <a:endPara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64" name="Google Shape;64;g33480f56445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875" y="325925"/>
            <a:ext cx="2286031" cy="128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3480f56445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4624" y="325925"/>
            <a:ext cx="1156474" cy="14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33ab16b206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775" y="-86000"/>
            <a:ext cx="12341499" cy="69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33ab58e58b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47550"/>
            <a:ext cx="1179277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4501792" y="289450"/>
            <a:ext cx="31884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4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endParaRPr b="1" i="0" sz="4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298805" y="4322703"/>
            <a:ext cx="369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isconnected systems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for payments, inventory, and customer management</a:t>
            </a:r>
            <a:b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ifficult to track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sales, stock, and customer preferences</a:t>
            </a:r>
            <a:endParaRPr b="0" i="0" sz="1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4239114" y="4322703"/>
            <a:ext cx="369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34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Char char="●"/>
            </a:pP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oftware </a:t>
            </a:r>
            <a:r>
              <a:rPr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tied to a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single device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7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annot access or manage their business 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remotely</a:t>
            </a:r>
            <a:endParaRPr b="1" sz="1200"/>
          </a:p>
        </p:txBody>
      </p:sp>
      <p:sp>
        <p:nvSpPr>
          <p:cNvPr id="83" name="Google Shape;83;p5"/>
          <p:cNvSpPr txBox="1"/>
          <p:nvPr/>
        </p:nvSpPr>
        <p:spPr>
          <a:xfrm>
            <a:off x="8237318" y="4322703"/>
            <a:ext cx="369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34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Georgia"/>
              <a:buChar char="●"/>
            </a:pP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equire dedicated 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servers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, frequent 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updates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, and technical 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support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7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igital transformation is 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expensive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inaccessible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1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572074" y="1553350"/>
            <a:ext cx="1099500" cy="960600"/>
          </a:xfrm>
          <a:prstGeom prst="roundRect">
            <a:avLst>
              <a:gd fmla="val 27089" name="adj"/>
            </a:avLst>
          </a:prstGeom>
          <a:solidFill>
            <a:srgbClr val="BEAC8C">
              <a:alpha val="6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918" y="1638364"/>
            <a:ext cx="785871" cy="79065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/>
          <p:nvPr/>
        </p:nvSpPr>
        <p:spPr>
          <a:xfrm>
            <a:off x="276725" y="3185591"/>
            <a:ext cx="3690300" cy="516600"/>
          </a:xfrm>
          <a:prstGeom prst="rect">
            <a:avLst/>
          </a:prstGeom>
          <a:solidFill>
            <a:srgbClr val="BEAC8C">
              <a:alpha val="63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4239114" y="3185591"/>
            <a:ext cx="3690300" cy="516600"/>
          </a:xfrm>
          <a:prstGeom prst="rect">
            <a:avLst/>
          </a:prstGeom>
          <a:solidFill>
            <a:srgbClr val="BEAC8C">
              <a:alpha val="63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6725" y="3231352"/>
            <a:ext cx="360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INTEGRATION &amp; VISIBILITY</a:t>
            </a:r>
            <a:endParaRPr b="1" sz="2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4235931" y="3218711"/>
            <a:ext cx="360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SCALABILITY</a:t>
            </a:r>
            <a:endParaRPr b="1" sz="2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512985" y="1587769"/>
            <a:ext cx="1099500" cy="960600"/>
          </a:xfrm>
          <a:prstGeom prst="roundRect">
            <a:avLst>
              <a:gd fmla="val 23730" name="adj"/>
            </a:avLst>
          </a:prstGeom>
          <a:solidFill>
            <a:srgbClr val="BEAC8C">
              <a:alpha val="6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793" y="1699612"/>
            <a:ext cx="732538" cy="73699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/>
          <p:nvPr/>
        </p:nvSpPr>
        <p:spPr>
          <a:xfrm>
            <a:off x="8198321" y="3185591"/>
            <a:ext cx="3690300" cy="516600"/>
          </a:xfrm>
          <a:prstGeom prst="rect">
            <a:avLst/>
          </a:prstGeom>
          <a:solidFill>
            <a:srgbClr val="BEAC8C">
              <a:alpha val="63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8237394" y="3218711"/>
            <a:ext cx="360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MAINTENANCE</a:t>
            </a:r>
            <a:endParaRPr b="1" sz="20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9438958" y="1587769"/>
            <a:ext cx="1099500" cy="960600"/>
          </a:xfrm>
          <a:prstGeom prst="roundRect">
            <a:avLst>
              <a:gd fmla="val 25268" name="adj"/>
            </a:avLst>
          </a:prstGeom>
          <a:solidFill>
            <a:srgbClr val="BEAC8C">
              <a:alpha val="6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2479" y="1699624"/>
            <a:ext cx="732510" cy="73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480f56445_1_23"/>
          <p:cNvSpPr/>
          <p:nvPr/>
        </p:nvSpPr>
        <p:spPr>
          <a:xfrm>
            <a:off x="240600" y="2279025"/>
            <a:ext cx="11445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3480f56445_1_23"/>
          <p:cNvSpPr/>
          <p:nvPr/>
        </p:nvSpPr>
        <p:spPr>
          <a:xfrm>
            <a:off x="240750" y="2767150"/>
            <a:ext cx="10929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3480f56445_1_23"/>
          <p:cNvSpPr/>
          <p:nvPr/>
        </p:nvSpPr>
        <p:spPr>
          <a:xfrm>
            <a:off x="2234000" y="3275750"/>
            <a:ext cx="14004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3480f56445_1_23"/>
          <p:cNvSpPr/>
          <p:nvPr/>
        </p:nvSpPr>
        <p:spPr>
          <a:xfrm>
            <a:off x="10555800" y="2279025"/>
            <a:ext cx="12165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3480f56445_1_23"/>
          <p:cNvSpPr/>
          <p:nvPr/>
        </p:nvSpPr>
        <p:spPr>
          <a:xfrm>
            <a:off x="6539975" y="2767150"/>
            <a:ext cx="12549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3480f56445_1_23"/>
          <p:cNvSpPr/>
          <p:nvPr/>
        </p:nvSpPr>
        <p:spPr>
          <a:xfrm>
            <a:off x="8065100" y="2767150"/>
            <a:ext cx="11880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3480f56445_1_23"/>
          <p:cNvSpPr/>
          <p:nvPr/>
        </p:nvSpPr>
        <p:spPr>
          <a:xfrm>
            <a:off x="8872425" y="3499725"/>
            <a:ext cx="11880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3480f56445_1_23"/>
          <p:cNvSpPr/>
          <p:nvPr/>
        </p:nvSpPr>
        <p:spPr>
          <a:xfrm>
            <a:off x="3922825" y="5107800"/>
            <a:ext cx="15006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3480f56445_1_23"/>
          <p:cNvSpPr/>
          <p:nvPr/>
        </p:nvSpPr>
        <p:spPr>
          <a:xfrm>
            <a:off x="4350725" y="5565750"/>
            <a:ext cx="8235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3480f56445_1_23"/>
          <p:cNvSpPr/>
          <p:nvPr/>
        </p:nvSpPr>
        <p:spPr>
          <a:xfrm>
            <a:off x="5423425" y="5565750"/>
            <a:ext cx="14514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3480f56445_1_23"/>
          <p:cNvSpPr/>
          <p:nvPr/>
        </p:nvSpPr>
        <p:spPr>
          <a:xfrm>
            <a:off x="3764425" y="6064950"/>
            <a:ext cx="2135700" cy="294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3480f56445_1_23"/>
          <p:cNvSpPr txBox="1"/>
          <p:nvPr/>
        </p:nvSpPr>
        <p:spPr>
          <a:xfrm>
            <a:off x="2323375" y="5020650"/>
            <a:ext cx="749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xpensive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ervers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, as it r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uns on the cloud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Simple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&amp;  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ser-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riendly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nterface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Subscription-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ased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odel with different plans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3480f56445_1_23"/>
          <p:cNvSpPr txBox="1"/>
          <p:nvPr/>
        </p:nvSpPr>
        <p:spPr>
          <a:xfrm>
            <a:off x="176025" y="2206450"/>
            <a:ext cx="562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All-in-One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latform with all processes in a single system</a:t>
            </a:r>
            <a:endParaRPr b="0" i="0" sz="1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Real-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ime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nsights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 improve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decision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making</a:t>
            </a:r>
            <a:endParaRPr b="0" i="0" sz="16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Synchronization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with  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-commerce</a:t>
            </a:r>
            <a:r>
              <a:rPr b="1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platforms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3480f56445_1_23"/>
          <p:cNvSpPr txBox="1"/>
          <p:nvPr/>
        </p:nvSpPr>
        <p:spPr>
          <a:xfrm>
            <a:off x="6192275" y="2206450"/>
            <a:ext cx="562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Accessible from  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ny 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evice</a:t>
            </a:r>
            <a:endParaRPr b="1"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Multi-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tore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&amp;  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ulti-</a:t>
            </a:r>
            <a:r>
              <a:rPr b="1" i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allowing multiple locations and accounts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Automatic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pdates</a:t>
            </a:r>
            <a:r>
              <a:rPr b="0"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lang="es-ES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i="0" lang="es-ES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ackup</a:t>
            </a:r>
            <a:endParaRPr i="0" sz="1200" u="none" cap="none" strike="noStrike">
              <a:solidFill>
                <a:schemeClr val="lt1"/>
              </a:solidFill>
            </a:endParaRPr>
          </a:p>
        </p:txBody>
      </p:sp>
      <p:sp>
        <p:nvSpPr>
          <p:cNvPr id="114" name="Google Shape;114;g33480f56445_1_23"/>
          <p:cNvSpPr/>
          <p:nvPr/>
        </p:nvSpPr>
        <p:spPr>
          <a:xfrm>
            <a:off x="4501800" y="311458"/>
            <a:ext cx="31884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4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b="1" i="0" sz="4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g33480f56445_1_23"/>
          <p:cNvSpPr/>
          <p:nvPr/>
        </p:nvSpPr>
        <p:spPr>
          <a:xfrm>
            <a:off x="0" y="1465750"/>
            <a:ext cx="5368200" cy="5883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3480f56445_1_23"/>
          <p:cNvSpPr txBox="1"/>
          <p:nvPr/>
        </p:nvSpPr>
        <p:spPr>
          <a:xfrm>
            <a:off x="176029" y="1513600"/>
            <a:ext cx="413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INTEGRATION &amp; VISIBILITY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7" name="Google Shape;117;g33480f56445_1_23"/>
          <p:cNvSpPr/>
          <p:nvPr/>
        </p:nvSpPr>
        <p:spPr>
          <a:xfrm>
            <a:off x="6740775" y="1465750"/>
            <a:ext cx="5451300" cy="5883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3480f56445_1_23"/>
          <p:cNvSpPr txBox="1"/>
          <p:nvPr/>
        </p:nvSpPr>
        <p:spPr>
          <a:xfrm>
            <a:off x="7406975" y="1513600"/>
            <a:ext cx="441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CLOUD-BASED SCALABILITY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9" name="Google Shape;119;g33480f56445_1_23"/>
          <p:cNvSpPr txBox="1"/>
          <p:nvPr/>
        </p:nvSpPr>
        <p:spPr>
          <a:xfrm>
            <a:off x="3114925" y="4404000"/>
            <a:ext cx="5908200" cy="4926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COST-EFFECTIVE OPERATIONS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/>
          <p:nvPr/>
        </p:nvSpPr>
        <p:spPr>
          <a:xfrm>
            <a:off x="0" y="1360525"/>
            <a:ext cx="7318500" cy="27321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952500" y="4092625"/>
            <a:ext cx="8405100" cy="278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963550" y="2061375"/>
            <a:ext cx="5228700" cy="3396300"/>
          </a:xfrm>
          <a:prstGeom prst="rect">
            <a:avLst/>
          </a:prstGeom>
          <a:solidFill>
            <a:srgbClr val="BEAC8C">
              <a:alpha val="6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342875" y="351026"/>
            <a:ext cx="75063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4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Unique offer</a:t>
            </a:r>
            <a:endParaRPr b="1" i="0" sz="4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143750" y="1957000"/>
            <a:ext cx="6664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Save time</a:t>
            </a:r>
            <a:r>
              <a:rPr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by automating manual processes</a:t>
            </a:r>
            <a:br>
              <a:rPr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i="0" sz="1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Increas</a:t>
            </a:r>
            <a:r>
              <a:rPr b="1" lang="es-ES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1"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revenue</a:t>
            </a:r>
            <a:r>
              <a:rPr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through data-driven sales and customer retention</a:t>
            </a:r>
            <a:br>
              <a:rPr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i="0" sz="1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Reduce costs</a:t>
            </a:r>
            <a:r>
              <a:rPr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by eliminating IT maintenance and expensive hardware</a:t>
            </a:r>
            <a:br>
              <a:rPr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i="0" sz="15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Simplifies management</a:t>
            </a:r>
            <a:r>
              <a:rPr i="0" lang="es-E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remote access and real-time insights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7375500" y="2850925"/>
            <a:ext cx="4795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Georgia"/>
              <a:buChar char="●"/>
            </a:pPr>
            <a:r>
              <a:rPr b="1"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Small &amp; Medium Businesses</a:t>
            </a:r>
            <a:endParaRPr b="1"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eorgia"/>
              <a:buChar char="○"/>
            </a:pPr>
            <a:r>
              <a:rPr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Basic </a:t>
            </a:r>
            <a:r>
              <a:rPr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Affordable </a:t>
            </a:r>
            <a:r>
              <a:rPr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Plan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eorgia"/>
              <a:buChar char="○"/>
            </a:pPr>
            <a:r>
              <a:rPr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Growth Plan for expanding businesses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Georgia"/>
              <a:buChar char="●"/>
            </a:pPr>
            <a:r>
              <a:rPr b="1"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Large Retail Chains &amp; Franchises</a:t>
            </a:r>
            <a:endParaRPr b="1"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eorgia"/>
              <a:buChar char="○"/>
            </a:pPr>
            <a:r>
              <a:rPr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Enterprise Plan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Georgia"/>
              <a:buChar char="●"/>
            </a:pPr>
            <a:r>
              <a:rPr b="1"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E-commerce &amp; Hybrid Stores</a:t>
            </a:r>
            <a:endParaRPr b="1"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eorgia"/>
              <a:buChar char="○"/>
            </a:pPr>
            <a:r>
              <a:rPr lang="es-ES" sz="15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Unified online + in-store sales management</a:t>
            </a:r>
            <a:endParaRPr sz="15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138850" y="4791325"/>
            <a:ext cx="8025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anual error 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 outdated system 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lead to financial loss</a:t>
            </a:r>
            <a:br>
              <a:rPr lang="es-ES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No more </a:t>
            </a: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wasted hours managing inventory</a:t>
            </a:r>
            <a:br>
              <a:rPr lang="es-ES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No more </a:t>
            </a: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losing customers 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due to</a:t>
            </a: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 slow 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or</a:t>
            </a: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 outdated checkout systems</a:t>
            </a:r>
            <a:br>
              <a:rPr lang="es-ES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Our</a:t>
            </a:r>
            <a:r>
              <a:rPr lang="es-ES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s-ES" sz="1800">
                <a:latin typeface="Georgia"/>
                <a:ea typeface="Georgia"/>
                <a:cs typeface="Georgia"/>
                <a:sym typeface="Georgia"/>
              </a:rPr>
              <a:t>Solution</a:t>
            </a:r>
            <a:r>
              <a:rPr b="1" lang="es-ES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elps businesses</a:t>
            </a:r>
            <a:r>
              <a:rPr lang="es-ES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s-ES" sz="1800">
                <a:latin typeface="Georgia"/>
                <a:ea typeface="Georgia"/>
                <a:cs typeface="Georgia"/>
                <a:sym typeface="Georgia"/>
              </a:rPr>
              <a:t>sell more</a:t>
            </a:r>
            <a:r>
              <a:rPr b="1" lang="es-ES" sz="1500"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1" lang="es-ES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s-ES" sz="1800">
                <a:latin typeface="Georgia"/>
                <a:ea typeface="Georgia"/>
                <a:cs typeface="Georgia"/>
                <a:sym typeface="Georgia"/>
              </a:rPr>
              <a:t>operate smarter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1" lang="es-ES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500"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b="1" lang="es-ES" sz="17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s-ES" sz="1800">
                <a:latin typeface="Georgia"/>
                <a:ea typeface="Georgia"/>
                <a:cs typeface="Georgia"/>
                <a:sym typeface="Georgia"/>
              </a:rPr>
              <a:t>grow faster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76200" y="1259875"/>
            <a:ext cx="629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Value Do We Deliver to the Customer </a:t>
            </a:r>
            <a:r>
              <a:rPr b="1" i="1" lang="es-E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br>
              <a:rPr b="1" lang="es-ES" sz="1500">
                <a:latin typeface="Georgia"/>
                <a:ea typeface="Georgia"/>
                <a:cs typeface="Georgia"/>
                <a:sym typeface="Georgia"/>
              </a:rPr>
            </a:b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34675" y="2061363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Who do we serve </a:t>
            </a:r>
            <a:r>
              <a:rPr b="1" i="1" lang="es-ES" sz="4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1" i="1" sz="4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112100" y="3947125"/>
            <a:ext cx="514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latin typeface="Georgia"/>
                <a:ea typeface="Georgia"/>
                <a:cs typeface="Georgia"/>
                <a:sym typeface="Georgia"/>
              </a:rPr>
              <a:t>Why Would Customers Pay for This </a:t>
            </a:r>
            <a:r>
              <a:rPr b="1" i="1" lang="es-ES" sz="45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i="1"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15839" r="0" t="0"/>
          <a:stretch/>
        </p:blipFill>
        <p:spPr>
          <a:xfrm>
            <a:off x="0" y="5450"/>
            <a:ext cx="9010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"/>
          <p:cNvSpPr/>
          <p:nvPr/>
        </p:nvSpPr>
        <p:spPr>
          <a:xfrm>
            <a:off x="6389075" y="0"/>
            <a:ext cx="5803500" cy="68580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6726125" y="1187450"/>
            <a:ext cx="53895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AI-powered Analytics and Predictive Insights</a:t>
            </a:r>
            <a:endParaRPr b="1" i="0" sz="1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ptimize inventory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oost sales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ersonalize customer experiences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b="1" lang="es-E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n-Store, Online and Mobile Sales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eal-time stock &amp; customer tracking across all channels</a:t>
            </a: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platforms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es-E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odular and API-Friendly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ntegrate new tools without costly migrations or disruptions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Built for Growth, Not Just Transactions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ustomer loyalty programs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utomated marketing tools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AI-powered business insights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Simple, Scalable &amp; Affordable for All</a:t>
            </a:r>
            <a:endParaRPr b="1"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i="0" lang="es-ES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loud-based model that scales as businesses grow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6519125" y="213900"/>
            <a:ext cx="580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Unfair advantage</a:t>
            </a:r>
            <a:endParaRPr i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2342875" y="427226"/>
            <a:ext cx="75063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4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Customer segments</a:t>
            </a:r>
            <a:endParaRPr b="1" i="0" sz="4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1954" y="-3618079"/>
            <a:ext cx="1218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0" y="1439500"/>
            <a:ext cx="6096000" cy="5418300"/>
          </a:xfrm>
          <a:prstGeom prst="rect">
            <a:avLst/>
          </a:prstGeom>
          <a:solidFill>
            <a:srgbClr val="BEA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096000" y="1439500"/>
            <a:ext cx="6096000" cy="54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0" y="1960075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Traditional &amp; Small-Scale Businesses</a:t>
            </a:r>
            <a:endParaRPr b="1"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6096000" y="1960075"/>
            <a:ext cx="609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latin typeface="Georgia"/>
                <a:ea typeface="Georgia"/>
                <a:cs typeface="Georgia"/>
                <a:sym typeface="Georgia"/>
              </a:rPr>
              <a:t>Growing &amp; Tech-Integrated Businesses</a:t>
            </a:r>
            <a:endParaRPr b="1"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11950" y="3046475"/>
            <a:ext cx="6096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Small local businesses</a:t>
            </a: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(bakeries, neighborhood stores, hair salons)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Family-owned businesses</a:t>
            </a: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a low technology budget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Businesses</a:t>
            </a: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that still use </a:t>
            </a:r>
            <a:r>
              <a:rPr b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manual cash</a:t>
            </a: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registers or Excel for record-keeping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Supermarkets</a:t>
            </a: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minimarkets</a:t>
            </a:r>
            <a:r>
              <a:rPr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b="1" lang="es-E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convenience stores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107950" y="2894075"/>
            <a:ext cx="608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Businesses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with a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high volume of transactions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Companies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planning to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expand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to new branches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Clothing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electronics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cosmetics stores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that sell both in physical stores and online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Businesses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that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operate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with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E-commerce platforms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Cafés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bars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restaurants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with table service and delivery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Restaurants</a:t>
            </a:r>
            <a:r>
              <a:rPr lang="es-ES" sz="1600">
                <a:latin typeface="Georgia"/>
                <a:ea typeface="Georgia"/>
                <a:cs typeface="Georgia"/>
                <a:sym typeface="Georgia"/>
              </a:rPr>
              <a:t> that work with </a:t>
            </a:r>
            <a:r>
              <a:rPr b="1" lang="es-ES" sz="1600">
                <a:latin typeface="Georgia"/>
                <a:ea typeface="Georgia"/>
                <a:cs typeface="Georgia"/>
                <a:sym typeface="Georgia"/>
              </a:rPr>
              <a:t>delivery food apps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2024-10-28T18:17:59Z</dcterms:created>
  <dc:creator>Rodrigo Martín Gómez del Moral Herranz</dc:creator>
</cp:coreProperties>
</file>