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embeddedFontLst>
    <p:embeddedFont>
      <p:font typeface="Average" panose="020B0604020202020204" charset="0"/>
      <p:regular r:id="rId6"/>
    </p:embeddedFont>
    <p:embeddedFont>
      <p:font typeface="Georgia" panose="02040502050405020303" pitchFamily="18" charset="0"/>
      <p:regular r:id="rId7"/>
      <p:bold r:id="rId8"/>
      <p:italic r:id="rId9"/>
      <p:boldItalic r:id="rId10"/>
    </p:embeddedFont>
    <p:embeddedFont>
      <p:font typeface="Oswald" panose="020B060402020202020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2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jZeY6zbZJFDag8aDZugECcFpK6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>
        <p:guide orient="horz" pos="374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480f56445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480f56445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480f5644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480f56445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33480f56445_0_788"/>
          <p:cNvGrpSpPr/>
          <p:nvPr/>
        </p:nvGrpSpPr>
        <p:grpSpPr>
          <a:xfrm>
            <a:off x="5800234" y="3807170"/>
            <a:ext cx="591423" cy="140843"/>
            <a:chOff x="4137525" y="2915950"/>
            <a:chExt cx="869100" cy="207000"/>
          </a:xfrm>
        </p:grpSpPr>
        <p:sp>
          <p:nvSpPr>
            <p:cNvPr id="11" name="Google Shape;11;g33480f56445_0_788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g33480f56445_0_788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g33480f56445_0_788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g33480f56445_0_788"/>
          <p:cNvSpPr txBox="1">
            <a:spLocks noGrp="1"/>
          </p:cNvSpPr>
          <p:nvPr>
            <p:ph type="ctrTitle"/>
          </p:nvPr>
        </p:nvSpPr>
        <p:spPr>
          <a:xfrm>
            <a:off x="895010" y="1321067"/>
            <a:ext cx="10401900" cy="23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ctr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15" name="Google Shape;15;g33480f56445_0_788"/>
          <p:cNvSpPr txBox="1">
            <a:spLocks noGrp="1"/>
          </p:cNvSpPr>
          <p:nvPr>
            <p:ph type="subTitle" idx="1"/>
          </p:nvPr>
        </p:nvSpPr>
        <p:spPr>
          <a:xfrm>
            <a:off x="895000" y="4233168"/>
            <a:ext cx="104019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g33480f56445_0_78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3480f56445_0_828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700" cy="2520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g33480f56445_0_828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33480f56445_0_82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3480f56445_0_832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33480f56445_0_796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700" cy="1148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33480f56445_0_796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3480f56445_0_79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33480f56445_0_79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g33480f56445_0_799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33480f56445_0_80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33480f56445_0_80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g33480f56445_0_803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33480f56445_0_803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33480f56445_0_80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g33480f56445_0_80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3480f56445_0_81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4" name="Google Shape;34;g33480f56445_0_811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5" name="Google Shape;35;g33480f56445_0_811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3480f56445_0_815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g33480f56445_0_81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3480f56445_0_8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g33480f56445_0_818"/>
          <p:cNvCxnSpPr/>
          <p:nvPr/>
        </p:nvCxnSpPr>
        <p:spPr>
          <a:xfrm>
            <a:off x="6706233" y="5994000"/>
            <a:ext cx="624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g33480f56445_0_818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700" cy="22803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3" name="Google Shape;43;g33480f56445_0_818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700" cy="179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g33480f56445_0_818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●"/>
              <a:defRPr>
                <a:solidFill>
                  <a:schemeClr val="lt1"/>
                </a:solidFill>
              </a:defRPr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○"/>
              <a:defRPr>
                <a:solidFill>
                  <a:schemeClr val="lt1"/>
                </a:solidFill>
              </a:defRPr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g33480f56445_0_818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3480f56445_0_825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g33480f56445_0_825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3480f56445_0_78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swald"/>
              <a:buNone/>
              <a:defRPr sz="4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g33480f56445_0_78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Average"/>
              <a:buChar char="●"/>
              <a:defRPr sz="24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●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○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900"/>
              <a:buFont typeface="Average"/>
              <a:buChar char="■"/>
              <a:defRPr sz="19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g33480f56445_0_784"/>
          <p:cNvSpPr txBox="1">
            <a:spLocks noGrp="1"/>
          </p:cNvSpPr>
          <p:nvPr>
            <p:ph type="sldNum" idx="12"/>
          </p:nvPr>
        </p:nvSpPr>
        <p:spPr>
          <a:xfrm>
            <a:off x="11320333" y="6241346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3480f56445_1_7"/>
          <p:cNvSpPr/>
          <p:nvPr/>
        </p:nvSpPr>
        <p:spPr>
          <a:xfrm>
            <a:off x="1164163" y="977825"/>
            <a:ext cx="9863700" cy="12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Entrepreneurship and business modelling </a:t>
            </a:r>
            <a:endParaRPr sz="300"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1</a:t>
            </a:r>
            <a:r>
              <a:rPr lang="es-ES" sz="2500" i="0" u="none" strike="noStrike" cap="none" baseline="300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st</a:t>
            </a:r>
            <a:r>
              <a:rPr lang="es-ES" sz="250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assignment</a:t>
            </a:r>
            <a:endParaRPr sz="2500" i="0" u="none" strike="noStrike" cap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60" name="Google Shape;60;g33480f56445_1_7"/>
          <p:cNvSpPr/>
          <p:nvPr/>
        </p:nvSpPr>
        <p:spPr>
          <a:xfrm>
            <a:off x="819150" y="2838765"/>
            <a:ext cx="10553700" cy="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Arial"/>
              <a:buNone/>
            </a:pPr>
            <a:r>
              <a:rPr lang="es-ES" sz="54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Identity</a:t>
            </a:r>
            <a:r>
              <a:rPr lang="es-ES" sz="54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s-ES" sz="54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r>
              <a:rPr lang="es-ES" sz="5400" b="1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5400" b="1" i="0" u="none" strike="noStrike" cap="none" dirty="0" err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5400" b="1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61" name="Google Shape;61;g33480f56445_1_7"/>
          <p:cNvGrpSpPr/>
          <p:nvPr/>
        </p:nvGrpSpPr>
        <p:grpSpPr>
          <a:xfrm>
            <a:off x="1047750" y="4899555"/>
            <a:ext cx="10172850" cy="1285500"/>
            <a:chOff x="838201" y="4965267"/>
            <a:chExt cx="10172850" cy="1285500"/>
          </a:xfrm>
        </p:grpSpPr>
        <p:sp>
          <p:nvSpPr>
            <p:cNvPr id="62" name="Google Shape;62;g33480f56445_1_7"/>
            <p:cNvSpPr/>
            <p:nvPr/>
          </p:nvSpPr>
          <p:spPr>
            <a:xfrm>
              <a:off x="838201" y="4965267"/>
              <a:ext cx="5277000" cy="12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160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Adrián Barba Beltrán</a:t>
              </a:r>
              <a:endParaRPr sz="100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160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Rodrigo Martín Gómez del Moral Herranz</a:t>
              </a:r>
              <a:endParaRPr sz="100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s-ES" sz="160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Álvaro Honrubia Genilloud</a:t>
              </a:r>
              <a:endParaRPr sz="160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63" name="Google Shape;63;g33480f56445_1_7"/>
            <p:cNvSpPr/>
            <p:nvPr/>
          </p:nvSpPr>
          <p:spPr>
            <a:xfrm>
              <a:off x="5734051" y="4965267"/>
              <a:ext cx="5277000" cy="12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160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César Pantoja Rosales</a:t>
              </a:r>
              <a:endParaRPr sz="1000" i="0" u="none" strike="noStrike" cap="non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160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Javier Rodríguez García</a:t>
              </a:r>
              <a:endParaRPr sz="1000">
                <a:latin typeface="Georgia"/>
                <a:ea typeface="Georgia"/>
                <a:cs typeface="Georgia"/>
                <a:sym typeface="Georgia"/>
              </a:endParaRPr>
            </a:p>
            <a:p>
              <a:pPr marL="0" marR="0" lvl="0" indent="0" algn="ctr" rtl="0">
                <a:lnSpc>
                  <a:spcPct val="107000"/>
                </a:lnSpc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s-ES" sz="1600" i="0" u="none" strike="noStrike" cap="none">
                  <a:solidFill>
                    <a:schemeClr val="dk1"/>
                  </a:solidFill>
                  <a:latin typeface="Georgia"/>
                  <a:ea typeface="Georgia"/>
                  <a:cs typeface="Georgia"/>
                  <a:sym typeface="Georgia"/>
                </a:rPr>
                <a:t>Jose Antonio Ruiz Heredia</a:t>
              </a:r>
              <a:endParaRPr sz="1600" i="0" u="none" strike="noStrike" cap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  <p:pic>
        <p:nvPicPr>
          <p:cNvPr id="64" name="Google Shape;64;g33480f56445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90875" y="325925"/>
            <a:ext cx="2286031" cy="1285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g33480f56445_1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24624" y="325925"/>
            <a:ext cx="1156474" cy="141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4501792" y="685100"/>
            <a:ext cx="3188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4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Mission</a:t>
            </a:r>
            <a:endParaRPr sz="4200" b="1" i="0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1" name="Google Shape;71;p5"/>
          <p:cNvSpPr txBox="1"/>
          <p:nvPr/>
        </p:nvSpPr>
        <p:spPr>
          <a:xfrm>
            <a:off x="6331875" y="1762500"/>
            <a:ext cx="5309700" cy="25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Empowering</a:t>
            </a:r>
            <a:r>
              <a:rPr lang="es-ES" sz="1800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businesses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with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modern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accessible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POS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solution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that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integrates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Payments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Data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analytics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eorgia"/>
              <a:buChar char="●"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Customer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loyalty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Making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business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management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u="sng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simple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efficient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5"/>
          <p:cNvSpPr txBox="1"/>
          <p:nvPr/>
        </p:nvSpPr>
        <p:spPr>
          <a:xfrm>
            <a:off x="797775" y="5527600"/>
            <a:ext cx="10843800" cy="12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POS -</a:t>
            </a:r>
            <a:r>
              <a:rPr lang="es-ES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7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Point of Sale</a:t>
            </a:r>
            <a:r>
              <a:rPr lang="es-ES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: Systems businesses use to complete sales transactions. </a:t>
            </a:r>
            <a:endParaRPr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Includes </a:t>
            </a:r>
            <a:r>
              <a:rPr lang="es-ES" sz="17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hardware</a:t>
            </a:r>
            <a:r>
              <a:rPr lang="es-ES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(cash register, card reader, tablet, …) and </a:t>
            </a:r>
            <a:r>
              <a:rPr lang="es-ES" sz="1700" i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software</a:t>
            </a:r>
            <a:r>
              <a:rPr lang="es-ES" sz="17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that processes payments, tracks inventory, and manages customer data.</a:t>
            </a:r>
            <a:endParaRPr sz="17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3" name="Google Shape;73;p5"/>
          <p:cNvSpPr txBox="1"/>
          <p:nvPr/>
        </p:nvSpPr>
        <p:spPr>
          <a:xfrm>
            <a:off x="797775" y="1762500"/>
            <a:ext cx="4988400" cy="33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retail</a:t>
            </a:r>
            <a:r>
              <a:rPr lang="es-ES" sz="1800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industry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rely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on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outdated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fragmented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systems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Individual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stores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don’t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integrate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essential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tools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: 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Inventory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management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Customer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databases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Georgia"/>
              <a:buChar char="●"/>
            </a:pP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Online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payments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Traditional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solutions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require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frequent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updates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, and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specialized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technical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support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,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making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them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costly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difficult</a:t>
            </a:r>
            <a:r>
              <a:rPr lang="es-ES" sz="1800" b="1" u="sng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to</a:t>
            </a:r>
            <a:r>
              <a:rPr lang="es-ES" sz="1800" b="1" u="sng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maintain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3480f56445_1_23"/>
          <p:cNvSpPr txBox="1"/>
          <p:nvPr/>
        </p:nvSpPr>
        <p:spPr>
          <a:xfrm>
            <a:off x="1681725" y="648200"/>
            <a:ext cx="3000000" cy="876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Vision</a:t>
            </a:r>
            <a:endParaRPr sz="4200" b="1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9" name="Google Shape;79;g33480f56445_1_23"/>
          <p:cNvSpPr txBox="1"/>
          <p:nvPr/>
        </p:nvSpPr>
        <p:spPr>
          <a:xfrm>
            <a:off x="798225" y="1936500"/>
            <a:ext cx="4767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Become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leading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smart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POS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platform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in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Latin</a:t>
            </a:r>
            <a:r>
              <a:rPr lang="es-ES" sz="1800" b="1" u="sng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America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b="1" u="sng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Europe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Revolutionize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way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businesses</a:t>
            </a:r>
            <a:r>
              <a:rPr lang="es-ES" sz="1800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manage</a:t>
            </a:r>
            <a:r>
              <a:rPr lang="es-ES" sz="1800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sales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customer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relationships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0" name="Google Shape;80;g33480f56445_1_23"/>
          <p:cNvSpPr/>
          <p:nvPr/>
        </p:nvSpPr>
        <p:spPr>
          <a:xfrm>
            <a:off x="7500792" y="732800"/>
            <a:ext cx="3188400" cy="5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s-ES" sz="4200" b="1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Values</a:t>
            </a:r>
            <a:endParaRPr sz="4200" b="1" i="0" u="none" strike="noStrike" cap="none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1" name="Google Shape;81;g33480f56445_1_23"/>
          <p:cNvSpPr txBox="1"/>
          <p:nvPr/>
        </p:nvSpPr>
        <p:spPr>
          <a:xfrm>
            <a:off x="6577400" y="1936500"/>
            <a:ext cx="5187600" cy="48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Innovation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–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Transforming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commerce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with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cutting-edge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technology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Simplicity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–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Intuitive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user-friendly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solutions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Accessibility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–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Making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modern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technology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available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to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all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businesses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Security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–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Ensuring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safe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reliable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transactions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800" b="1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Growth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–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Helping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small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medium-sized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businesses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s-ES" sz="1800" dirty="0" err="1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thrive</a:t>
            </a:r>
            <a:r>
              <a:rPr lang="es-ES" sz="1800" dirty="0">
                <a:solidFill>
                  <a:schemeClr val="bg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 sz="1800" b="1" dirty="0">
              <a:solidFill>
                <a:schemeClr val="bg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2" name="Google Shape;82;g33480f56445_1_23"/>
          <p:cNvSpPr/>
          <p:nvPr/>
        </p:nvSpPr>
        <p:spPr>
          <a:xfrm>
            <a:off x="6241225" y="2029950"/>
            <a:ext cx="280500" cy="244800"/>
          </a:xfrm>
          <a:prstGeom prst="roundRect">
            <a:avLst>
              <a:gd name="adj" fmla="val 35386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3" name="Google Shape;83;g33480f56445_1_23"/>
          <p:cNvSpPr/>
          <p:nvPr/>
        </p:nvSpPr>
        <p:spPr>
          <a:xfrm>
            <a:off x="6241225" y="2854250"/>
            <a:ext cx="280500" cy="244800"/>
          </a:xfrm>
          <a:prstGeom prst="roundRect">
            <a:avLst>
              <a:gd name="adj" fmla="val 35386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g33480f56445_1_23"/>
          <p:cNvSpPr/>
          <p:nvPr/>
        </p:nvSpPr>
        <p:spPr>
          <a:xfrm>
            <a:off x="6241225" y="3678550"/>
            <a:ext cx="280500" cy="244800"/>
          </a:xfrm>
          <a:prstGeom prst="roundRect">
            <a:avLst>
              <a:gd name="adj" fmla="val 35386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5" name="Google Shape;85;g33480f56445_1_23"/>
          <p:cNvSpPr/>
          <p:nvPr/>
        </p:nvSpPr>
        <p:spPr>
          <a:xfrm>
            <a:off x="6241225" y="4502850"/>
            <a:ext cx="280500" cy="244800"/>
          </a:xfrm>
          <a:prstGeom prst="roundRect">
            <a:avLst>
              <a:gd name="adj" fmla="val 35386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6" name="Google Shape;86;g33480f56445_1_23"/>
          <p:cNvSpPr/>
          <p:nvPr/>
        </p:nvSpPr>
        <p:spPr>
          <a:xfrm>
            <a:off x="6241225" y="5327150"/>
            <a:ext cx="280500" cy="244800"/>
          </a:xfrm>
          <a:prstGeom prst="roundRect">
            <a:avLst>
              <a:gd name="adj" fmla="val 35386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87" name="Google Shape;87;g33480f56445_1_23"/>
          <p:cNvPicPr preferRelativeResize="0"/>
          <p:nvPr/>
        </p:nvPicPr>
        <p:blipFill rotWithShape="1">
          <a:blip r:embed="rId3">
            <a:alphaModFix/>
          </a:blip>
          <a:srcRect t="11309" r="48199" b="12528"/>
          <a:stretch/>
        </p:blipFill>
        <p:spPr>
          <a:xfrm>
            <a:off x="798225" y="4144725"/>
            <a:ext cx="2172900" cy="2027400"/>
          </a:xfrm>
          <a:prstGeom prst="round2DiagRect">
            <a:avLst>
              <a:gd name="adj1" fmla="val 0"/>
              <a:gd name="adj2" fmla="val 49780"/>
            </a:avLst>
          </a:prstGeom>
          <a:noFill/>
          <a:ln w="9525" cap="flat" cmpd="sng">
            <a:solidFill>
              <a:srgbClr val="A4C2F4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8" name="Google Shape;88;g33480f56445_1_23"/>
          <p:cNvPicPr preferRelativeResize="0"/>
          <p:nvPr/>
        </p:nvPicPr>
        <p:blipFill rotWithShape="1">
          <a:blip r:embed="rId4">
            <a:alphaModFix/>
          </a:blip>
          <a:srcRect l="13761" t="10225" r="21416" b="11176"/>
          <a:stretch/>
        </p:blipFill>
        <p:spPr>
          <a:xfrm>
            <a:off x="3282525" y="4144800"/>
            <a:ext cx="2095500" cy="2027400"/>
          </a:xfrm>
          <a:prstGeom prst="round2DiagRect">
            <a:avLst>
              <a:gd name="adj1" fmla="val 49186"/>
              <a:gd name="adj2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Microsoft Office PowerPoint</Application>
  <PresentationFormat>Panorámica</PresentationFormat>
  <Paragraphs>39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Georgia</vt:lpstr>
      <vt:lpstr>Oswald</vt:lpstr>
      <vt:lpstr>Average</vt:lpstr>
      <vt:lpstr>Arial</vt:lpstr>
      <vt:lpstr>Slate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Rodrigo Martín Gómez del Moral Herranz</dc:creator>
  <cp:lastModifiedBy>Rodrigo Martín Gómez del Moral Herranz</cp:lastModifiedBy>
  <cp:revision>1</cp:revision>
  <dcterms:created xsi:type="dcterms:W3CDTF">2024-10-28T18:17:59Z</dcterms:created>
  <dcterms:modified xsi:type="dcterms:W3CDTF">2025-02-13T17:38:04Z</dcterms:modified>
</cp:coreProperties>
</file>