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Catamaran"/>
      <p:regular r:id="rId20"/>
      <p:bold r:id="rId21"/>
    </p:embeddedFont>
    <p:embeddedFont>
      <p:font typeface="Proxima Nova"/>
      <p:regular r:id="rId22"/>
      <p:bold r:id="rId23"/>
      <p:italic r:id="rId24"/>
      <p:boldItalic r:id="rId25"/>
    </p:embeddedFont>
    <p:embeddedFont>
      <p:font typeface="Livvic Light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Fira Sans Extra Condensed Medium"/>
      <p:regular r:id="rId34"/>
      <p:bold r:id="rId35"/>
      <p:italic r:id="rId36"/>
      <p:boldItalic r:id="rId37"/>
    </p:embeddedFont>
    <p:embeddedFont>
      <p:font typeface="Livvic"/>
      <p:regular r:id="rId38"/>
      <p:bold r:id="rId39"/>
      <p:italic r:id="rId40"/>
      <p:boldItalic r:id="rId41"/>
    </p:embeddedFont>
    <p:embeddedFont>
      <p:font typeface="Catamaran Light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6">
          <p15:clr>
            <a:srgbClr val="747775"/>
          </p15:clr>
        </p15:guide>
      </p15:sldGuideLst>
    </p:ext>
    <p:ext uri="GoogleSlidesCustomDataVersion2">
      <go:slidesCustomData xmlns:go="http://customooxmlschemas.google.com/" r:id="rId44" roundtripDataSignature="AMtx7mgz6+WAyCp7jD69DYew5eBirc6N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ivvic-italic.fntdata"/><Relationship Id="rId20" Type="http://schemas.openxmlformats.org/officeDocument/2006/relationships/font" Target="fonts/Catamaran-regular.fntdata"/><Relationship Id="rId42" Type="http://schemas.openxmlformats.org/officeDocument/2006/relationships/font" Target="fonts/CatamaranLight-regular.fntdata"/><Relationship Id="rId41" Type="http://schemas.openxmlformats.org/officeDocument/2006/relationships/font" Target="fonts/Livvic-boldItalic.fntdata"/><Relationship Id="rId22" Type="http://schemas.openxmlformats.org/officeDocument/2006/relationships/font" Target="fonts/ProximaNova-regular.fntdata"/><Relationship Id="rId44" Type="http://customschemas.google.com/relationships/presentationmetadata" Target="metadata"/><Relationship Id="rId21" Type="http://schemas.openxmlformats.org/officeDocument/2006/relationships/font" Target="fonts/Catamaran-bold.fntdata"/><Relationship Id="rId43" Type="http://schemas.openxmlformats.org/officeDocument/2006/relationships/font" Target="fonts/CatamaranLight-bold.fntdata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vvicLight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LivvicLight-italic.fntdata"/><Relationship Id="rId27" Type="http://schemas.openxmlformats.org/officeDocument/2006/relationships/font" Target="fonts/Livvic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vvic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FiraSansExtraCondensedMedium-bold.fntdata"/><Relationship Id="rId12" Type="http://schemas.openxmlformats.org/officeDocument/2006/relationships/slide" Target="slides/slide7.xml"/><Relationship Id="rId34" Type="http://schemas.openxmlformats.org/officeDocument/2006/relationships/font" Target="fonts/FiraSansExtraCondensedMedium-regular.fntdata"/><Relationship Id="rId15" Type="http://schemas.openxmlformats.org/officeDocument/2006/relationships/slide" Target="slides/slide10.xml"/><Relationship Id="rId37" Type="http://schemas.openxmlformats.org/officeDocument/2006/relationships/font" Target="fonts/FiraSansExtraCondensedMedium-boldItalic.fntdata"/><Relationship Id="rId14" Type="http://schemas.openxmlformats.org/officeDocument/2006/relationships/slide" Target="slides/slide9.xml"/><Relationship Id="rId36" Type="http://schemas.openxmlformats.org/officeDocument/2006/relationships/font" Target="fonts/FiraSansExtraCondensedMedium-italic.fntdata"/><Relationship Id="rId17" Type="http://schemas.openxmlformats.org/officeDocument/2006/relationships/slide" Target="slides/slide12.xml"/><Relationship Id="rId39" Type="http://schemas.openxmlformats.org/officeDocument/2006/relationships/font" Target="fonts/Livvic-bold.fntdata"/><Relationship Id="rId16" Type="http://schemas.openxmlformats.org/officeDocument/2006/relationships/slide" Target="slides/slide11.xml"/><Relationship Id="rId38" Type="http://schemas.openxmlformats.org/officeDocument/2006/relationships/font" Target="fonts/Livvic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f0e28dc7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3f0e28dc7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eda22e2b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3eda22e2b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eda22e2b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33eda22e2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0fb00ed0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40fb00ed0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eda22e2b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33eda22e2b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3C404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9dbe1af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39dbe1a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eda22e2b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3eda22e2b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eda22e2b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3eda22e2b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eda22e2b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3eda22e2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3f0e28dc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3f0e28dc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3f0e28dc7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33f0e28dc7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6"/>
          <p:cNvSpPr txBox="1"/>
          <p:nvPr>
            <p:ph type="ctrTitle"/>
          </p:nvPr>
        </p:nvSpPr>
        <p:spPr>
          <a:xfrm>
            <a:off x="1039575" y="1701225"/>
            <a:ext cx="4592400" cy="17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800"/>
              <a:buNone/>
              <a:defRPr sz="4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0" name="Google Shape;10;p56"/>
          <p:cNvSpPr txBox="1"/>
          <p:nvPr>
            <p:ph idx="1" type="subTitle"/>
          </p:nvPr>
        </p:nvSpPr>
        <p:spPr>
          <a:xfrm>
            <a:off x="1039575" y="3206400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2"/>
          <p:cNvSpPr txBox="1"/>
          <p:nvPr>
            <p:ph type="ctrTitle"/>
          </p:nvPr>
        </p:nvSpPr>
        <p:spPr>
          <a:xfrm>
            <a:off x="5432000" y="710675"/>
            <a:ext cx="28881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62"/>
          <p:cNvSpPr txBox="1"/>
          <p:nvPr>
            <p:ph idx="1" type="subTitle"/>
          </p:nvPr>
        </p:nvSpPr>
        <p:spPr>
          <a:xfrm>
            <a:off x="5363550" y="2724625"/>
            <a:ext cx="29565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3"/>
          <p:cNvSpPr txBox="1"/>
          <p:nvPr>
            <p:ph idx="1" type="subTitle"/>
          </p:nvPr>
        </p:nvSpPr>
        <p:spPr>
          <a:xfrm>
            <a:off x="915175" y="3380775"/>
            <a:ext cx="3960600" cy="6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6" name="Google Shape;76;p63"/>
          <p:cNvSpPr txBox="1"/>
          <p:nvPr>
            <p:ph idx="2" type="subTitle"/>
          </p:nvPr>
        </p:nvSpPr>
        <p:spPr>
          <a:xfrm>
            <a:off x="915175" y="4004575"/>
            <a:ext cx="18210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b="1">
                <a:latin typeface="Livvic"/>
                <a:ea typeface="Livvic"/>
                <a:cs typeface="Livvic"/>
                <a:sym typeface="Livv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4"/>
          <p:cNvSpPr txBox="1"/>
          <p:nvPr>
            <p:ph idx="1" type="subTitle"/>
          </p:nvPr>
        </p:nvSpPr>
        <p:spPr>
          <a:xfrm>
            <a:off x="2117847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64"/>
          <p:cNvSpPr txBox="1"/>
          <p:nvPr>
            <p:ph type="ctrTitle"/>
          </p:nvPr>
        </p:nvSpPr>
        <p:spPr>
          <a:xfrm rot="-5400000">
            <a:off x="-343101" y="1759150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2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5"/>
          <p:cNvSpPr txBox="1"/>
          <p:nvPr>
            <p:ph idx="1" type="subTitle"/>
          </p:nvPr>
        </p:nvSpPr>
        <p:spPr>
          <a:xfrm flipH="1">
            <a:off x="4189625" y="3380460"/>
            <a:ext cx="29514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type="ctrTitle"/>
          </p:nvPr>
        </p:nvSpPr>
        <p:spPr>
          <a:xfrm rot="5400000">
            <a:off x="6612409" y="1752564"/>
            <a:ext cx="2888100" cy="8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6"/>
          <p:cNvSpPr txBox="1"/>
          <p:nvPr>
            <p:ph type="title"/>
          </p:nvPr>
        </p:nvSpPr>
        <p:spPr>
          <a:xfrm>
            <a:off x="3200250" y="1742750"/>
            <a:ext cx="274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7"/>
          <p:cNvSpPr txBox="1"/>
          <p:nvPr>
            <p:ph type="ctrTitle"/>
          </p:nvPr>
        </p:nvSpPr>
        <p:spPr>
          <a:xfrm>
            <a:off x="769725" y="1310050"/>
            <a:ext cx="3430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67"/>
          <p:cNvSpPr txBox="1"/>
          <p:nvPr>
            <p:ph idx="2" type="title"/>
          </p:nvPr>
        </p:nvSpPr>
        <p:spPr>
          <a:xfrm rot="5400000">
            <a:off x="7142178" y="3570226"/>
            <a:ext cx="1738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8"/>
          <p:cNvSpPr txBox="1"/>
          <p:nvPr>
            <p:ph type="ctrTitle"/>
          </p:nvPr>
        </p:nvSpPr>
        <p:spPr>
          <a:xfrm>
            <a:off x="656422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0" name="Google Shape;90;p68"/>
          <p:cNvSpPr txBox="1"/>
          <p:nvPr>
            <p:ph idx="1" type="subTitle"/>
          </p:nvPr>
        </p:nvSpPr>
        <p:spPr>
          <a:xfrm>
            <a:off x="656425" y="18867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1" name="Google Shape;91;p68"/>
          <p:cNvSpPr txBox="1"/>
          <p:nvPr>
            <p:ph idx="2" type="ctrTitle"/>
          </p:nvPr>
        </p:nvSpPr>
        <p:spPr>
          <a:xfrm>
            <a:off x="2650710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2" name="Google Shape;92;p68"/>
          <p:cNvSpPr txBox="1"/>
          <p:nvPr>
            <p:ph idx="3" type="subTitle"/>
          </p:nvPr>
        </p:nvSpPr>
        <p:spPr>
          <a:xfrm>
            <a:off x="2610700" y="18867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68"/>
          <p:cNvSpPr txBox="1"/>
          <p:nvPr>
            <p:ph idx="4" type="ctrTitle"/>
          </p:nvPr>
        </p:nvSpPr>
        <p:spPr>
          <a:xfrm>
            <a:off x="4638106" y="13944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4" name="Google Shape;94;p68"/>
          <p:cNvSpPr txBox="1"/>
          <p:nvPr>
            <p:ph idx="5" type="subTitle"/>
          </p:nvPr>
        </p:nvSpPr>
        <p:spPr>
          <a:xfrm>
            <a:off x="4878076" y="18867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68"/>
          <p:cNvSpPr txBox="1"/>
          <p:nvPr>
            <p:ph idx="6" type="ctrTitle"/>
          </p:nvPr>
        </p:nvSpPr>
        <p:spPr>
          <a:xfrm rot="5400000">
            <a:off x="6865575" y="1466125"/>
            <a:ext cx="2553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" name="Google Shape;96;p68"/>
          <p:cNvSpPr txBox="1"/>
          <p:nvPr>
            <p:ph idx="7" type="ctrTitle"/>
          </p:nvPr>
        </p:nvSpPr>
        <p:spPr>
          <a:xfrm>
            <a:off x="656422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7" name="Google Shape;97;p68"/>
          <p:cNvSpPr txBox="1"/>
          <p:nvPr>
            <p:ph idx="8" type="subTitle"/>
          </p:nvPr>
        </p:nvSpPr>
        <p:spPr>
          <a:xfrm>
            <a:off x="656425" y="3860125"/>
            <a:ext cx="156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68"/>
          <p:cNvSpPr txBox="1"/>
          <p:nvPr>
            <p:ph idx="9" type="ctrTitle"/>
          </p:nvPr>
        </p:nvSpPr>
        <p:spPr>
          <a:xfrm>
            <a:off x="2650710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99" name="Google Shape;99;p68"/>
          <p:cNvSpPr txBox="1"/>
          <p:nvPr>
            <p:ph idx="13" type="subTitle"/>
          </p:nvPr>
        </p:nvSpPr>
        <p:spPr>
          <a:xfrm>
            <a:off x="2610700" y="3860125"/>
            <a:ext cx="196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68"/>
          <p:cNvSpPr txBox="1"/>
          <p:nvPr>
            <p:ph idx="14" type="ctrTitle"/>
          </p:nvPr>
        </p:nvSpPr>
        <p:spPr>
          <a:xfrm>
            <a:off x="4638106" y="3367816"/>
            <a:ext cx="188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1" name="Google Shape;101;p68"/>
          <p:cNvSpPr txBox="1"/>
          <p:nvPr>
            <p:ph idx="15" type="subTitle"/>
          </p:nvPr>
        </p:nvSpPr>
        <p:spPr>
          <a:xfrm>
            <a:off x="4878076" y="3860125"/>
            <a:ext cx="1648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0"/>
          <p:cNvSpPr txBox="1"/>
          <p:nvPr>
            <p:ph idx="1" type="subTitle"/>
          </p:nvPr>
        </p:nvSpPr>
        <p:spPr>
          <a:xfrm>
            <a:off x="2258125" y="3106325"/>
            <a:ext cx="3029100" cy="1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70"/>
          <p:cNvSpPr txBox="1"/>
          <p:nvPr>
            <p:ph type="ctrTitle"/>
          </p:nvPr>
        </p:nvSpPr>
        <p:spPr>
          <a:xfrm rot="5400000">
            <a:off x="7241489" y="1041025"/>
            <a:ext cx="1702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3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73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4_2_1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4"/>
          <p:cNvSpPr txBox="1"/>
          <p:nvPr>
            <p:ph idx="1" type="body"/>
          </p:nvPr>
        </p:nvSpPr>
        <p:spPr>
          <a:xfrm>
            <a:off x="642050" y="540000"/>
            <a:ext cx="2649600" cy="30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000"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0" name="Google Shape;110;p74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8"/>
          <p:cNvSpPr txBox="1"/>
          <p:nvPr>
            <p:ph type="ctrTitle"/>
          </p:nvPr>
        </p:nvSpPr>
        <p:spPr>
          <a:xfrm>
            <a:off x="3423902" y="38747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3" name="Google Shape;13;p58"/>
          <p:cNvSpPr txBox="1"/>
          <p:nvPr>
            <p:ph idx="1" type="subTitle"/>
          </p:nvPr>
        </p:nvSpPr>
        <p:spPr>
          <a:xfrm>
            <a:off x="3423900" y="802521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" name="Google Shape;14;p58"/>
          <p:cNvSpPr txBox="1"/>
          <p:nvPr>
            <p:ph idx="2" type="title"/>
          </p:nvPr>
        </p:nvSpPr>
        <p:spPr>
          <a:xfrm>
            <a:off x="2023007" y="6541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5" name="Google Shape;15;p58"/>
          <p:cNvSpPr txBox="1"/>
          <p:nvPr>
            <p:ph idx="3" type="ctrTitle"/>
          </p:nvPr>
        </p:nvSpPr>
        <p:spPr>
          <a:xfrm>
            <a:off x="3425264" y="1224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58"/>
          <p:cNvSpPr txBox="1"/>
          <p:nvPr>
            <p:ph idx="4" type="subTitle"/>
          </p:nvPr>
        </p:nvSpPr>
        <p:spPr>
          <a:xfrm>
            <a:off x="3425259" y="1638859"/>
            <a:ext cx="19767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7" name="Google Shape;17;p58"/>
          <p:cNvSpPr txBox="1"/>
          <p:nvPr>
            <p:ph idx="5" type="title"/>
          </p:nvPr>
        </p:nvSpPr>
        <p:spPr>
          <a:xfrm>
            <a:off x="2023007" y="14887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18" name="Google Shape;18;p58"/>
          <p:cNvSpPr txBox="1"/>
          <p:nvPr>
            <p:ph idx="6" type="ctrTitle"/>
          </p:nvPr>
        </p:nvSpPr>
        <p:spPr>
          <a:xfrm>
            <a:off x="3427999" y="2061098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" name="Google Shape;19;p58"/>
          <p:cNvSpPr txBox="1"/>
          <p:nvPr>
            <p:ph idx="7" type="subTitle"/>
          </p:nvPr>
        </p:nvSpPr>
        <p:spPr>
          <a:xfrm>
            <a:off x="3427997" y="2475197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0" name="Google Shape;20;p58"/>
          <p:cNvSpPr txBox="1"/>
          <p:nvPr>
            <p:ph idx="8" type="title"/>
          </p:nvPr>
        </p:nvSpPr>
        <p:spPr>
          <a:xfrm>
            <a:off x="2023007" y="23234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1" name="Google Shape;21;p58"/>
          <p:cNvSpPr txBox="1"/>
          <p:nvPr>
            <p:ph idx="9" type="ctrTitle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" name="Google Shape;22;p58"/>
          <p:cNvSpPr txBox="1"/>
          <p:nvPr>
            <p:ph idx="13" type="ctrTitle"/>
          </p:nvPr>
        </p:nvSpPr>
        <p:spPr>
          <a:xfrm>
            <a:off x="3427999" y="2897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" name="Google Shape;23;p58"/>
          <p:cNvSpPr txBox="1"/>
          <p:nvPr>
            <p:ph idx="14" type="subTitle"/>
          </p:nvPr>
        </p:nvSpPr>
        <p:spPr>
          <a:xfrm>
            <a:off x="3427997" y="3311534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4" name="Google Shape;24;p58"/>
          <p:cNvSpPr txBox="1"/>
          <p:nvPr>
            <p:ph idx="15" type="title"/>
          </p:nvPr>
        </p:nvSpPr>
        <p:spPr>
          <a:xfrm>
            <a:off x="2023007" y="31581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25" name="Google Shape;25;p58"/>
          <p:cNvSpPr txBox="1"/>
          <p:nvPr>
            <p:ph idx="16" type="ctrTitle"/>
          </p:nvPr>
        </p:nvSpPr>
        <p:spPr>
          <a:xfrm>
            <a:off x="3427999" y="3734723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" name="Google Shape;26;p58"/>
          <p:cNvSpPr txBox="1"/>
          <p:nvPr>
            <p:ph idx="17" type="subTitle"/>
          </p:nvPr>
        </p:nvSpPr>
        <p:spPr>
          <a:xfrm>
            <a:off x="3427997" y="4147872"/>
            <a:ext cx="19065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58"/>
          <p:cNvSpPr txBox="1"/>
          <p:nvPr>
            <p:ph idx="18" type="title"/>
          </p:nvPr>
        </p:nvSpPr>
        <p:spPr>
          <a:xfrm>
            <a:off x="2023007" y="39928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5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5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75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6"/>
          <p:cNvSpPr txBox="1"/>
          <p:nvPr>
            <p:ph idx="1" type="body"/>
          </p:nvPr>
        </p:nvSpPr>
        <p:spPr>
          <a:xfrm>
            <a:off x="642050" y="1277550"/>
            <a:ext cx="5308200" cy="14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>
                <a:solidFill>
                  <a:srgbClr val="000000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>
                <a:solidFill>
                  <a:srgbClr val="000000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6" name="Google Shape;116;p76"/>
          <p:cNvSpPr txBox="1"/>
          <p:nvPr>
            <p:ph type="ctrTitle"/>
          </p:nvPr>
        </p:nvSpPr>
        <p:spPr>
          <a:xfrm rot="5400000">
            <a:off x="6923109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7" name="Google Shape;117;p76"/>
          <p:cNvSpPr txBox="1"/>
          <p:nvPr>
            <p:ph idx="2" type="subTitle"/>
          </p:nvPr>
        </p:nvSpPr>
        <p:spPr>
          <a:xfrm>
            <a:off x="642050" y="540000"/>
            <a:ext cx="4655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1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81"/>
          <p:cNvSpPr txBox="1"/>
          <p:nvPr>
            <p:ph idx="1" type="subTitle"/>
          </p:nvPr>
        </p:nvSpPr>
        <p:spPr>
          <a:xfrm>
            <a:off x="720000" y="1576450"/>
            <a:ext cx="4294800" cy="2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2"/>
          <p:cNvSpPr txBox="1"/>
          <p:nvPr>
            <p:ph type="title"/>
          </p:nvPr>
        </p:nvSpPr>
        <p:spPr>
          <a:xfrm>
            <a:off x="2135550" y="1599688"/>
            <a:ext cx="4872900" cy="118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82"/>
          <p:cNvSpPr txBox="1"/>
          <p:nvPr>
            <p:ph idx="1" type="subTitle"/>
          </p:nvPr>
        </p:nvSpPr>
        <p:spPr>
          <a:xfrm>
            <a:off x="2135550" y="2872713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3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83"/>
          <p:cNvSpPr txBox="1"/>
          <p:nvPr>
            <p:ph type="title"/>
          </p:nvPr>
        </p:nvSpPr>
        <p:spPr>
          <a:xfrm>
            <a:off x="720000" y="4010225"/>
            <a:ext cx="7704000" cy="5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4"/>
          <p:cNvSpPr txBox="1"/>
          <p:nvPr>
            <p:ph hasCustomPrompt="1" type="title"/>
          </p:nvPr>
        </p:nvSpPr>
        <p:spPr>
          <a:xfrm>
            <a:off x="1284000" y="1401413"/>
            <a:ext cx="65760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9" name="Google Shape;129;p84"/>
          <p:cNvSpPr txBox="1"/>
          <p:nvPr>
            <p:ph idx="1" type="subTitle"/>
          </p:nvPr>
        </p:nvSpPr>
        <p:spPr>
          <a:xfrm>
            <a:off x="1284000" y="3148188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6"/>
          <p:cNvSpPr txBox="1"/>
          <p:nvPr>
            <p:ph type="title"/>
          </p:nvPr>
        </p:nvSpPr>
        <p:spPr>
          <a:xfrm>
            <a:off x="5553850" y="1313850"/>
            <a:ext cx="2630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86"/>
          <p:cNvSpPr txBox="1"/>
          <p:nvPr>
            <p:ph idx="1" type="subTitle"/>
          </p:nvPr>
        </p:nvSpPr>
        <p:spPr>
          <a:xfrm>
            <a:off x="5553975" y="2317950"/>
            <a:ext cx="2630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2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7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6" name="Google Shape;136;p87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8"/>
          <p:cNvSpPr/>
          <p:nvPr/>
        </p:nvSpPr>
        <p:spPr>
          <a:xfrm flipH="1" rot="-5400000">
            <a:off x="83000" y="-82950"/>
            <a:ext cx="548400" cy="71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8"/>
          <p:cNvSpPr/>
          <p:nvPr/>
        </p:nvSpPr>
        <p:spPr>
          <a:xfrm flipH="1" rot="-5400000">
            <a:off x="7474475" y="3397650"/>
            <a:ext cx="891300" cy="260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9"/>
          <p:cNvSpPr txBox="1"/>
          <p:nvPr>
            <p:ph type="title"/>
          </p:nvPr>
        </p:nvSpPr>
        <p:spPr>
          <a:xfrm>
            <a:off x="672375" y="1432475"/>
            <a:ext cx="34980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idx="1" type="subTitle"/>
          </p:nvPr>
        </p:nvSpPr>
        <p:spPr>
          <a:xfrm flipH="1">
            <a:off x="1667175" y="2154225"/>
            <a:ext cx="2503200" cy="11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>
                <a:solidFill>
                  <a:srgbClr val="43434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9"/>
          <p:cNvSpPr/>
          <p:nvPr/>
        </p:nvSpPr>
        <p:spPr>
          <a:xfrm>
            <a:off x="0" y="1577400"/>
            <a:ext cx="362100" cy="1988700"/>
          </a:xfrm>
          <a:prstGeom prst="rect">
            <a:avLst/>
          </a:prstGeom>
          <a:solidFill>
            <a:srgbClr val="CFC3AC">
              <a:alpha val="57647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2"/>
          <p:cNvSpPr txBox="1"/>
          <p:nvPr>
            <p:ph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72"/>
          <p:cNvSpPr txBox="1"/>
          <p:nvPr>
            <p:ph idx="1" type="subTitle"/>
          </p:nvPr>
        </p:nvSpPr>
        <p:spPr>
          <a:xfrm>
            <a:off x="1579064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" name="Google Shape;34;p72"/>
          <p:cNvSpPr txBox="1"/>
          <p:nvPr>
            <p:ph idx="2" type="ctrTitle"/>
          </p:nvPr>
        </p:nvSpPr>
        <p:spPr>
          <a:xfrm>
            <a:off x="1579064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72"/>
          <p:cNvSpPr txBox="1"/>
          <p:nvPr>
            <p:ph idx="3" type="subTitle"/>
          </p:nvPr>
        </p:nvSpPr>
        <p:spPr>
          <a:xfrm>
            <a:off x="4068269" y="2147200"/>
            <a:ext cx="16266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" name="Google Shape;36;p72"/>
          <p:cNvSpPr txBox="1"/>
          <p:nvPr>
            <p:ph idx="4" type="ctrTitle"/>
          </p:nvPr>
        </p:nvSpPr>
        <p:spPr>
          <a:xfrm>
            <a:off x="3075567" y="176240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9"/>
          <p:cNvSpPr txBox="1"/>
          <p:nvPr>
            <p:ph idx="1" type="subTitle"/>
          </p:nvPr>
        </p:nvSpPr>
        <p:spPr>
          <a:xfrm>
            <a:off x="4633950" y="1847896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9" name="Google Shape;39;p69"/>
          <p:cNvSpPr txBox="1"/>
          <p:nvPr>
            <p:ph idx="2" type="subTitle"/>
          </p:nvPr>
        </p:nvSpPr>
        <p:spPr>
          <a:xfrm>
            <a:off x="4633950" y="3827870"/>
            <a:ext cx="18180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69"/>
          <p:cNvSpPr txBox="1"/>
          <p:nvPr>
            <p:ph type="ctrTitle"/>
          </p:nvPr>
        </p:nvSpPr>
        <p:spPr>
          <a:xfrm>
            <a:off x="4633950" y="1539296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69"/>
          <p:cNvSpPr txBox="1"/>
          <p:nvPr>
            <p:ph idx="3" type="ctrTitle"/>
          </p:nvPr>
        </p:nvSpPr>
        <p:spPr>
          <a:xfrm>
            <a:off x="4633950" y="3519270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" name="Google Shape;42;p69"/>
          <p:cNvSpPr txBox="1"/>
          <p:nvPr>
            <p:ph idx="4" type="ctrTitle"/>
          </p:nvPr>
        </p:nvSpPr>
        <p:spPr>
          <a:xfrm rot="5400000">
            <a:off x="6917175" y="1414524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1"/>
          <p:cNvSpPr txBox="1"/>
          <p:nvPr>
            <p:ph idx="1" type="subTitle"/>
          </p:nvPr>
        </p:nvSpPr>
        <p:spPr>
          <a:xfrm flipH="1">
            <a:off x="840600" y="2432150"/>
            <a:ext cx="1650300" cy="7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5" name="Google Shape;45;p71"/>
          <p:cNvSpPr txBox="1"/>
          <p:nvPr>
            <p:ph idx="2" type="subTitle"/>
          </p:nvPr>
        </p:nvSpPr>
        <p:spPr>
          <a:xfrm>
            <a:off x="4702174" y="1049093"/>
            <a:ext cx="19602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71"/>
          <p:cNvSpPr txBox="1"/>
          <p:nvPr>
            <p:ph type="ctrTitle"/>
          </p:nvPr>
        </p:nvSpPr>
        <p:spPr>
          <a:xfrm>
            <a:off x="-533400" y="2047350"/>
            <a:ext cx="302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71"/>
          <p:cNvSpPr txBox="1"/>
          <p:nvPr>
            <p:ph idx="3" type="ctrTitle"/>
          </p:nvPr>
        </p:nvSpPr>
        <p:spPr>
          <a:xfrm>
            <a:off x="4702174" y="664293"/>
            <a:ext cx="2619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" name="Google Shape;48;p71"/>
          <p:cNvSpPr txBox="1"/>
          <p:nvPr>
            <p:ph idx="4" type="subTitle"/>
          </p:nvPr>
        </p:nvSpPr>
        <p:spPr>
          <a:xfrm>
            <a:off x="4702174" y="3788925"/>
            <a:ext cx="2214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9" name="Google Shape;49;p71"/>
          <p:cNvSpPr txBox="1"/>
          <p:nvPr>
            <p:ph idx="5" type="ctrTitle"/>
          </p:nvPr>
        </p:nvSpPr>
        <p:spPr>
          <a:xfrm>
            <a:off x="4702174" y="3389725"/>
            <a:ext cx="247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71"/>
          <p:cNvSpPr txBox="1"/>
          <p:nvPr>
            <p:ph idx="6" type="ctrTitle"/>
          </p:nvPr>
        </p:nvSpPr>
        <p:spPr>
          <a:xfrm rot="5400000">
            <a:off x="6860962" y="1407498"/>
            <a:ext cx="2449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0"/>
          <p:cNvSpPr txBox="1"/>
          <p:nvPr>
            <p:ph type="ctrTitle"/>
          </p:nvPr>
        </p:nvSpPr>
        <p:spPr>
          <a:xfrm>
            <a:off x="631875" y="842025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3" name="Google Shape;53;p60"/>
          <p:cNvSpPr txBox="1"/>
          <p:nvPr>
            <p:ph idx="1" type="subTitle"/>
          </p:nvPr>
        </p:nvSpPr>
        <p:spPr>
          <a:xfrm>
            <a:off x="631884" y="1410841"/>
            <a:ext cx="24807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4" name="Google Shape;54;p60"/>
          <p:cNvSpPr txBox="1"/>
          <p:nvPr>
            <p:ph idx="2" type="ctrTitle"/>
          </p:nvPr>
        </p:nvSpPr>
        <p:spPr>
          <a:xfrm>
            <a:off x="4213664" y="842025"/>
            <a:ext cx="2697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5" name="Google Shape;55;p60"/>
          <p:cNvSpPr txBox="1"/>
          <p:nvPr>
            <p:ph idx="3" type="subTitle"/>
          </p:nvPr>
        </p:nvSpPr>
        <p:spPr>
          <a:xfrm>
            <a:off x="4213664" y="1410841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60"/>
          <p:cNvSpPr txBox="1"/>
          <p:nvPr>
            <p:ph idx="4" type="ctrTitle"/>
          </p:nvPr>
        </p:nvSpPr>
        <p:spPr>
          <a:xfrm>
            <a:off x="631883" y="3331927"/>
            <a:ext cx="28713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60"/>
          <p:cNvSpPr txBox="1"/>
          <p:nvPr>
            <p:ph idx="5" type="subTitle"/>
          </p:nvPr>
        </p:nvSpPr>
        <p:spPr>
          <a:xfrm>
            <a:off x="631884" y="3914208"/>
            <a:ext cx="24807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60"/>
          <p:cNvSpPr txBox="1"/>
          <p:nvPr>
            <p:ph idx="6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" name="Google Shape;59;p60"/>
          <p:cNvSpPr txBox="1"/>
          <p:nvPr>
            <p:ph idx="7" type="ctrTitle"/>
          </p:nvPr>
        </p:nvSpPr>
        <p:spPr>
          <a:xfrm>
            <a:off x="4213664" y="3331934"/>
            <a:ext cx="2586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60"/>
          <p:cNvSpPr txBox="1"/>
          <p:nvPr>
            <p:ph idx="8" type="subTitle"/>
          </p:nvPr>
        </p:nvSpPr>
        <p:spPr>
          <a:xfrm>
            <a:off x="4213664" y="3914208"/>
            <a:ext cx="2586000" cy="7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type="ctrTitle"/>
          </p:nvPr>
        </p:nvSpPr>
        <p:spPr>
          <a:xfrm rot="5400000">
            <a:off x="6603595" y="1930225"/>
            <a:ext cx="3481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ctrTitle"/>
          </p:nvPr>
        </p:nvSpPr>
        <p:spPr>
          <a:xfrm>
            <a:off x="4921575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5" name="Google Shape;65;p61"/>
          <p:cNvSpPr txBox="1"/>
          <p:nvPr>
            <p:ph idx="1" type="subTitle"/>
          </p:nvPr>
        </p:nvSpPr>
        <p:spPr>
          <a:xfrm>
            <a:off x="4921575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61"/>
          <p:cNvSpPr txBox="1"/>
          <p:nvPr>
            <p:ph idx="2" type="ctrTitle"/>
          </p:nvPr>
        </p:nvSpPr>
        <p:spPr>
          <a:xfrm>
            <a:off x="906139" y="2993035"/>
            <a:ext cx="1828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67" name="Google Shape;67;p61"/>
          <p:cNvSpPr txBox="1"/>
          <p:nvPr>
            <p:ph idx="3" type="subTitle"/>
          </p:nvPr>
        </p:nvSpPr>
        <p:spPr>
          <a:xfrm>
            <a:off x="906139" y="3553810"/>
            <a:ext cx="15222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61"/>
          <p:cNvSpPr txBox="1"/>
          <p:nvPr>
            <p:ph idx="4" type="ctrTitle"/>
          </p:nvPr>
        </p:nvSpPr>
        <p:spPr>
          <a:xfrm rot="5400000">
            <a:off x="6685437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1"/>
          <p:cNvSpPr txBox="1"/>
          <p:nvPr>
            <p:ph idx="5" type="ctrTitle"/>
          </p:nvPr>
        </p:nvSpPr>
        <p:spPr>
          <a:xfrm>
            <a:off x="2928557" y="2993035"/>
            <a:ext cx="1798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None/>
              <a:defRPr sz="18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70" name="Google Shape;70;p61"/>
          <p:cNvSpPr txBox="1"/>
          <p:nvPr>
            <p:ph idx="6" type="subTitle"/>
          </p:nvPr>
        </p:nvSpPr>
        <p:spPr>
          <a:xfrm>
            <a:off x="2928550" y="3553810"/>
            <a:ext cx="14763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vvic"/>
              <a:buNone/>
              <a:defRPr b="1" i="0" sz="2800" u="none" cap="none" strike="noStrike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b="1" i="0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5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●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tamaran Light"/>
              <a:buChar char="○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Catamaran Light"/>
              <a:buChar char="■"/>
              <a:defRPr b="0" i="0" sz="1200" u="none" cap="none" strike="noStrike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>
            <a:off x="0" y="75"/>
            <a:ext cx="91440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 rot="5400000">
            <a:off x="2602150" y="-1208625"/>
            <a:ext cx="3642600" cy="765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3222400" y="3483525"/>
            <a:ext cx="24021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José Antonio Ruiz Heredia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Joseph Tartivel</a:t>
            </a:r>
            <a:endParaRPr sz="13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Álvaro Honrubia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49" name="Google Shape;149;p1"/>
          <p:cNvSpPr txBox="1"/>
          <p:nvPr>
            <p:ph type="ctrTitle"/>
          </p:nvPr>
        </p:nvSpPr>
        <p:spPr>
          <a:xfrm>
            <a:off x="1167250" y="1625425"/>
            <a:ext cx="6512400" cy="12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INFORMATION RETRIEVAL </a:t>
            </a:r>
            <a:r>
              <a:rPr lang="en" sz="2700"/>
              <a:t>EXTRACTION</a:t>
            </a:r>
            <a:r>
              <a:rPr lang="en" sz="3100"/>
              <a:t> </a:t>
            </a:r>
            <a:r>
              <a:rPr lang="en" sz="2700"/>
              <a:t>AND INTEGRATION</a:t>
            </a:r>
            <a:endParaRPr sz="2700"/>
          </a:p>
        </p:txBody>
      </p:sp>
      <p:pic>
        <p:nvPicPr>
          <p:cNvPr id="150" name="Google Shape;15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6551" y="962028"/>
            <a:ext cx="1430852" cy="80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8000" y="937035"/>
            <a:ext cx="699774" cy="85457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 txBox="1"/>
          <p:nvPr>
            <p:ph type="ctrTitle"/>
          </p:nvPr>
        </p:nvSpPr>
        <p:spPr>
          <a:xfrm>
            <a:off x="1167250" y="2953625"/>
            <a:ext cx="6512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/>
              <a:t>LAB ML RANKING ASSIGNMENT</a:t>
            </a:r>
            <a:endParaRPr b="0" sz="1300"/>
          </a:p>
        </p:txBody>
      </p:sp>
      <p:cxnSp>
        <p:nvCxnSpPr>
          <p:cNvPr id="153" name="Google Shape;153;p1"/>
          <p:cNvCxnSpPr/>
          <p:nvPr/>
        </p:nvCxnSpPr>
        <p:spPr>
          <a:xfrm>
            <a:off x="1261775" y="2879825"/>
            <a:ext cx="6422400" cy="18000"/>
          </a:xfrm>
          <a:prstGeom prst="straightConnector1">
            <a:avLst/>
          </a:prstGeom>
          <a:noFill/>
          <a:ln cap="flat" cmpd="sng" w="9525">
            <a:solidFill>
              <a:srgbClr val="1C458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3f0e28dc79_0_39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33f0e28dc79_0_39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</a:t>
            </a:r>
            <a:r>
              <a:rPr lang="en" sz="2800"/>
              <a:t>FINAL RESULT</a:t>
            </a:r>
            <a:endParaRPr sz="2800"/>
          </a:p>
        </p:txBody>
      </p:sp>
      <p:sp>
        <p:nvSpPr>
          <p:cNvPr id="257" name="Google Shape;257;g33f0e28dc79_0_39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33f0e28dc79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5" y="1636300"/>
            <a:ext cx="8867050" cy="182613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9" name="Google Shape;259;g33f0e28dc79_0_39"/>
          <p:cNvSpPr txBox="1"/>
          <p:nvPr/>
        </p:nvSpPr>
        <p:spPr>
          <a:xfrm>
            <a:off x="639725" y="3702325"/>
            <a:ext cx="65826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Normalized Relevance Score using Min-Max. </a:t>
            </a:r>
            <a:endParaRPr b="1"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Allowing to train the </a:t>
            </a:r>
            <a:r>
              <a:rPr i="1" lang="en" sz="15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 Algorithm.</a:t>
            </a:r>
            <a:endParaRPr sz="15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eda22e2b2_0_17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g33eda22e2b2_0_17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MODEL DEVELOPMENT AND IMPLEMENTATION</a:t>
            </a:r>
            <a:endParaRPr sz="2800"/>
          </a:p>
        </p:txBody>
      </p:sp>
      <p:sp>
        <p:nvSpPr>
          <p:cNvPr id="266" name="Google Shape;266;g33eda22e2b2_0_17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3eda22e2b2_0_17"/>
          <p:cNvSpPr txBox="1"/>
          <p:nvPr/>
        </p:nvSpPr>
        <p:spPr>
          <a:xfrm>
            <a:off x="556475" y="1579300"/>
            <a:ext cx="7271400" cy="3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Dataset Preparation</a:t>
            </a:r>
            <a:r>
              <a:rPr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Encoded categorical features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to numerical representations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Score labels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by scaling normalized scores to integers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Split data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75% training, 25% testing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Implementation</a:t>
            </a:r>
            <a:r>
              <a:rPr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LightGBM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with </a:t>
            </a:r>
            <a:r>
              <a:rPr b="1"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rank_xendcg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objective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Simulated </a:t>
            </a:r>
            <a:r>
              <a:rPr b="1"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AdaRank's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boosting and reweighting mechanism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</a:t>
            </a: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arameters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boosting_type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num_leaves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learning_rate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max_depth, feature_fraction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label_gain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regularization…</a:t>
            </a:r>
            <a:endParaRPr i="1"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eda22e2b2_0_25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g33eda22e2b2_0_25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EXPANDING THE DATASET</a:t>
            </a:r>
            <a:endParaRPr sz="2800"/>
          </a:p>
        </p:txBody>
      </p:sp>
      <p:sp>
        <p:nvSpPr>
          <p:cNvPr id="274" name="Google Shape;274;g33eda22e2b2_0_25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3eda22e2b2_0_25"/>
          <p:cNvSpPr txBox="1"/>
          <p:nvPr/>
        </p:nvSpPr>
        <p:spPr>
          <a:xfrm>
            <a:off x="490325" y="1287075"/>
            <a:ext cx="7084200" cy="3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Query Expansion</a:t>
            </a:r>
            <a:r>
              <a:rPr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Added new queries: "</a:t>
            </a: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calcium in serum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", "</a:t>
            </a: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cells in urine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Added variations based on </a:t>
            </a:r>
            <a:r>
              <a:rPr lang="en" sz="1500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component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"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bilirubin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", "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cells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", "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leukocytes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", "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calcium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”, “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glucose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Added variations based on </a:t>
            </a:r>
            <a:r>
              <a:rPr lang="en" sz="1500" u="sng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system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“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blood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”, “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serum or plasma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”, “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urine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Model Optimization</a:t>
            </a:r>
            <a:r>
              <a:rPr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Adjusted </a:t>
            </a: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hyperparameters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learning rates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depending on the dataset</a:t>
            </a:r>
            <a:endParaRPr b="1"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Evaluated each version of the dataset to </a:t>
            </a: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measure impact on ranking quality</a:t>
            </a:r>
            <a:endParaRPr b="1"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0fb00ed08_1_11"/>
          <p:cNvSpPr/>
          <p:nvPr/>
        </p:nvSpPr>
        <p:spPr>
          <a:xfrm>
            <a:off x="6113236" y="543938"/>
            <a:ext cx="1634700" cy="837900"/>
          </a:xfrm>
          <a:prstGeom prst="roundRect">
            <a:avLst>
              <a:gd fmla="val 16667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1" name="Google Shape;281;g340fb00ed08_1_11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340fb00ed08_1_11"/>
          <p:cNvSpPr txBox="1"/>
          <p:nvPr>
            <p:ph type="ctrTitle"/>
          </p:nvPr>
        </p:nvSpPr>
        <p:spPr>
          <a:xfrm>
            <a:off x="690600" y="636975"/>
            <a:ext cx="38223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EVALUATION</a:t>
            </a:r>
            <a:endParaRPr sz="2800"/>
          </a:p>
        </p:txBody>
      </p:sp>
      <p:sp>
        <p:nvSpPr>
          <p:cNvPr id="283" name="Google Shape;283;g340fb00ed08_1_11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g340fb00ed08_1_11" title="Gráfico"/>
          <p:cNvPicPr preferRelativeResize="0"/>
          <p:nvPr/>
        </p:nvPicPr>
        <p:blipFill rotWithShape="1">
          <a:blip r:embed="rId3">
            <a:alphaModFix/>
          </a:blip>
          <a:srcRect b="0" l="0" r="0" t="11260"/>
          <a:stretch/>
        </p:blipFill>
        <p:spPr>
          <a:xfrm>
            <a:off x="133500" y="1625277"/>
            <a:ext cx="6233370" cy="3518224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40fb00ed08_1_11"/>
          <p:cNvSpPr/>
          <p:nvPr/>
        </p:nvSpPr>
        <p:spPr>
          <a:xfrm>
            <a:off x="6503750" y="3671665"/>
            <a:ext cx="195900" cy="1686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6" name="Google Shape;286;g340fb00ed08_1_11"/>
          <p:cNvSpPr/>
          <p:nvPr/>
        </p:nvSpPr>
        <p:spPr>
          <a:xfrm>
            <a:off x="6503750" y="4004779"/>
            <a:ext cx="195900" cy="1686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7" name="Google Shape;287;g340fb00ed08_1_11"/>
          <p:cNvSpPr/>
          <p:nvPr/>
        </p:nvSpPr>
        <p:spPr>
          <a:xfrm>
            <a:off x="6503750" y="4337894"/>
            <a:ext cx="195900" cy="168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88" name="Google Shape;288;g340fb00ed08_1_11"/>
          <p:cNvSpPr txBox="1"/>
          <p:nvPr/>
        </p:nvSpPr>
        <p:spPr>
          <a:xfrm>
            <a:off x="6747979" y="3594550"/>
            <a:ext cx="75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NDCG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89" name="Google Shape;289;g340fb00ed08_1_11"/>
          <p:cNvSpPr txBox="1"/>
          <p:nvPr/>
        </p:nvSpPr>
        <p:spPr>
          <a:xfrm>
            <a:off x="6747963" y="4260779"/>
            <a:ext cx="57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MSE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0" name="Google Shape;290;g340fb00ed08_1_11"/>
          <p:cNvSpPr txBox="1"/>
          <p:nvPr/>
        </p:nvSpPr>
        <p:spPr>
          <a:xfrm>
            <a:off x="6747963" y="3927665"/>
            <a:ext cx="87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Spearman</a:t>
            </a:r>
            <a:endParaRPr b="1" sz="12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91" name="Google Shape;291;g340fb00ed08_1_11"/>
          <p:cNvSpPr/>
          <p:nvPr/>
        </p:nvSpPr>
        <p:spPr>
          <a:xfrm>
            <a:off x="5218278" y="1625286"/>
            <a:ext cx="943500" cy="342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cxnSp>
        <p:nvCxnSpPr>
          <p:cNvPr id="292" name="Google Shape;292;g340fb00ed08_1_11"/>
          <p:cNvCxnSpPr/>
          <p:nvPr/>
        </p:nvCxnSpPr>
        <p:spPr>
          <a:xfrm flipH="1" rot="10800000">
            <a:off x="5685875" y="1088775"/>
            <a:ext cx="356400" cy="442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g340fb00ed08_1_11"/>
          <p:cNvSpPr txBox="1"/>
          <p:nvPr/>
        </p:nvSpPr>
        <p:spPr>
          <a:xfrm>
            <a:off x="6160973" y="484575"/>
            <a:ext cx="2712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NDCG</a:t>
            </a:r>
            <a:r>
              <a:rPr lang="en"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0.9517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Spearman’s</a:t>
            </a:r>
            <a:r>
              <a:rPr lang="en"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0.4615</a:t>
            </a:r>
            <a:endParaRPr sz="1600"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MSE</a:t>
            </a:r>
            <a:r>
              <a:rPr lang="en" sz="1200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: </a:t>
            </a:r>
            <a:r>
              <a:rPr lang="en">
                <a:solidFill>
                  <a:schemeClr val="dk1"/>
                </a:solidFill>
                <a:latin typeface="Catamaran Light"/>
                <a:ea typeface="Catamaran Light"/>
                <a:cs typeface="Catamaran Light"/>
                <a:sym typeface="Catamaran Light"/>
              </a:rPr>
              <a:t>0.0191</a:t>
            </a:r>
            <a:endParaRPr>
              <a:solidFill>
                <a:schemeClr val="dk1"/>
              </a:solidFill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eda22e2b2_0_32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 </a:t>
            </a:r>
            <a:endParaRPr sz="2800"/>
          </a:p>
        </p:txBody>
      </p:sp>
      <p:sp>
        <p:nvSpPr>
          <p:cNvPr id="299" name="Google Shape;299;g33eda22e2b2_0_32"/>
          <p:cNvSpPr/>
          <p:nvPr/>
        </p:nvSpPr>
        <p:spPr>
          <a:xfrm rot="5400000">
            <a:off x="410100" y="-409200"/>
            <a:ext cx="362100" cy="1180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33eda22e2b2_0_32"/>
          <p:cNvSpPr/>
          <p:nvPr/>
        </p:nvSpPr>
        <p:spPr>
          <a:xfrm rot="-5400000">
            <a:off x="3898650" y="-102000"/>
            <a:ext cx="1329600" cy="91614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33eda22e2b2_0_32"/>
          <p:cNvSpPr txBox="1"/>
          <p:nvPr/>
        </p:nvSpPr>
        <p:spPr>
          <a:xfrm>
            <a:off x="77350" y="1360200"/>
            <a:ext cx="40275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Project Insights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Dataset diversity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impacts ranking performance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Adding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medical queries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improves model adaptability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b="1"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effectively optimizes ranking for medical retrieval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sp>
        <p:nvSpPr>
          <p:cNvPr id="302" name="Google Shape;302;g33eda22e2b2_0_32"/>
          <p:cNvSpPr txBox="1"/>
          <p:nvPr/>
        </p:nvSpPr>
        <p:spPr>
          <a:xfrm>
            <a:off x="4956550" y="1331100"/>
            <a:ext cx="38427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Implications</a:t>
            </a:r>
            <a:endParaRPr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Improved search efficiency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supports better clinical decision-making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Structured search optimization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more important as medical information grows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idx="14" type="subTitle"/>
          </p:nvPr>
        </p:nvSpPr>
        <p:spPr>
          <a:xfrm>
            <a:off x="3428000" y="3692525"/>
            <a:ext cx="2895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Explanation of the methods used to expand the DataSet in terms and in query.</a:t>
            </a:r>
            <a:endParaRPr/>
          </a:p>
        </p:txBody>
      </p:sp>
      <p:sp>
        <p:nvSpPr>
          <p:cNvPr id="159" name="Google Shape;159;p3"/>
          <p:cNvSpPr txBox="1"/>
          <p:nvPr>
            <p:ph idx="17" type="subTitle"/>
          </p:nvPr>
        </p:nvSpPr>
        <p:spPr>
          <a:xfrm>
            <a:off x="3428001" y="4528875"/>
            <a:ext cx="26271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Evaluation of the different experiments and a view of potentials improvements.</a:t>
            </a:r>
            <a:endParaRPr/>
          </a:p>
        </p:txBody>
      </p:sp>
      <p:sp>
        <p:nvSpPr>
          <p:cNvPr id="160" name="Google Shape;160;p3"/>
          <p:cNvSpPr txBox="1"/>
          <p:nvPr>
            <p:ph idx="13" type="ctrTitle"/>
          </p:nvPr>
        </p:nvSpPr>
        <p:spPr>
          <a:xfrm>
            <a:off x="3427999" y="3278911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EXPANDING THE DATASET</a:t>
            </a:r>
            <a:endParaRPr/>
          </a:p>
        </p:txBody>
      </p:sp>
      <p:sp>
        <p:nvSpPr>
          <p:cNvPr id="161" name="Google Shape;161;p3"/>
          <p:cNvSpPr txBox="1"/>
          <p:nvPr>
            <p:ph idx="16" type="ctrTitle"/>
          </p:nvPr>
        </p:nvSpPr>
        <p:spPr>
          <a:xfrm>
            <a:off x="3428000" y="4115700"/>
            <a:ext cx="32250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EVALUATION AND </a:t>
            </a:r>
            <a:r>
              <a:rPr lang="en"/>
              <a:t>CONCLUSION</a:t>
            </a:r>
            <a:endParaRPr/>
          </a:p>
        </p:txBody>
      </p:sp>
      <p:sp>
        <p:nvSpPr>
          <p:cNvPr id="162" name="Google Shape;162;p3"/>
          <p:cNvSpPr/>
          <p:nvPr/>
        </p:nvSpPr>
        <p:spPr>
          <a:xfrm flipH="1" rot="-5400000">
            <a:off x="-957850" y="957900"/>
            <a:ext cx="5140800" cy="3225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>
            <p:ph idx="8" type="title"/>
          </p:nvPr>
        </p:nvSpPr>
        <p:spPr>
          <a:xfrm>
            <a:off x="2023007" y="186626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64" name="Google Shape;164;p3"/>
          <p:cNvSpPr txBox="1"/>
          <p:nvPr>
            <p:ph idx="2" type="title"/>
          </p:nvPr>
        </p:nvSpPr>
        <p:spPr>
          <a:xfrm>
            <a:off x="2023007" y="196913"/>
            <a:ext cx="1739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5" name="Google Shape;165;p3"/>
          <p:cNvSpPr txBox="1"/>
          <p:nvPr>
            <p:ph idx="5" type="title"/>
          </p:nvPr>
        </p:nvSpPr>
        <p:spPr>
          <a:xfrm>
            <a:off x="2023007" y="1031588"/>
            <a:ext cx="16152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66" name="Google Shape;166;p3"/>
          <p:cNvSpPr txBox="1"/>
          <p:nvPr>
            <p:ph idx="15" type="title"/>
          </p:nvPr>
        </p:nvSpPr>
        <p:spPr>
          <a:xfrm>
            <a:off x="2023007" y="2700938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67" name="Google Shape;167;p3"/>
          <p:cNvSpPr txBox="1"/>
          <p:nvPr>
            <p:ph idx="18" type="title"/>
          </p:nvPr>
        </p:nvSpPr>
        <p:spPr>
          <a:xfrm>
            <a:off x="2023007" y="3535613"/>
            <a:ext cx="15735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68" name="Google Shape;168;p3"/>
          <p:cNvSpPr txBox="1"/>
          <p:nvPr>
            <p:ph idx="9" type="ctrTitle"/>
          </p:nvPr>
        </p:nvSpPr>
        <p:spPr>
          <a:xfrm rot="5400000">
            <a:off x="6672869" y="1646270"/>
            <a:ext cx="2913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9" name="Google Shape;169;p3"/>
          <p:cNvSpPr txBox="1"/>
          <p:nvPr>
            <p:ph idx="7" type="subTitle"/>
          </p:nvPr>
        </p:nvSpPr>
        <p:spPr>
          <a:xfrm>
            <a:off x="3428000" y="2856200"/>
            <a:ext cx="36282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Description of the implementation of the project.</a:t>
            </a:r>
            <a:endParaRPr/>
          </a:p>
        </p:txBody>
      </p:sp>
      <p:sp>
        <p:nvSpPr>
          <p:cNvPr id="170" name="Google Shape;170;p3"/>
          <p:cNvSpPr txBox="1"/>
          <p:nvPr>
            <p:ph idx="6" type="ctrTitle"/>
          </p:nvPr>
        </p:nvSpPr>
        <p:spPr>
          <a:xfrm>
            <a:off x="3428000" y="2442100"/>
            <a:ext cx="304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MODEL DEVELOPMENT AND IMPLEMENTATION</a:t>
            </a:r>
            <a:endParaRPr/>
          </a:p>
        </p:txBody>
      </p:sp>
      <p:sp>
        <p:nvSpPr>
          <p:cNvPr id="171" name="Google Shape;171;p3"/>
          <p:cNvSpPr txBox="1"/>
          <p:nvPr>
            <p:ph type="ctrTitle"/>
          </p:nvPr>
        </p:nvSpPr>
        <p:spPr>
          <a:xfrm>
            <a:off x="3423900" y="196924"/>
            <a:ext cx="22518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72" name="Google Shape;172;p3"/>
          <p:cNvSpPr txBox="1"/>
          <p:nvPr>
            <p:ph idx="1" type="subTitle"/>
          </p:nvPr>
        </p:nvSpPr>
        <p:spPr>
          <a:xfrm>
            <a:off x="3423900" y="345325"/>
            <a:ext cx="2627100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 brief introduction of the project.</a:t>
            </a:r>
            <a:endParaRPr/>
          </a:p>
        </p:txBody>
      </p:sp>
      <p:sp>
        <p:nvSpPr>
          <p:cNvPr id="173" name="Google Shape;173;p3"/>
          <p:cNvSpPr txBox="1"/>
          <p:nvPr>
            <p:ph idx="3" type="ctrTitle"/>
          </p:nvPr>
        </p:nvSpPr>
        <p:spPr>
          <a:xfrm>
            <a:off x="3425275" y="767075"/>
            <a:ext cx="30441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ADARANK: A BOOSTING ALGORITHM FOR INFORMATION RETRIEVAL</a:t>
            </a:r>
            <a:endParaRPr/>
          </a:p>
        </p:txBody>
      </p:sp>
      <p:sp>
        <p:nvSpPr>
          <p:cNvPr id="174" name="Google Shape;174;p3"/>
          <p:cNvSpPr txBox="1"/>
          <p:nvPr>
            <p:ph idx="4" type="subTitle"/>
          </p:nvPr>
        </p:nvSpPr>
        <p:spPr>
          <a:xfrm>
            <a:off x="3425251" y="1181650"/>
            <a:ext cx="3225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Presentation of research paper used for this work.</a:t>
            </a:r>
            <a:endParaRPr/>
          </a:p>
        </p:txBody>
      </p:sp>
      <p:sp>
        <p:nvSpPr>
          <p:cNvPr id="175" name="Google Shape;175;p3"/>
          <p:cNvSpPr txBox="1"/>
          <p:nvPr/>
        </p:nvSpPr>
        <p:spPr>
          <a:xfrm>
            <a:off x="1981200" y="4191000"/>
            <a:ext cx="125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chemeClr val="lt1"/>
                </a:solidFill>
                <a:latin typeface="Livvic"/>
                <a:ea typeface="Livvic"/>
                <a:cs typeface="Livvic"/>
                <a:sym typeface="Livvic"/>
              </a:rPr>
              <a:t>06</a:t>
            </a:r>
            <a:endParaRPr b="1" i="0" sz="4800" u="none" cap="none" strike="noStrike">
              <a:solidFill>
                <a:schemeClr val="lt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176" name="Google Shape;176;p3"/>
          <p:cNvSpPr txBox="1"/>
          <p:nvPr>
            <p:ph idx="3" type="ctrTitle"/>
          </p:nvPr>
        </p:nvSpPr>
        <p:spPr>
          <a:xfrm>
            <a:off x="3425264" y="1605286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CONSTRUCTING THE TRAINING DATASET</a:t>
            </a:r>
            <a:endParaRPr/>
          </a:p>
        </p:txBody>
      </p:sp>
      <p:sp>
        <p:nvSpPr>
          <p:cNvPr id="177" name="Google Shape;177;p3"/>
          <p:cNvSpPr txBox="1"/>
          <p:nvPr>
            <p:ph idx="4" type="subTitle"/>
          </p:nvPr>
        </p:nvSpPr>
        <p:spPr>
          <a:xfrm>
            <a:off x="3425250" y="2019850"/>
            <a:ext cx="27699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Presentation of the dataset used and how we prepared it for AdaRank.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/>
          <p:nvPr/>
        </p:nvSpPr>
        <p:spPr>
          <a:xfrm>
            <a:off x="0" y="1271925"/>
            <a:ext cx="362100" cy="3870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 flipH="1" rot="-5400000">
            <a:off x="4961100" y="959250"/>
            <a:ext cx="5140800" cy="32250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>
            <p:ph idx="4294967295"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85" name="Google Shape;185;p4"/>
          <p:cNvSpPr txBox="1"/>
          <p:nvPr/>
        </p:nvSpPr>
        <p:spPr>
          <a:xfrm>
            <a:off x="437325" y="1620075"/>
            <a:ext cx="5174700" cy="30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Challenge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Ranking lab tests efficiently and accurately 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Solution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Machine learning ranking (MLR)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methods to optimize search results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Focus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Using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to improve retrieval of lab tests in response to queries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Goal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Build and train a ranking model on documents related to specific medical tests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9dbe1afb7_0_0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39dbe1afb7_0_0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ADARANK: A BOOSTING ALGORITHM FOR INFORMATION RETRIEVAL</a:t>
            </a:r>
            <a:endParaRPr sz="2800"/>
          </a:p>
        </p:txBody>
      </p:sp>
      <p:sp>
        <p:nvSpPr>
          <p:cNvPr id="192" name="Google Shape;192;g339dbe1afb7_0_0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39dbe1afb7_0_0"/>
          <p:cNvSpPr txBox="1"/>
          <p:nvPr/>
        </p:nvSpPr>
        <p:spPr>
          <a:xfrm>
            <a:off x="622850" y="1822175"/>
            <a:ext cx="6944100" cy="30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Concept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improves search results through iterative learning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Approach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Adjusts focus over time, giving more weight to incorrectly ranked cases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Advantage over Traditional Methods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Pointwise methods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Score documents individually, don't optimize ordering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b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Pairwise methods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(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Ranking SVM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RankBoost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): Compare document pairs but don't optimize full list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238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Livvic"/>
              <a:buChar char="●"/>
            </a:pPr>
            <a:r>
              <a:rPr b="1"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AdaRank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 Considers entire list at once, directly optimizes performance metrics like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NDCG</a:t>
            </a:r>
            <a:endParaRPr i="1"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eda22e2b2_0_11"/>
          <p:cNvSpPr/>
          <p:nvPr/>
        </p:nvSpPr>
        <p:spPr>
          <a:xfrm>
            <a:off x="8689225" y="0"/>
            <a:ext cx="4683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g33eda22e2b2_0_11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PRE-PROCESSING</a:t>
            </a:r>
            <a:endParaRPr sz="2800"/>
          </a:p>
        </p:txBody>
      </p:sp>
      <p:sp>
        <p:nvSpPr>
          <p:cNvPr id="200" name="Google Shape;200;g33eda22e2b2_0_11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g33eda22e2b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75" y="1549125"/>
            <a:ext cx="6123445" cy="1529513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33eda22e2b2_0_11"/>
          <p:cNvSpPr txBox="1"/>
          <p:nvPr/>
        </p:nvSpPr>
        <p:spPr>
          <a:xfrm>
            <a:off x="485075" y="3364050"/>
            <a:ext cx="7190400" cy="1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“Dirty” Text: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Ponctuation,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special characters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, capital letter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s…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Useless Information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: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Grammar, 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LOINC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number, repetition…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Abbreviations:</a:t>
            </a:r>
            <a:r>
              <a:rPr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“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Bld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instead of “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Blood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”, “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Plas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instead of “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Plasma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”...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Bad Structuring: 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Units of  measurement in the “</a:t>
            </a:r>
            <a:r>
              <a:rPr i="1"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name</a:t>
            </a: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column…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03" name="Google Shape;203;g33eda22e2b2_0_11"/>
          <p:cNvSpPr txBox="1"/>
          <p:nvPr/>
        </p:nvSpPr>
        <p:spPr>
          <a:xfrm>
            <a:off x="6725025" y="1863650"/>
            <a:ext cx="2183400" cy="12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We need a clean dataset to 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calculate</a:t>
            </a:r>
            <a:r>
              <a:rPr b="1" lang="en" sz="16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relevance score</a:t>
            </a:r>
            <a:endParaRPr b="1" sz="1600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eda22e2b2_0_60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3eda22e2b2_0_60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PRE-PROCESSING </a:t>
            </a:r>
            <a:endParaRPr sz="2800"/>
          </a:p>
        </p:txBody>
      </p:sp>
      <p:sp>
        <p:nvSpPr>
          <p:cNvPr id="210" name="Google Shape;210;g33eda22e2b2_0_60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3eda22e2b2_0_60"/>
          <p:cNvSpPr txBox="1"/>
          <p:nvPr/>
        </p:nvSpPr>
        <p:spPr>
          <a:xfrm>
            <a:off x="386700" y="1737850"/>
            <a:ext cx="7190400" cy="27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“</a:t>
            </a:r>
            <a:r>
              <a:rPr b="1" i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Dirty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Text 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-&gt; Text Cleaning</a:t>
            </a:r>
            <a:endParaRPr b="1"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Convert text to lowercase, remove punctuation and special characters.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Useless Information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 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-&gt;  Lemmatization</a:t>
            </a:r>
            <a:endParaRPr b="1"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Eliminate common stop words and reduce words to their base forms.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Abbreviations 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-&gt; Mapping Dictionary</a:t>
            </a:r>
            <a:endParaRPr b="1"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Standardize the terminology.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vvic"/>
              <a:buChar char="●"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Bad Structuring 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-&gt; Column Creation</a:t>
            </a:r>
            <a:endParaRPr b="1"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Creation of a new column for the unit of  measurement.</a:t>
            </a:r>
            <a:endParaRPr sz="1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eda22e2b2_0_51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3eda22e2b2_0_51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</a:t>
            </a:r>
            <a:r>
              <a:rPr lang="en" sz="2800"/>
              <a:t>HYBRID SCORING</a:t>
            </a:r>
            <a:endParaRPr sz="2800"/>
          </a:p>
        </p:txBody>
      </p:sp>
      <p:sp>
        <p:nvSpPr>
          <p:cNvPr id="218" name="Google Shape;218;g33eda22e2b2_0_51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3eda22e2b2_0_51"/>
          <p:cNvSpPr txBox="1"/>
          <p:nvPr/>
        </p:nvSpPr>
        <p:spPr>
          <a:xfrm>
            <a:off x="1533034" y="1881125"/>
            <a:ext cx="41601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Traditional Scoring </a:t>
            </a:r>
            <a:endParaRPr b="1" sz="2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+ Embeddings Scoring </a:t>
            </a:r>
            <a:endParaRPr b="1" sz="2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= Hybrid Scoring</a:t>
            </a:r>
            <a:endParaRPr sz="25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20" name="Google Shape;220;g33eda22e2b2_0_51"/>
          <p:cNvSpPr txBox="1"/>
          <p:nvPr/>
        </p:nvSpPr>
        <p:spPr>
          <a:xfrm>
            <a:off x="2663826" y="2243038"/>
            <a:ext cx="24594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Keyword Matching</a:t>
            </a:r>
            <a:endParaRPr sz="18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sp>
        <p:nvSpPr>
          <p:cNvPr id="221" name="Google Shape;221;g33eda22e2b2_0_51"/>
          <p:cNvSpPr txBox="1"/>
          <p:nvPr/>
        </p:nvSpPr>
        <p:spPr>
          <a:xfrm>
            <a:off x="2663826" y="3108374"/>
            <a:ext cx="2459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Semantic Similarity </a:t>
            </a:r>
            <a:endParaRPr sz="18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sp>
        <p:nvSpPr>
          <p:cNvPr id="222" name="Google Shape;222;g33eda22e2b2_0_51"/>
          <p:cNvSpPr txBox="1"/>
          <p:nvPr/>
        </p:nvSpPr>
        <p:spPr>
          <a:xfrm>
            <a:off x="1584863" y="3971411"/>
            <a:ext cx="41601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Capture relationships beyond exact keyword matches.</a:t>
            </a:r>
            <a:endParaRPr sz="18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f0e28dc79_0_10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3f0e28dc79_0_10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TRADITIONAL SCORING</a:t>
            </a:r>
            <a:endParaRPr sz="2800"/>
          </a:p>
        </p:txBody>
      </p:sp>
      <p:sp>
        <p:nvSpPr>
          <p:cNvPr id="229" name="Google Shape;229;g33f0e28dc79_0_10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g33f0e28dc79_0_10"/>
          <p:cNvSpPr txBox="1"/>
          <p:nvPr/>
        </p:nvSpPr>
        <p:spPr>
          <a:xfrm>
            <a:off x="4575300" y="2451050"/>
            <a:ext cx="27345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For column “</a:t>
            </a:r>
            <a:r>
              <a:rPr b="1" i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Component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 and “</a:t>
            </a:r>
            <a:r>
              <a:rPr b="1" i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System</a:t>
            </a: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”</a:t>
            </a:r>
            <a:endParaRPr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31" name="Google Shape;231;g33f0e28dc79_0_10"/>
          <p:cNvSpPr txBox="1"/>
          <p:nvPr/>
        </p:nvSpPr>
        <p:spPr>
          <a:xfrm>
            <a:off x="4157848" y="3060100"/>
            <a:ext cx="33777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To capture </a:t>
            </a:r>
            <a:r>
              <a:rPr lang="en" sz="16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exact keyword matches.</a:t>
            </a:r>
            <a:endParaRPr sz="16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pic>
        <p:nvPicPr>
          <p:cNvPr id="232" name="Google Shape;232;g33f0e28dc79_0_10" title="Screenshot 2025-03-16 at 22.54.48.png"/>
          <p:cNvPicPr preferRelativeResize="0"/>
          <p:nvPr/>
        </p:nvPicPr>
        <p:blipFill rotWithShape="1">
          <a:blip r:embed="rId3">
            <a:alphaModFix/>
          </a:blip>
          <a:srcRect b="0" l="0" r="4716" t="0"/>
          <a:stretch/>
        </p:blipFill>
        <p:spPr>
          <a:xfrm>
            <a:off x="152400" y="1536725"/>
            <a:ext cx="4005450" cy="360677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3f0e28dc79_0_10"/>
          <p:cNvSpPr/>
          <p:nvPr/>
        </p:nvSpPr>
        <p:spPr>
          <a:xfrm>
            <a:off x="949150" y="1500575"/>
            <a:ext cx="3001200" cy="56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cxnSp>
        <p:nvCxnSpPr>
          <p:cNvPr id="234" name="Google Shape;234;g33f0e28dc79_0_10"/>
          <p:cNvCxnSpPr/>
          <p:nvPr/>
        </p:nvCxnSpPr>
        <p:spPr>
          <a:xfrm flipH="1" rot="10800000">
            <a:off x="228600" y="2717175"/>
            <a:ext cx="397800" cy="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g33f0e28dc79_0_10"/>
          <p:cNvCxnSpPr/>
          <p:nvPr/>
        </p:nvCxnSpPr>
        <p:spPr>
          <a:xfrm flipH="1" rot="10800000">
            <a:off x="228600" y="3936375"/>
            <a:ext cx="397800" cy="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g33f0e28dc79_0_10"/>
          <p:cNvSpPr/>
          <p:nvPr/>
        </p:nvSpPr>
        <p:spPr>
          <a:xfrm>
            <a:off x="2052050" y="2963475"/>
            <a:ext cx="1527900" cy="233700"/>
          </a:xfrm>
          <a:prstGeom prst="rect">
            <a:avLst/>
          </a:prstGeom>
          <a:noFill/>
          <a:ln cap="flat" cmpd="sng" w="9525">
            <a:solidFill>
              <a:srgbClr val="FF8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7" name="Google Shape;237;g33f0e28dc79_0_10"/>
          <p:cNvSpPr/>
          <p:nvPr/>
        </p:nvSpPr>
        <p:spPr>
          <a:xfrm>
            <a:off x="2052050" y="3389225"/>
            <a:ext cx="1527900" cy="287100"/>
          </a:xfrm>
          <a:prstGeom prst="rect">
            <a:avLst/>
          </a:prstGeom>
          <a:noFill/>
          <a:ln cap="flat" cmpd="sng" w="9525">
            <a:solidFill>
              <a:srgbClr val="FF8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8" name="Google Shape;238;g33f0e28dc79_0_10"/>
          <p:cNvSpPr/>
          <p:nvPr/>
        </p:nvSpPr>
        <p:spPr>
          <a:xfrm>
            <a:off x="2052050" y="4608425"/>
            <a:ext cx="1527900" cy="287100"/>
          </a:xfrm>
          <a:prstGeom prst="rect">
            <a:avLst/>
          </a:prstGeom>
          <a:noFill/>
          <a:ln cap="flat" cmpd="sng" w="9525">
            <a:solidFill>
              <a:srgbClr val="FF8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  <p:sp>
        <p:nvSpPr>
          <p:cNvPr id="239" name="Google Shape;239;g33f0e28dc79_0_10"/>
          <p:cNvSpPr/>
          <p:nvPr/>
        </p:nvSpPr>
        <p:spPr>
          <a:xfrm>
            <a:off x="2052050" y="4182675"/>
            <a:ext cx="1527900" cy="233700"/>
          </a:xfrm>
          <a:prstGeom prst="rect">
            <a:avLst/>
          </a:prstGeom>
          <a:noFill/>
          <a:ln cap="flat" cmpd="sng" w="9525">
            <a:solidFill>
              <a:srgbClr val="FF8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3f0e28dc79_0_26"/>
          <p:cNvSpPr/>
          <p:nvPr/>
        </p:nvSpPr>
        <p:spPr>
          <a:xfrm>
            <a:off x="7827875" y="0"/>
            <a:ext cx="1329600" cy="5143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3f0e28dc79_0_26"/>
          <p:cNvSpPr txBox="1"/>
          <p:nvPr>
            <p:ph type="ctrTitle"/>
          </p:nvPr>
        </p:nvSpPr>
        <p:spPr>
          <a:xfrm>
            <a:off x="690600" y="636975"/>
            <a:ext cx="6582600" cy="65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CONSTRUCTING THE TRAINING DATASET: </a:t>
            </a:r>
            <a:r>
              <a:rPr lang="en" sz="2800"/>
              <a:t>EMBEDDINGS</a:t>
            </a:r>
            <a:r>
              <a:rPr lang="en" sz="2800"/>
              <a:t> SCORING</a:t>
            </a:r>
            <a:endParaRPr sz="2800"/>
          </a:p>
        </p:txBody>
      </p:sp>
      <p:sp>
        <p:nvSpPr>
          <p:cNvPr id="246" name="Google Shape;246;g33f0e28dc79_0_26"/>
          <p:cNvSpPr/>
          <p:nvPr/>
        </p:nvSpPr>
        <p:spPr>
          <a:xfrm>
            <a:off x="0" y="0"/>
            <a:ext cx="362100" cy="1381500"/>
          </a:xfrm>
          <a:prstGeom prst="rect">
            <a:avLst/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33f0e28dc79_0_26"/>
          <p:cNvSpPr txBox="1"/>
          <p:nvPr/>
        </p:nvSpPr>
        <p:spPr>
          <a:xfrm>
            <a:off x="1105650" y="3857650"/>
            <a:ext cx="68091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With the pre-trained biomedical embedding model: </a:t>
            </a:r>
            <a:r>
              <a:rPr b="1" i="1" lang="en" sz="1800">
                <a:solidFill>
                  <a:schemeClr val="dk1"/>
                </a:solidFill>
                <a:latin typeface="Livvic"/>
                <a:ea typeface="Livvic"/>
                <a:cs typeface="Livvic"/>
                <a:sym typeface="Livvic"/>
              </a:rPr>
              <a:t>BioBERT-MNLI</a:t>
            </a:r>
            <a:endParaRPr b="1" i="1" sz="18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ivvic"/>
              <a:ea typeface="Livvic"/>
              <a:cs typeface="Livvic"/>
              <a:sym typeface="Livvic"/>
            </a:endParaRPr>
          </a:p>
        </p:txBody>
      </p:sp>
      <p:sp>
        <p:nvSpPr>
          <p:cNvPr id="248" name="Google Shape;248;g33f0e28dc79_0_26"/>
          <p:cNvSpPr txBox="1"/>
          <p:nvPr/>
        </p:nvSpPr>
        <p:spPr>
          <a:xfrm>
            <a:off x="1105650" y="4456200"/>
            <a:ext cx="6542100" cy="17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Livvic Light"/>
                <a:ea typeface="Livvic Light"/>
                <a:cs typeface="Livvic Light"/>
                <a:sym typeface="Livvic Light"/>
              </a:rPr>
              <a:t>To calculate semantic similarity between the query and document fields</a:t>
            </a:r>
            <a:endParaRPr sz="15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Livvic Light"/>
              <a:ea typeface="Livvic Light"/>
              <a:cs typeface="Livvic Light"/>
              <a:sym typeface="Livvic Light"/>
            </a:endParaRPr>
          </a:p>
        </p:txBody>
      </p:sp>
      <p:pic>
        <p:nvPicPr>
          <p:cNvPr id="249" name="Google Shape;249;g33f0e28dc79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0825" y="1571300"/>
            <a:ext cx="4422899" cy="2119532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33f0e28dc79_0_26"/>
          <p:cNvSpPr/>
          <p:nvPr/>
        </p:nvSpPr>
        <p:spPr>
          <a:xfrm>
            <a:off x="2396950" y="1576775"/>
            <a:ext cx="3001200" cy="560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tamaran Light"/>
              <a:ea typeface="Catamaran Light"/>
              <a:cs typeface="Catamaran Light"/>
              <a:sym typeface="Catamaran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gineering Project Proposal by Slidesgo">
  <a:themeElements>
    <a:clrScheme name="Simple Light">
      <a:dk1>
        <a:srgbClr val="434343"/>
      </a:dk1>
      <a:lt1>
        <a:srgbClr val="FFFFFF"/>
      </a:lt1>
      <a:dk2>
        <a:srgbClr val="595959"/>
      </a:dk2>
      <a:lt2>
        <a:srgbClr val="EEEEEE"/>
      </a:lt2>
      <a:accent1>
        <a:srgbClr val="908269"/>
      </a:accent1>
      <a:accent2>
        <a:srgbClr val="212121"/>
      </a:accent2>
      <a:accent3>
        <a:srgbClr val="CFC3AC"/>
      </a:accent3>
      <a:accent4>
        <a:srgbClr val="976E26"/>
      </a:accent4>
      <a:accent5>
        <a:srgbClr val="927D59"/>
      </a:accent5>
      <a:accent6>
        <a:srgbClr val="584F3E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