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atamaran" pitchFamily="2" charset="77"/>
      <p:regular r:id="rId17"/>
      <p:bold r:id="rId18"/>
    </p:embeddedFont>
    <p:embeddedFont>
      <p:font typeface="Catamaran Light" pitchFamily="2" charset="77"/>
      <p:regular r:id="rId19"/>
      <p:bold r:id="rId20"/>
    </p:embeddedFont>
    <p:embeddedFont>
      <p:font typeface="Fira Sans Extra Condensed Medium" panose="020B0503050000020004" pitchFamily="34" charset="0"/>
      <p:regular r:id="rId21"/>
      <p:bold r:id="rId22"/>
      <p:italic r:id="rId23"/>
      <p:boldItalic r:id="rId24"/>
    </p:embeddedFont>
    <p:embeddedFont>
      <p:font typeface="Livvic" pitchFamily="2" charset="77"/>
      <p:regular r:id="rId25"/>
      <p:bold r:id="rId26"/>
      <p:italic r:id="rId27"/>
      <p:boldItalic r:id="rId28"/>
    </p:embeddedFont>
    <p:embeddedFont>
      <p:font typeface="Livvic Light" panose="020F0302020204030204" pitchFamily="34" charset="0"/>
      <p:regular r:id="rId29"/>
      <p:bold r:id="rId30"/>
      <p:italic r:id="rId31"/>
      <p:boldItalic r:id="rId32"/>
    </p:embeddedFont>
    <p:embeddedFont>
      <p:font typeface="Nunito Light" panose="020F0302020204030204" pitchFamily="34" charset="0"/>
      <p:regular r:id="rId33"/>
      <p:italic r:id="rId34"/>
    </p:embeddedFont>
    <p:embeddedFont>
      <p:font typeface="Proxima Nova" panose="02000506030000020004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z6+WAyCp7jD69DYew5eBirc6N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>
      <p:cViewPr varScale="1">
        <p:scale>
          <a:sx n="151" d="100"/>
          <a:sy n="151" d="100"/>
        </p:scale>
        <p:origin x="760" y="-288"/>
      </p:cViewPr>
      <p:guideLst>
        <p:guide orient="horz" pos="6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f0e28dc7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g33f0e28dc7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eda22e2b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33eda22e2b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eda22e2b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33eda22e2b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0fb00ed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340fb00ed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da22e2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33eda22e2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9dbe1af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39dbe1af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eda22e2b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3eda22e2b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eda22e2b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3eda22e2b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eda22e2b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3eda22e2b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f0e28dc7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3f0e28dc7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f0e28dc7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33f0e28dc7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6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6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62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3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3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4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5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6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67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8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68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68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68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" name="Google Shape;96;p68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68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68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68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68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0"/>
          <p:cNvSpPr txBox="1">
            <a:spLocks noGrp="1"/>
          </p:cNvSpPr>
          <p:nvPr>
            <p:ph type="subTitle" idx="1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0"/>
          <p:cNvSpPr txBox="1">
            <a:spLocks noGrp="1"/>
          </p:cNvSpPr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73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_2_1_1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4"/>
          <p:cNvSpPr txBox="1">
            <a:spLocks noGrp="1"/>
          </p:cNvSpPr>
          <p:nvPr>
            <p:ph type="body" idx="1"/>
          </p:nvPr>
        </p:nvSpPr>
        <p:spPr>
          <a:xfrm>
            <a:off x="642050" y="540000"/>
            <a:ext cx="26496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000"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4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8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5" name="Google Shape;15;p58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58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58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8" name="Google Shape;18;p58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58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58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1" name="Google Shape;21;p58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58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5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5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3" name="Google Shape;113;p75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6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6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" name="Google Shape;117;p76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1"/>
          <p:cNvSpPr txBox="1">
            <a:spLocks noGrp="1"/>
          </p:cNvSpPr>
          <p:nvPr>
            <p:ph type="subTitle" idx="1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2"/>
          <p:cNvSpPr txBox="1">
            <a:spLocks noGrp="1"/>
          </p:cNvSpPr>
          <p:nvPr>
            <p:ph type="title"/>
          </p:nvPr>
        </p:nvSpPr>
        <p:spPr>
          <a:xfrm>
            <a:off x="2135550" y="1599688"/>
            <a:ext cx="48729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subTitle" idx="1"/>
          </p:nvPr>
        </p:nvSpPr>
        <p:spPr>
          <a:xfrm>
            <a:off x="2135550" y="2872713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3"/>
          <p:cNvSpPr>
            <a:spLocks noGrp="1"/>
          </p:cNvSpPr>
          <p:nvPr>
            <p:ph type="pic" idx="2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83"/>
          <p:cNvSpPr txBox="1">
            <a:spLocks noGrp="1"/>
          </p:cNvSpPr>
          <p:nvPr>
            <p:ph type="title"/>
          </p:nvPr>
        </p:nvSpPr>
        <p:spPr>
          <a:xfrm>
            <a:off x="720000" y="4010225"/>
            <a:ext cx="7704000" cy="5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4"/>
          <p:cNvSpPr txBox="1">
            <a:spLocks noGrp="1"/>
          </p:cNvSpPr>
          <p:nvPr>
            <p:ph type="title" hasCustomPrompt="1"/>
          </p:nvPr>
        </p:nvSpPr>
        <p:spPr>
          <a:xfrm>
            <a:off x="1284000" y="1401413"/>
            <a:ext cx="6576000" cy="1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84"/>
          <p:cNvSpPr txBox="1">
            <a:spLocks noGrp="1"/>
          </p:cNvSpPr>
          <p:nvPr>
            <p:ph type="subTitle" idx="1"/>
          </p:nvPr>
        </p:nvSpPr>
        <p:spPr>
          <a:xfrm>
            <a:off x="1284000" y="3148188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6"/>
          <p:cNvSpPr txBox="1">
            <a:spLocks noGrp="1"/>
          </p:cNvSpPr>
          <p:nvPr>
            <p:ph type="title"/>
          </p:nvPr>
        </p:nvSpPr>
        <p:spPr>
          <a:xfrm>
            <a:off x="5553850" y="13138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86"/>
          <p:cNvSpPr txBox="1">
            <a:spLocks noGrp="1"/>
          </p:cNvSpPr>
          <p:nvPr>
            <p:ph type="subTitle" idx="1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2_1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7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87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8"/>
          <p:cNvSpPr/>
          <p:nvPr/>
        </p:nvSpPr>
        <p:spPr>
          <a:xfrm rot="-5400000" flipH="1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8"/>
          <p:cNvSpPr/>
          <p:nvPr/>
        </p:nvSpPr>
        <p:spPr>
          <a:xfrm rot="-5400000" flipH="1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9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CFC3AC">
              <a:alpha val="5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2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" name="Google Shape;33;p72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2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>
            <a:spLocks noGrp="1"/>
          </p:cNvSpPr>
          <p:nvPr>
            <p:ph type="subTitle" idx="1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9" name="Google Shape;39;p69"/>
          <p:cNvSpPr txBox="1">
            <a:spLocks noGrp="1"/>
          </p:cNvSpPr>
          <p:nvPr>
            <p:ph type="subTitle" idx="2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69"/>
          <p:cNvSpPr txBox="1">
            <a:spLocks noGrp="1"/>
          </p:cNvSpPr>
          <p:nvPr>
            <p:ph type="ctrTitle" idx="3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9"/>
          <p:cNvSpPr txBox="1">
            <a:spLocks noGrp="1"/>
          </p:cNvSpPr>
          <p:nvPr>
            <p:ph type="ctrTitle" idx="4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1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71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60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0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5" name="Google Shape;55;p60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60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60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60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" name="Google Shape;59;p60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0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61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61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61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61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1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61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55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 rot="5400000">
            <a:off x="2602150" y="-1208625"/>
            <a:ext cx="3642600" cy="76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3222400" y="3483525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José Antonio Ruiz Heredia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Joseph Tartivel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Álvaro Honrubia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9" name="Google Shape;149;p1"/>
          <p:cNvSpPr txBox="1">
            <a:spLocks noGrp="1"/>
          </p:cNvSpPr>
          <p:nvPr>
            <p:ph type="ctrTitle"/>
          </p:nvPr>
        </p:nvSpPr>
        <p:spPr>
          <a:xfrm>
            <a:off x="1167250" y="1625425"/>
            <a:ext cx="65124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INFORMATION RETRIEVAL </a:t>
            </a:r>
            <a:r>
              <a:rPr lang="en" sz="2700"/>
              <a:t>EXTRACTION</a:t>
            </a:r>
            <a:r>
              <a:rPr lang="en" sz="3100"/>
              <a:t> </a:t>
            </a:r>
            <a:r>
              <a:rPr lang="en" sz="2700"/>
              <a:t>AND INTEGRATION</a:t>
            </a:r>
            <a:endParaRPr sz="2700"/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551" y="962028"/>
            <a:ext cx="1430852" cy="80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8000" y="937035"/>
            <a:ext cx="699774" cy="85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1167250" y="2953625"/>
            <a:ext cx="6512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/>
              <a:t>LAB ML RANKING ASSIGNMENT</a:t>
            </a:r>
            <a:endParaRPr sz="1300" b="0"/>
          </a:p>
        </p:txBody>
      </p:sp>
      <p:cxnSp>
        <p:nvCxnSpPr>
          <p:cNvPr id="153" name="Google Shape;153;p1"/>
          <p:cNvCxnSpPr/>
          <p:nvPr/>
        </p:nvCxnSpPr>
        <p:spPr>
          <a:xfrm>
            <a:off x="1261775" y="2879825"/>
            <a:ext cx="6422400" cy="18000"/>
          </a:xfrm>
          <a:prstGeom prst="straightConnector1">
            <a:avLst/>
          </a:prstGeom>
          <a:noFill/>
          <a:ln w="9525" cap="flat" cmpd="sng">
            <a:solidFill>
              <a:srgbClr val="1C458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f0e28dc79_0_39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3f0e28dc79_0_39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FINAL RESULT</a:t>
            </a:r>
            <a:endParaRPr sz="2800"/>
          </a:p>
        </p:txBody>
      </p:sp>
      <p:sp>
        <p:nvSpPr>
          <p:cNvPr id="257" name="Google Shape;257;g33f0e28dc79_0_39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33f0e28dc7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" y="1636300"/>
            <a:ext cx="8867050" cy="182613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9" name="Google Shape;259;g33f0e28dc79_0_39"/>
          <p:cNvSpPr txBox="1"/>
          <p:nvPr/>
        </p:nvSpPr>
        <p:spPr>
          <a:xfrm>
            <a:off x="639725" y="3702325"/>
            <a:ext cx="65826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Normalized Relevance Score using Min-Max. </a:t>
            </a:r>
            <a:endParaRPr sz="18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Allowing to train the </a:t>
            </a:r>
            <a:r>
              <a:rPr lang="en" sz="1500" i="1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 Algorithm.</a:t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eda22e2b2_0_17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3eda22e2b2_0_17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DEVELOPMENT AND IMPLEMENTATION</a:t>
            </a:r>
            <a:endParaRPr sz="2800"/>
          </a:p>
        </p:txBody>
      </p:sp>
      <p:sp>
        <p:nvSpPr>
          <p:cNvPr id="266" name="Google Shape;266;g33eda22e2b2_0_17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3eda22e2b2_0_17"/>
          <p:cNvSpPr txBox="1"/>
          <p:nvPr/>
        </p:nvSpPr>
        <p:spPr>
          <a:xfrm>
            <a:off x="556475" y="1579300"/>
            <a:ext cx="7271400" cy="33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Dataset Preparation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Encoded categorical features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to numerical representations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Score labels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by scaling normalized scores to integers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Split data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75% training, 25% testing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LightGBM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with </a:t>
            </a:r>
            <a:r>
              <a:rPr lang="en" sz="15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rank_xendcg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objective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Simulated </a:t>
            </a:r>
            <a:r>
              <a:rPr lang="en" sz="15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AdaRank's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boosting and reweighting mechanism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Parameters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boosting_type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num_leaves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learning_rate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max_depth, feature_fraction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label_gain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regularization…</a:t>
            </a:r>
            <a:endParaRPr sz="1500" i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eda22e2b2_0_25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3eda22e2b2_0_25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EXPANDING THE DATASET</a:t>
            </a:r>
            <a:endParaRPr sz="2800"/>
          </a:p>
        </p:txBody>
      </p:sp>
      <p:sp>
        <p:nvSpPr>
          <p:cNvPr id="274" name="Google Shape;274;g33eda22e2b2_0_25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3eda22e2b2_0_25"/>
          <p:cNvSpPr txBox="1"/>
          <p:nvPr/>
        </p:nvSpPr>
        <p:spPr>
          <a:xfrm>
            <a:off x="490325" y="1287075"/>
            <a:ext cx="7084200" cy="35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Query Expansion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new queries: "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calcium in serum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cells in urine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variations based on </a:t>
            </a:r>
            <a:r>
              <a:rPr lang="en" sz="1500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component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"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bilirubin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cells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leukocytes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calcium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glucose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variations based on </a:t>
            </a:r>
            <a:r>
              <a:rPr lang="en" sz="1500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system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blood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serum or plasma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urine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Model Optimization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Adjusted 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hyperparameters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learning rates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depending on the dataset</a:t>
            </a:r>
            <a:endParaRPr sz="15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Evaluated each version of the dataset to 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measure impact on ranking quality</a:t>
            </a:r>
            <a:endParaRPr sz="15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0fb00ed08_1_11"/>
          <p:cNvSpPr/>
          <p:nvPr/>
        </p:nvSpPr>
        <p:spPr>
          <a:xfrm>
            <a:off x="6113236" y="543938"/>
            <a:ext cx="1634700" cy="837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1" name="Google Shape;281;g340fb00ed08_1_11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40fb00ed08_1_11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3822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EVALUATION</a:t>
            </a:r>
            <a:endParaRPr sz="2800"/>
          </a:p>
        </p:txBody>
      </p:sp>
      <p:sp>
        <p:nvSpPr>
          <p:cNvPr id="283" name="Google Shape;283;g340fb00ed08_1_1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340fb00ed08_1_11" title="Gráfico"/>
          <p:cNvPicPr preferRelativeResize="0"/>
          <p:nvPr/>
        </p:nvPicPr>
        <p:blipFill rotWithShape="1">
          <a:blip r:embed="rId3">
            <a:alphaModFix/>
          </a:blip>
          <a:srcRect t="11260"/>
          <a:stretch/>
        </p:blipFill>
        <p:spPr>
          <a:xfrm>
            <a:off x="133500" y="1625277"/>
            <a:ext cx="6233370" cy="35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40fb00ed08_1_11"/>
          <p:cNvSpPr/>
          <p:nvPr/>
        </p:nvSpPr>
        <p:spPr>
          <a:xfrm>
            <a:off x="6503750" y="3671665"/>
            <a:ext cx="195900" cy="1686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6" name="Google Shape;286;g340fb00ed08_1_11"/>
          <p:cNvSpPr/>
          <p:nvPr/>
        </p:nvSpPr>
        <p:spPr>
          <a:xfrm>
            <a:off x="6503750" y="4004779"/>
            <a:ext cx="195900" cy="1686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7" name="Google Shape;287;g340fb00ed08_1_11"/>
          <p:cNvSpPr/>
          <p:nvPr/>
        </p:nvSpPr>
        <p:spPr>
          <a:xfrm>
            <a:off x="6503750" y="4337894"/>
            <a:ext cx="195900" cy="1686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8" name="Google Shape;288;g340fb00ed08_1_11"/>
          <p:cNvSpPr txBox="1"/>
          <p:nvPr/>
        </p:nvSpPr>
        <p:spPr>
          <a:xfrm>
            <a:off x="6747979" y="3594550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NDCG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9" name="Google Shape;289;g340fb00ed08_1_11"/>
          <p:cNvSpPr txBox="1"/>
          <p:nvPr/>
        </p:nvSpPr>
        <p:spPr>
          <a:xfrm>
            <a:off x="6747963" y="4260779"/>
            <a:ext cx="57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MSE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0" name="Google Shape;290;g340fb00ed08_1_11"/>
          <p:cNvSpPr txBox="1"/>
          <p:nvPr/>
        </p:nvSpPr>
        <p:spPr>
          <a:xfrm>
            <a:off x="6747963" y="3927665"/>
            <a:ext cx="87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Spearman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1" name="Google Shape;291;g340fb00ed08_1_11"/>
          <p:cNvSpPr/>
          <p:nvPr/>
        </p:nvSpPr>
        <p:spPr>
          <a:xfrm>
            <a:off x="5218278" y="1625286"/>
            <a:ext cx="943500" cy="3426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292" name="Google Shape;292;g340fb00ed08_1_11"/>
          <p:cNvCxnSpPr/>
          <p:nvPr/>
        </p:nvCxnSpPr>
        <p:spPr>
          <a:xfrm rot="10800000" flipH="1">
            <a:off x="5685875" y="1088775"/>
            <a:ext cx="356400" cy="442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g340fb00ed08_1_11"/>
          <p:cNvSpPr txBox="1"/>
          <p:nvPr/>
        </p:nvSpPr>
        <p:spPr>
          <a:xfrm>
            <a:off x="6160973" y="484575"/>
            <a:ext cx="2712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NDCG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0.9517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Spearman’s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0.4615</a:t>
            </a:r>
            <a:endParaRPr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MSE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0.0191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eda22e2b2_0_32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 </a:t>
            </a:r>
            <a:endParaRPr sz="2800"/>
          </a:p>
        </p:txBody>
      </p:sp>
      <p:sp>
        <p:nvSpPr>
          <p:cNvPr id="299" name="Google Shape;299;g33eda22e2b2_0_32"/>
          <p:cNvSpPr/>
          <p:nvPr/>
        </p:nvSpPr>
        <p:spPr>
          <a:xfrm rot="5400000">
            <a:off x="410100" y="-409200"/>
            <a:ext cx="362100" cy="1180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3eda22e2b2_0_32"/>
          <p:cNvSpPr/>
          <p:nvPr/>
        </p:nvSpPr>
        <p:spPr>
          <a:xfrm rot="-5400000">
            <a:off x="3898650" y="-102000"/>
            <a:ext cx="1329600" cy="91614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3eda22e2b2_0_32"/>
          <p:cNvSpPr txBox="1"/>
          <p:nvPr/>
        </p:nvSpPr>
        <p:spPr>
          <a:xfrm>
            <a:off x="77350" y="1360200"/>
            <a:ext cx="4027500" cy="2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Project Insights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Dataset diversity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impacts ranking performance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Adding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medical queries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improves model adaptability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effectively optimizes ranking for medical retrieval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302" name="Google Shape;302;g33eda22e2b2_0_32"/>
          <p:cNvSpPr txBox="1"/>
          <p:nvPr/>
        </p:nvSpPr>
        <p:spPr>
          <a:xfrm>
            <a:off x="4956550" y="1331100"/>
            <a:ext cx="3842700" cy="22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Implications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Improved search efficiency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supports better clinical decision-making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Structured search optimization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more important as medical information grows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subTitle" idx="14"/>
          </p:nvPr>
        </p:nvSpPr>
        <p:spPr>
          <a:xfrm>
            <a:off x="3428000" y="3692525"/>
            <a:ext cx="289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Explanation of the methods used to expand the DataSet in terms and in query.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7"/>
          </p:nvPr>
        </p:nvSpPr>
        <p:spPr>
          <a:xfrm>
            <a:off x="3428001" y="4528875"/>
            <a:ext cx="26271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Evaluation of the different experiments and a view of potentials improvements.</a:t>
            </a:r>
            <a:endParaRPr/>
          </a:p>
        </p:txBody>
      </p:sp>
      <p:sp>
        <p:nvSpPr>
          <p:cNvPr id="160" name="Google Shape;160;p3"/>
          <p:cNvSpPr txBox="1">
            <a:spLocks noGrp="1"/>
          </p:cNvSpPr>
          <p:nvPr>
            <p:ph type="ctrTitle" idx="13"/>
          </p:nvPr>
        </p:nvSpPr>
        <p:spPr>
          <a:xfrm>
            <a:off x="3427999" y="3278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EXPANDING THE DATASET</a:t>
            </a:r>
            <a:endParaRPr/>
          </a:p>
        </p:txBody>
      </p:sp>
      <p:sp>
        <p:nvSpPr>
          <p:cNvPr id="161" name="Google Shape;161;p3"/>
          <p:cNvSpPr txBox="1">
            <a:spLocks noGrp="1"/>
          </p:cNvSpPr>
          <p:nvPr>
            <p:ph type="ctrTitle" idx="16"/>
          </p:nvPr>
        </p:nvSpPr>
        <p:spPr>
          <a:xfrm>
            <a:off x="3428000" y="4115700"/>
            <a:ext cx="32250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EVALUATION AND CONCLUSION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 rot="-5400000" flipH="1">
            <a:off x="-957850" y="957900"/>
            <a:ext cx="5140800" cy="3225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>
            <a:spLocks noGrp="1"/>
          </p:cNvSpPr>
          <p:nvPr>
            <p:ph type="title" idx="8"/>
          </p:nvPr>
        </p:nvSpPr>
        <p:spPr>
          <a:xfrm>
            <a:off x="2023007" y="18662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 idx="2"/>
          </p:nvPr>
        </p:nvSpPr>
        <p:spPr>
          <a:xfrm>
            <a:off x="2023007" y="1969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 idx="5"/>
          </p:nvPr>
        </p:nvSpPr>
        <p:spPr>
          <a:xfrm>
            <a:off x="2023007" y="10315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title" idx="15"/>
          </p:nvPr>
        </p:nvSpPr>
        <p:spPr>
          <a:xfrm>
            <a:off x="2023007" y="27009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7" name="Google Shape;167;p3"/>
          <p:cNvSpPr txBox="1">
            <a:spLocks noGrp="1"/>
          </p:cNvSpPr>
          <p:nvPr>
            <p:ph type="title" idx="18"/>
          </p:nvPr>
        </p:nvSpPr>
        <p:spPr>
          <a:xfrm>
            <a:off x="2023007" y="35356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subTitle" idx="7"/>
          </p:nvPr>
        </p:nvSpPr>
        <p:spPr>
          <a:xfrm>
            <a:off x="3428000" y="2856200"/>
            <a:ext cx="3628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Description of the implementation of the project.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ctrTitle" idx="6"/>
          </p:nvPr>
        </p:nvSpPr>
        <p:spPr>
          <a:xfrm>
            <a:off x="3428000" y="2442100"/>
            <a:ext cx="304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MODEL DEVELOPMENT AND IMPLEMENTATION</a:t>
            </a:r>
            <a:endParaRPr/>
          </a:p>
        </p:txBody>
      </p:sp>
      <p:sp>
        <p:nvSpPr>
          <p:cNvPr id="171" name="Google Shape;171;p3"/>
          <p:cNvSpPr txBox="1">
            <a:spLocks noGrp="1"/>
          </p:cNvSpPr>
          <p:nvPr>
            <p:ph type="ctrTitle"/>
          </p:nvPr>
        </p:nvSpPr>
        <p:spPr>
          <a:xfrm>
            <a:off x="3423900" y="196924"/>
            <a:ext cx="22518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2" name="Google Shape;172;p3"/>
          <p:cNvSpPr txBox="1">
            <a:spLocks noGrp="1"/>
          </p:cNvSpPr>
          <p:nvPr>
            <p:ph type="subTitle" idx="1"/>
          </p:nvPr>
        </p:nvSpPr>
        <p:spPr>
          <a:xfrm>
            <a:off x="3423900" y="345325"/>
            <a:ext cx="26271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 brief introduction of the project.</a:t>
            </a:r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type="ctrTitle" idx="3"/>
          </p:nvPr>
        </p:nvSpPr>
        <p:spPr>
          <a:xfrm>
            <a:off x="3425275" y="767075"/>
            <a:ext cx="3044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ADARANK: A BOOSTING ALGORITHM FOR INFORMATION RETRIEVAL</a:t>
            </a:r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subTitle" idx="4"/>
          </p:nvPr>
        </p:nvSpPr>
        <p:spPr>
          <a:xfrm>
            <a:off x="3425251" y="1181650"/>
            <a:ext cx="3225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Presentation of research paper used for this work.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981200" y="4191000"/>
            <a:ext cx="125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" sz="4800" b="1" i="0" u="none" strike="noStrike" cap="non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06</a:t>
            </a:r>
            <a:endParaRPr sz="4800" b="1" i="0" u="none" strike="noStrike" cap="non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6" name="Google Shape;176;p3"/>
          <p:cNvSpPr txBox="1">
            <a:spLocks noGrp="1"/>
          </p:cNvSpPr>
          <p:nvPr>
            <p:ph type="ctrTitle" idx="3"/>
          </p:nvPr>
        </p:nvSpPr>
        <p:spPr>
          <a:xfrm>
            <a:off x="3425264" y="1605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CONSTRUCTING THE TRAINING DATASET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ubTitle" idx="4"/>
          </p:nvPr>
        </p:nvSpPr>
        <p:spPr>
          <a:xfrm>
            <a:off x="3425250" y="2019850"/>
            <a:ext cx="27699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Presentation of the dataset used and how we prepared it for AdaRank.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>
            <a:off x="0" y="1271925"/>
            <a:ext cx="362100" cy="3870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 rot="-5400000" flipH="1">
            <a:off x="4961100" y="959250"/>
            <a:ext cx="5140800" cy="3225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>
            <a:spLocks noGrp="1"/>
          </p:cNvSpPr>
          <p:nvPr>
            <p:ph type="ctrTitle" idx="4294967295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437325" y="1620075"/>
            <a:ext cx="51747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Challenge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Ranking lab tests efficiently and accurately 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Solution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Machine learning ranking (MLR)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methods to optimize search results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Focus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Using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to improve retrieval of lab tests in response to queries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Goal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Build and train a ranking model on documents related to specific medical tests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9dbe1afb7_0_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39dbe1afb7_0_0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ADARANK: A BOOSTING ALGORITHM FOR INFORMATION RETRIEVAL</a:t>
            </a:r>
            <a:endParaRPr sz="2800"/>
          </a:p>
        </p:txBody>
      </p:sp>
      <p:sp>
        <p:nvSpPr>
          <p:cNvPr id="192" name="Google Shape;192;g339dbe1afb7_0_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39dbe1afb7_0_0"/>
          <p:cNvSpPr txBox="1"/>
          <p:nvPr/>
        </p:nvSpPr>
        <p:spPr>
          <a:xfrm>
            <a:off x="622850" y="1822175"/>
            <a:ext cx="6944100" cy="3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Concept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improves search results through iterative learning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Approach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Adjusts focus over time, giving more weight to incorrectly ranked cases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Advantage over Traditional Methods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Pointwise methods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Score documents individually, don't optimize ordering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Pairwise methods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(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Ranking SVM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RankBoost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): Compare document pairs but don't optimize full list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9144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lang="en" sz="15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Considers entire list at once, directly optimizes performance metrics like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NDCG</a:t>
            </a:r>
            <a:endParaRPr sz="1500" i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eda22e2b2_0_11"/>
          <p:cNvSpPr/>
          <p:nvPr/>
        </p:nvSpPr>
        <p:spPr>
          <a:xfrm>
            <a:off x="8689225" y="0"/>
            <a:ext cx="4683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3eda22e2b2_0_11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PRE-PROCESSING</a:t>
            </a:r>
            <a:endParaRPr sz="2800"/>
          </a:p>
        </p:txBody>
      </p:sp>
      <p:sp>
        <p:nvSpPr>
          <p:cNvPr id="200" name="Google Shape;200;g33eda22e2b2_0_1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33eda22e2b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75" y="1549125"/>
            <a:ext cx="6123445" cy="15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3eda22e2b2_0_11"/>
          <p:cNvSpPr txBox="1"/>
          <p:nvPr/>
        </p:nvSpPr>
        <p:spPr>
          <a:xfrm>
            <a:off x="485075" y="3364050"/>
            <a:ext cx="7190400" cy="1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“Dirty” Text: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Ponctuation, special characters, capital letters…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Useless Information: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Grammar, 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LOINC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number, repetition…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Abbreviations: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instead of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Blood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Plas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instead of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Plasma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”...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Bad Structuring: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Units of  measurement in the “</a:t>
            </a:r>
            <a:r>
              <a:rPr lang="en" sz="1500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name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column…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3" name="Google Shape;203;g33eda22e2b2_0_11"/>
          <p:cNvSpPr txBox="1"/>
          <p:nvPr/>
        </p:nvSpPr>
        <p:spPr>
          <a:xfrm>
            <a:off x="6725025" y="1863650"/>
            <a:ext cx="21834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 need a clean dataset to calculate relevance score</a:t>
            </a:r>
            <a:endParaRPr sz="16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eda22e2b2_0_6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eda22e2b2_0_60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PRE-PROCESSING </a:t>
            </a:r>
            <a:endParaRPr sz="2800"/>
          </a:p>
        </p:txBody>
      </p:sp>
      <p:sp>
        <p:nvSpPr>
          <p:cNvPr id="210" name="Google Shape;210;g33eda22e2b2_0_6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3eda22e2b2_0_60"/>
          <p:cNvSpPr txBox="1"/>
          <p:nvPr/>
        </p:nvSpPr>
        <p:spPr>
          <a:xfrm>
            <a:off x="386700" y="1737850"/>
            <a:ext cx="7190400" cy="27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</a:t>
            </a:r>
            <a:r>
              <a:rPr lang="en" sz="16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Dirty</a:t>
            </a: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Text -&gt; Text Cleaning</a:t>
            </a:r>
            <a:endParaRPr sz="16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Convert text to lowercase, remove punctuation and special characters.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Useless Information -&gt;  Lemmatization</a:t>
            </a:r>
            <a:endParaRPr sz="16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Eliminate common stop words and reduce words to their base forms.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Abbreviations -&gt; Mapping Dictionary</a:t>
            </a:r>
            <a:endParaRPr sz="16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Standardize the terminology.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Bad Structuring -&gt; Column Creation</a:t>
            </a:r>
            <a:endParaRPr sz="16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Creation of a new column for the unit of  measurement.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eda22e2b2_0_51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eda22e2b2_0_51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HYBRID SCORING</a:t>
            </a:r>
            <a:endParaRPr sz="2800"/>
          </a:p>
        </p:txBody>
      </p:sp>
      <p:sp>
        <p:nvSpPr>
          <p:cNvPr id="218" name="Google Shape;218;g33eda22e2b2_0_5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eda22e2b2_0_51"/>
          <p:cNvSpPr txBox="1"/>
          <p:nvPr/>
        </p:nvSpPr>
        <p:spPr>
          <a:xfrm>
            <a:off x="1533034" y="1881125"/>
            <a:ext cx="4160100" cy="18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Traditional Scoring </a:t>
            </a:r>
            <a:endParaRPr sz="25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+ Embeddings Scoring </a:t>
            </a:r>
            <a:endParaRPr sz="25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= Hybrid Scoring</a:t>
            </a:r>
            <a:endParaRPr sz="2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0" name="Google Shape;220;g33eda22e2b2_0_51"/>
          <p:cNvSpPr txBox="1"/>
          <p:nvPr/>
        </p:nvSpPr>
        <p:spPr>
          <a:xfrm>
            <a:off x="2663826" y="2446240"/>
            <a:ext cx="24594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Keyword Matching</a:t>
            </a:r>
            <a:endParaRPr sz="18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221" name="Google Shape;221;g33eda22e2b2_0_51"/>
          <p:cNvSpPr txBox="1"/>
          <p:nvPr/>
        </p:nvSpPr>
        <p:spPr>
          <a:xfrm>
            <a:off x="2663826" y="3277708"/>
            <a:ext cx="24594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Semantic Similarity </a:t>
            </a:r>
            <a:endParaRPr sz="1800" dirty="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222" name="Google Shape;222;g33eda22e2b2_0_51"/>
          <p:cNvSpPr txBox="1"/>
          <p:nvPr/>
        </p:nvSpPr>
        <p:spPr>
          <a:xfrm>
            <a:off x="1584863" y="4064546"/>
            <a:ext cx="41601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Capture relationships beyond exact keyword matches.</a:t>
            </a:r>
            <a:endParaRPr sz="1800" dirty="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f0e28dc79_0_1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f0e28dc79_0_10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TRADITIONAL SCORING</a:t>
            </a:r>
            <a:endParaRPr sz="2800"/>
          </a:p>
        </p:txBody>
      </p:sp>
      <p:sp>
        <p:nvSpPr>
          <p:cNvPr id="229" name="Google Shape;229;g33f0e28dc79_0_1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3f0e28dc79_0_10"/>
          <p:cNvSpPr txBox="1"/>
          <p:nvPr/>
        </p:nvSpPr>
        <p:spPr>
          <a:xfrm>
            <a:off x="4575300" y="2451050"/>
            <a:ext cx="27345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For column “</a:t>
            </a:r>
            <a:r>
              <a:rPr lang="en" sz="16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Component</a:t>
            </a: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and “</a:t>
            </a:r>
            <a:r>
              <a:rPr lang="en" sz="16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System</a:t>
            </a: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1" name="Google Shape;231;g33f0e28dc79_0_10"/>
          <p:cNvSpPr txBox="1"/>
          <p:nvPr/>
        </p:nvSpPr>
        <p:spPr>
          <a:xfrm>
            <a:off x="4157848" y="3060100"/>
            <a:ext cx="33777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To capture exact keyword matches.</a:t>
            </a:r>
            <a:endParaRPr sz="16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pic>
        <p:nvPicPr>
          <p:cNvPr id="232" name="Google Shape;232;g33f0e28dc79_0_10" title="Screenshot 2025-03-16 at 22.54.48.png"/>
          <p:cNvPicPr preferRelativeResize="0"/>
          <p:nvPr/>
        </p:nvPicPr>
        <p:blipFill rotWithShape="1">
          <a:blip r:embed="rId3">
            <a:alphaModFix/>
          </a:blip>
          <a:srcRect r="4716"/>
          <a:stretch/>
        </p:blipFill>
        <p:spPr>
          <a:xfrm>
            <a:off x="152400" y="1536725"/>
            <a:ext cx="4005450" cy="36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f0e28dc79_0_10"/>
          <p:cNvSpPr/>
          <p:nvPr/>
        </p:nvSpPr>
        <p:spPr>
          <a:xfrm>
            <a:off x="949150" y="1500575"/>
            <a:ext cx="3001200" cy="56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234" name="Google Shape;234;g33f0e28dc79_0_10"/>
          <p:cNvCxnSpPr/>
          <p:nvPr/>
        </p:nvCxnSpPr>
        <p:spPr>
          <a:xfrm rot="10800000" flipH="1">
            <a:off x="228600" y="2717175"/>
            <a:ext cx="3978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g33f0e28dc79_0_10"/>
          <p:cNvCxnSpPr/>
          <p:nvPr/>
        </p:nvCxnSpPr>
        <p:spPr>
          <a:xfrm rot="10800000" flipH="1">
            <a:off x="228600" y="3936375"/>
            <a:ext cx="397800" cy="9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g33f0e28dc79_0_10"/>
          <p:cNvSpPr/>
          <p:nvPr/>
        </p:nvSpPr>
        <p:spPr>
          <a:xfrm>
            <a:off x="2052050" y="2963475"/>
            <a:ext cx="1527900" cy="233700"/>
          </a:xfrm>
          <a:prstGeom prst="rect">
            <a:avLst/>
          </a:prstGeom>
          <a:noFill/>
          <a:ln w="9525" cap="flat" cmpd="sng">
            <a:solidFill>
              <a:srgbClr val="FF8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7" name="Google Shape;237;g33f0e28dc79_0_10"/>
          <p:cNvSpPr/>
          <p:nvPr/>
        </p:nvSpPr>
        <p:spPr>
          <a:xfrm>
            <a:off x="2052050" y="3389225"/>
            <a:ext cx="1527900" cy="287100"/>
          </a:xfrm>
          <a:prstGeom prst="rect">
            <a:avLst/>
          </a:prstGeom>
          <a:noFill/>
          <a:ln w="9525" cap="flat" cmpd="sng">
            <a:solidFill>
              <a:srgbClr val="FF8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8" name="Google Shape;238;g33f0e28dc79_0_10"/>
          <p:cNvSpPr/>
          <p:nvPr/>
        </p:nvSpPr>
        <p:spPr>
          <a:xfrm>
            <a:off x="2052050" y="4608425"/>
            <a:ext cx="1527900" cy="287100"/>
          </a:xfrm>
          <a:prstGeom prst="rect">
            <a:avLst/>
          </a:prstGeom>
          <a:noFill/>
          <a:ln w="9525" cap="flat" cmpd="sng">
            <a:solidFill>
              <a:srgbClr val="FF8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9" name="Google Shape;239;g33f0e28dc79_0_10"/>
          <p:cNvSpPr/>
          <p:nvPr/>
        </p:nvSpPr>
        <p:spPr>
          <a:xfrm>
            <a:off x="2052050" y="4182675"/>
            <a:ext cx="1527900" cy="233700"/>
          </a:xfrm>
          <a:prstGeom prst="rect">
            <a:avLst/>
          </a:prstGeom>
          <a:noFill/>
          <a:ln w="9525" cap="flat" cmpd="sng">
            <a:solidFill>
              <a:srgbClr val="FF8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0e28dc79_0_26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3f0e28dc79_0_26"/>
          <p:cNvSpPr txBox="1">
            <a:spLocks noGrp="1"/>
          </p:cNvSpPr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EMBEDDINGS SCORING</a:t>
            </a:r>
            <a:endParaRPr sz="2800"/>
          </a:p>
        </p:txBody>
      </p:sp>
      <p:sp>
        <p:nvSpPr>
          <p:cNvPr id="246" name="Google Shape;246;g33f0e28dc79_0_26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3f0e28dc79_0_26"/>
          <p:cNvSpPr txBox="1"/>
          <p:nvPr/>
        </p:nvSpPr>
        <p:spPr>
          <a:xfrm>
            <a:off x="1105650" y="3857650"/>
            <a:ext cx="68091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With the pre-trained biomedical embedding model: </a:t>
            </a:r>
            <a:r>
              <a:rPr lang="en" sz="1800" b="1" i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BioBERT-MNLI</a:t>
            </a:r>
            <a:endParaRPr sz="1800" b="1" i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8" name="Google Shape;248;g33f0e28dc79_0_26"/>
          <p:cNvSpPr txBox="1"/>
          <p:nvPr/>
        </p:nvSpPr>
        <p:spPr>
          <a:xfrm>
            <a:off x="1105650" y="4456200"/>
            <a:ext cx="65421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To calculate semantic similarity between the query and document fields</a:t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pic>
        <p:nvPicPr>
          <p:cNvPr id="249" name="Google Shape;249;g33f0e28dc7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25" y="1571300"/>
            <a:ext cx="4422899" cy="211953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3f0e28dc79_0_26"/>
          <p:cNvSpPr/>
          <p:nvPr/>
        </p:nvSpPr>
        <p:spPr>
          <a:xfrm>
            <a:off x="2396950" y="1576775"/>
            <a:ext cx="3001200" cy="56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Macintosh PowerPoint</Application>
  <PresentationFormat>On-screen Show (16:9)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Catamaran</vt:lpstr>
      <vt:lpstr>Livvic Light</vt:lpstr>
      <vt:lpstr>Proxima Nova</vt:lpstr>
      <vt:lpstr>Fira Sans Extra Condensed Medium</vt:lpstr>
      <vt:lpstr>Arial</vt:lpstr>
      <vt:lpstr>Catamaran Light</vt:lpstr>
      <vt:lpstr>Livvic</vt:lpstr>
      <vt:lpstr>Nunito Light</vt:lpstr>
      <vt:lpstr>Engineering Project Proposal by Slidesgo</vt:lpstr>
      <vt:lpstr>INFORMATION RETRIEVAL EXTRACTION AND INTEGRATION</vt:lpstr>
      <vt:lpstr>EXPANDING THE DATASET</vt:lpstr>
      <vt:lpstr>INTRODUCTION</vt:lpstr>
      <vt:lpstr>ADARANK: A BOOSTING ALGORITHM FOR INFORMATION RETRIEVAL</vt:lpstr>
      <vt:lpstr>CONSTRUCTING THE TRAINING DATASET: PRE-PROCESSING</vt:lpstr>
      <vt:lpstr>CONSTRUCTING THE TRAINING DATASET: PRE-PROCESSING </vt:lpstr>
      <vt:lpstr>CONSTRUCTING THE TRAINING DATASET: HYBRID SCORING</vt:lpstr>
      <vt:lpstr>CONSTRUCTING THE TRAINING DATASET: TRADITIONAL SCORING</vt:lpstr>
      <vt:lpstr>CONSTRUCTING THE TRAINING DATASET: EMBEDDINGS SCORING</vt:lpstr>
      <vt:lpstr>CONSTRUCTING THE TRAINING DATASET: FINAL RESULT</vt:lpstr>
      <vt:lpstr>MODEL DEVELOPMENT AND IMPLEMENTATION</vt:lpstr>
      <vt:lpstr>EXPANDING THE DATASET</vt:lpstr>
      <vt:lpstr>EVALUATION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Antonio Ruiz Heredia</cp:lastModifiedBy>
  <cp:revision>1</cp:revision>
  <dcterms:modified xsi:type="dcterms:W3CDTF">2025-03-16T22:40:42Z</dcterms:modified>
</cp:coreProperties>
</file>