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Proxima Nova Semibold"/>
      <p:regular r:id="rId24"/>
      <p:bold r:id="rId25"/>
      <p:boldItalic r:id="rId26"/>
    </p:embeddedFont>
    <p:embeddedFont>
      <p:font typeface="PT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hj6bxzSDSMgGFWoi765ND1Poey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9F25E3-0FC6-4950-A404-AB59E22C3FD2}">
  <a:tblStyle styleId="{2A9F25E3-0FC6-4950-A404-AB59E22C3FD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565FF10-35DD-4738-9E02-511771631C2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ProximaNovaSemibold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ProximaNovaSemibold-boldItalic.fntdata"/><Relationship Id="rId25" Type="http://schemas.openxmlformats.org/officeDocument/2006/relationships/font" Target="fonts/ProximaNovaSemibold-bold.fntdata"/><Relationship Id="rId28" Type="http://schemas.openxmlformats.org/officeDocument/2006/relationships/font" Target="fonts/PTSans-bold.fntdata"/><Relationship Id="rId27" Type="http://schemas.openxmlformats.org/officeDocument/2006/relationships/font" Target="fonts/PT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PT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customschemas.google.com/relationships/presentationmetadata" Target="metadata"/><Relationship Id="rId30" Type="http://schemas.openxmlformats.org/officeDocument/2006/relationships/font" Target="fonts/PTSans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19" Type="http://schemas.openxmlformats.org/officeDocument/2006/relationships/font" Target="fonts/ProximaNova-boldItalic.fntdata"/><Relationship Id="rId18" Type="http://schemas.openxmlformats.org/officeDocument/2006/relationships/font" Target="fonts/ProximaNov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10" Type="http://schemas.openxmlformats.org/officeDocument/2006/relationships/image" Target="../media/image13.png"/><Relationship Id="rId9" Type="http://schemas.openxmlformats.org/officeDocument/2006/relationships/image" Target="../media/image5.png"/><Relationship Id="rId5" Type="http://schemas.openxmlformats.org/officeDocument/2006/relationships/hyperlink" Target="http://bit.ly/2TtBDfr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1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7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6"/>
          <p:cNvSpPr txBox="1"/>
          <p:nvPr>
            <p:ph type="title"/>
          </p:nvPr>
        </p:nvSpPr>
        <p:spPr>
          <a:xfrm>
            <a:off x="723450" y="511025"/>
            <a:ext cx="7697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43"/>
          <p:cNvSpPr txBox="1"/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8" name="Google Shape;108;p43"/>
          <p:cNvSpPr txBox="1"/>
          <p:nvPr>
            <p:ph idx="1" type="subTitle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09" name="Google Shape;109;p43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10" name="Google Shape;110;p43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11" name="Google Shape;111;p4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2" name="Google Shape;112;p4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3" name="Google Shape;113;p43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14" name="Google Shape;114;p43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5" name="Google Shape;115;p43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16" name="Google Shape;116;p43"/>
          <p:cNvGrpSpPr/>
          <p:nvPr/>
        </p:nvGrpSpPr>
        <p:grpSpPr>
          <a:xfrm>
            <a:off x="-6819" y="-7400"/>
            <a:ext cx="9157638" cy="5158300"/>
            <a:chOff x="0" y="0"/>
            <a:chExt cx="9157638" cy="5158300"/>
          </a:xfrm>
        </p:grpSpPr>
        <p:pic>
          <p:nvPicPr>
            <p:cNvPr id="117" name="Google Shape;117;p4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4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2" name="Google Shape;122;p44"/>
          <p:cNvGrpSpPr/>
          <p:nvPr/>
        </p:nvGrpSpPr>
        <p:grpSpPr>
          <a:xfrm>
            <a:off x="0" y="0"/>
            <a:ext cx="6523526" cy="369900"/>
            <a:chOff x="0" y="0"/>
            <a:chExt cx="6523526" cy="369900"/>
          </a:xfrm>
        </p:grpSpPr>
        <p:pic>
          <p:nvPicPr>
            <p:cNvPr id="123" name="Google Shape;123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Google Shape;125;p44"/>
          <p:cNvGrpSpPr/>
          <p:nvPr/>
        </p:nvGrpSpPr>
        <p:grpSpPr>
          <a:xfrm>
            <a:off x="0" y="0"/>
            <a:ext cx="9144000" cy="5143512"/>
            <a:chOff x="0" y="0"/>
            <a:chExt cx="9144000" cy="5143512"/>
          </a:xfrm>
        </p:grpSpPr>
        <p:pic>
          <p:nvPicPr>
            <p:cNvPr id="126" name="Google Shape;126;p4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4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45"/>
          <p:cNvSpPr txBox="1"/>
          <p:nvPr>
            <p:ph idx="2" type="title"/>
          </p:nvPr>
        </p:nvSpPr>
        <p:spPr>
          <a:xfrm>
            <a:off x="3759205" y="1699096"/>
            <a:ext cx="694800" cy="69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45"/>
          <p:cNvSpPr txBox="1"/>
          <p:nvPr>
            <p:ph idx="3" type="title"/>
          </p:nvPr>
        </p:nvSpPr>
        <p:spPr>
          <a:xfrm>
            <a:off x="4690005" y="1699096"/>
            <a:ext cx="694800" cy="69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3" name="Google Shape;133;p45"/>
          <p:cNvSpPr txBox="1"/>
          <p:nvPr>
            <p:ph idx="4" type="title"/>
          </p:nvPr>
        </p:nvSpPr>
        <p:spPr>
          <a:xfrm>
            <a:off x="3759193" y="2781754"/>
            <a:ext cx="694800" cy="69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4" name="Google Shape;134;p45"/>
          <p:cNvSpPr txBox="1"/>
          <p:nvPr>
            <p:ph idx="5" type="title"/>
          </p:nvPr>
        </p:nvSpPr>
        <p:spPr>
          <a:xfrm>
            <a:off x="4689993" y="2781754"/>
            <a:ext cx="694800" cy="69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5" name="Google Shape;135;p45"/>
          <p:cNvSpPr txBox="1"/>
          <p:nvPr>
            <p:ph idx="6" type="title"/>
          </p:nvPr>
        </p:nvSpPr>
        <p:spPr>
          <a:xfrm>
            <a:off x="3759207" y="3864413"/>
            <a:ext cx="694800" cy="69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6" name="Google Shape;136;p45"/>
          <p:cNvSpPr txBox="1"/>
          <p:nvPr>
            <p:ph idx="7" type="title"/>
          </p:nvPr>
        </p:nvSpPr>
        <p:spPr>
          <a:xfrm>
            <a:off x="4690007" y="3864413"/>
            <a:ext cx="694800" cy="69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7" name="Google Shape;137;p45"/>
          <p:cNvSpPr txBox="1"/>
          <p:nvPr>
            <p:ph idx="1" type="subTitle"/>
          </p:nvPr>
        </p:nvSpPr>
        <p:spPr>
          <a:xfrm>
            <a:off x="1280600" y="1699100"/>
            <a:ext cx="2288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38" name="Google Shape;138;p45"/>
          <p:cNvSpPr txBox="1"/>
          <p:nvPr>
            <p:ph idx="8" type="subTitle"/>
          </p:nvPr>
        </p:nvSpPr>
        <p:spPr>
          <a:xfrm>
            <a:off x="1280600" y="2781762"/>
            <a:ext cx="2288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39" name="Google Shape;139;p45"/>
          <p:cNvSpPr txBox="1"/>
          <p:nvPr>
            <p:ph idx="9" type="subTitle"/>
          </p:nvPr>
        </p:nvSpPr>
        <p:spPr>
          <a:xfrm>
            <a:off x="1280600" y="3864423"/>
            <a:ext cx="2288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40" name="Google Shape;140;p45"/>
          <p:cNvSpPr txBox="1"/>
          <p:nvPr>
            <p:ph idx="13" type="subTitle"/>
          </p:nvPr>
        </p:nvSpPr>
        <p:spPr>
          <a:xfrm>
            <a:off x="5575300" y="1699096"/>
            <a:ext cx="2288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41" name="Google Shape;141;p45"/>
          <p:cNvSpPr txBox="1"/>
          <p:nvPr>
            <p:ph idx="14" type="subTitle"/>
          </p:nvPr>
        </p:nvSpPr>
        <p:spPr>
          <a:xfrm>
            <a:off x="5575300" y="2781754"/>
            <a:ext cx="2288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142" name="Google Shape;142;p45"/>
          <p:cNvSpPr txBox="1"/>
          <p:nvPr>
            <p:ph idx="15" type="subTitle"/>
          </p:nvPr>
        </p:nvSpPr>
        <p:spPr>
          <a:xfrm>
            <a:off x="5575300" y="3864413"/>
            <a:ext cx="2288100" cy="69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143" name="Google Shape;143;p45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44" name="Google Shape;144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4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45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147" name="Google Shape;147;p4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1225" y="0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47"/>
          <p:cNvGrpSpPr/>
          <p:nvPr/>
        </p:nvGrpSpPr>
        <p:grpSpPr>
          <a:xfrm>
            <a:off x="4303195" y="4617494"/>
            <a:ext cx="4845850" cy="529600"/>
            <a:chOff x="4296376" y="4610675"/>
            <a:chExt cx="4845850" cy="529600"/>
          </a:xfrm>
        </p:grpSpPr>
        <p:pic>
          <p:nvPicPr>
            <p:cNvPr id="153" name="Google Shape;153;p4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4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47"/>
          <p:cNvSpPr txBox="1"/>
          <p:nvPr>
            <p:ph type="title"/>
          </p:nvPr>
        </p:nvSpPr>
        <p:spPr>
          <a:xfrm>
            <a:off x="4047175" y="2409650"/>
            <a:ext cx="4383600" cy="13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47"/>
          <p:cNvSpPr txBox="1"/>
          <p:nvPr>
            <p:ph idx="2" type="title"/>
          </p:nvPr>
        </p:nvSpPr>
        <p:spPr>
          <a:xfrm>
            <a:off x="5690275" y="1037350"/>
            <a:ext cx="1097400" cy="109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47"/>
          <p:cNvSpPr/>
          <p:nvPr>
            <p:ph idx="3" type="pic"/>
          </p:nvPr>
        </p:nvSpPr>
        <p:spPr>
          <a:xfrm>
            <a:off x="713225" y="539500"/>
            <a:ext cx="27606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3"/>
          <p:cNvSpPr txBox="1"/>
          <p:nvPr>
            <p:ph hasCustomPrompt="1" type="title"/>
          </p:nvPr>
        </p:nvSpPr>
        <p:spPr>
          <a:xfrm>
            <a:off x="2476500" y="1872450"/>
            <a:ext cx="41910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1" name="Google Shape;161;p53"/>
          <p:cNvSpPr txBox="1"/>
          <p:nvPr>
            <p:ph idx="1" type="subTitle"/>
          </p:nvPr>
        </p:nvSpPr>
        <p:spPr>
          <a:xfrm>
            <a:off x="2476500" y="2839950"/>
            <a:ext cx="419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162" name="Google Shape;16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170784" y="263618"/>
            <a:ext cx="1768000" cy="1350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53"/>
          <p:cNvGrpSpPr/>
          <p:nvPr/>
        </p:nvGrpSpPr>
        <p:grpSpPr>
          <a:xfrm flipH="1">
            <a:off x="0" y="0"/>
            <a:ext cx="9144000" cy="5158300"/>
            <a:chOff x="0" y="0"/>
            <a:chExt cx="9144000" cy="5158300"/>
          </a:xfrm>
        </p:grpSpPr>
        <p:pic>
          <p:nvPicPr>
            <p:cNvPr id="164" name="Google Shape;164;p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5" name="Google Shape;165;p5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" name="Google Shape;166;p53"/>
          <p:cNvGrpSpPr/>
          <p:nvPr/>
        </p:nvGrpSpPr>
        <p:grpSpPr>
          <a:xfrm flipH="1">
            <a:off x="-5031" y="0"/>
            <a:ext cx="9149031" cy="5153900"/>
            <a:chOff x="0" y="0"/>
            <a:chExt cx="9149031" cy="5153900"/>
          </a:xfrm>
        </p:grpSpPr>
        <p:grpSp>
          <p:nvGrpSpPr>
            <p:cNvPr id="167" name="Google Shape;167;p53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168" name="Google Shape;168;p53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9" name="Google Shape;169;p5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70" name="Google Shape;170;p53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71" name="Google Shape;171;p53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" name="Google Shape;172;p53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5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6" name="Google Shape;176;p54"/>
          <p:cNvPicPr preferRelativeResize="0"/>
          <p:nvPr/>
        </p:nvPicPr>
        <p:blipFill rotWithShape="1">
          <a:blip r:embed="rId3">
            <a:alphaModFix/>
          </a:blip>
          <a:srcRect b="18270" l="31651" r="0" t="130"/>
          <a:stretch/>
        </p:blipFill>
        <p:spPr>
          <a:xfrm flipH="1" rot="10800000">
            <a:off x="8199274" y="11375"/>
            <a:ext cx="1173326" cy="107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-1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6"/>
          <p:cNvSpPr txBox="1"/>
          <p:nvPr>
            <p:ph type="title"/>
          </p:nvPr>
        </p:nvSpPr>
        <p:spPr>
          <a:xfrm>
            <a:off x="3835425" y="801507"/>
            <a:ext cx="40893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1" name="Google Shape;181;p56"/>
          <p:cNvSpPr txBox="1"/>
          <p:nvPr>
            <p:ph idx="1" type="subTitle"/>
          </p:nvPr>
        </p:nvSpPr>
        <p:spPr>
          <a:xfrm>
            <a:off x="3835425" y="1898175"/>
            <a:ext cx="40893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pic>
        <p:nvPicPr>
          <p:cNvPr id="182" name="Google Shape;182;p56"/>
          <p:cNvPicPr preferRelativeResize="0"/>
          <p:nvPr/>
        </p:nvPicPr>
        <p:blipFill rotWithShape="1">
          <a:blip r:embed="rId3">
            <a:alphaModFix/>
          </a:blip>
          <a:srcRect b="22420" l="0" r="0" t="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56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185" name="Google Shape;185;p5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5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57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0" name="Google Shape;190;p57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191" name="Google Shape;191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3" name="Google Shape;193;p57"/>
          <p:cNvPicPr preferRelativeResize="0"/>
          <p:nvPr/>
        </p:nvPicPr>
        <p:blipFill rotWithShape="1">
          <a:blip r:embed="rId5">
            <a:alphaModFix/>
          </a:blip>
          <a:srcRect b="41940" l="0" r="56111" t="0"/>
          <a:stretch/>
        </p:blipFill>
        <p:spPr>
          <a:xfrm rot="-5400000">
            <a:off x="8325038" y="4266787"/>
            <a:ext cx="775950" cy="78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-5400000">
            <a:off x="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5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98" name="Google Shape;198;p58"/>
          <p:cNvPicPr preferRelativeResize="0"/>
          <p:nvPr/>
        </p:nvPicPr>
        <p:blipFill rotWithShape="1">
          <a:blip r:embed="rId3">
            <a:alphaModFix/>
          </a:blip>
          <a:srcRect b="35495" l="0" r="0" t="128"/>
          <a:stretch/>
        </p:blipFill>
        <p:spPr>
          <a:xfrm>
            <a:off x="6296175" y="4293872"/>
            <a:ext cx="1716701" cy="844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" name="Google Shape;199;p58"/>
          <p:cNvGrpSpPr/>
          <p:nvPr/>
        </p:nvGrpSpPr>
        <p:grpSpPr>
          <a:xfrm>
            <a:off x="0" y="0"/>
            <a:ext cx="3789523" cy="359400"/>
            <a:chOff x="0" y="0"/>
            <a:chExt cx="3789523" cy="359400"/>
          </a:xfrm>
        </p:grpSpPr>
        <p:pic>
          <p:nvPicPr>
            <p:cNvPr id="200" name="Google Shape;200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5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2" name="Google Shape;202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flipH="1" rot="108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59"/>
          <p:cNvSpPr txBox="1"/>
          <p:nvPr>
            <p:ph type="title"/>
          </p:nvPr>
        </p:nvSpPr>
        <p:spPr>
          <a:xfrm>
            <a:off x="6001375" y="539500"/>
            <a:ext cx="24294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6" name="Google Shape;206;p59"/>
          <p:cNvSpPr txBox="1"/>
          <p:nvPr>
            <p:ph idx="1" type="subTitle"/>
          </p:nvPr>
        </p:nvSpPr>
        <p:spPr>
          <a:xfrm>
            <a:off x="6001375" y="1515400"/>
            <a:ext cx="24294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59"/>
          <p:cNvSpPr/>
          <p:nvPr>
            <p:ph idx="2" type="pic"/>
          </p:nvPr>
        </p:nvSpPr>
        <p:spPr>
          <a:xfrm>
            <a:off x="713225" y="539500"/>
            <a:ext cx="2801100" cy="40647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08" name="Google Shape;208;p59"/>
          <p:cNvSpPr/>
          <p:nvPr>
            <p:ph idx="3" type="pic"/>
          </p:nvPr>
        </p:nvSpPr>
        <p:spPr>
          <a:xfrm>
            <a:off x="3595575" y="539500"/>
            <a:ext cx="2191200" cy="23283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09" name="Google Shape;209;p59"/>
          <p:cNvSpPr/>
          <p:nvPr>
            <p:ph idx="4" type="pic"/>
          </p:nvPr>
        </p:nvSpPr>
        <p:spPr>
          <a:xfrm>
            <a:off x="3595575" y="2953775"/>
            <a:ext cx="4835100" cy="16503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210" name="Google Shape;210;p59"/>
          <p:cNvPicPr preferRelativeResize="0"/>
          <p:nvPr/>
        </p:nvPicPr>
        <p:blipFill rotWithShape="1">
          <a:blip r:embed="rId3">
            <a:alphaModFix/>
          </a:blip>
          <a:srcRect b="129" l="73637" r="0" t="128"/>
          <a:stretch/>
        </p:blipFill>
        <p:spPr>
          <a:xfrm>
            <a:off x="10239" y="3372450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5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212" name="Google Shape;212;p5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5400000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5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59"/>
          <p:cNvGrpSpPr/>
          <p:nvPr/>
        </p:nvGrpSpPr>
        <p:grpSpPr>
          <a:xfrm>
            <a:off x="5356527" y="4752250"/>
            <a:ext cx="3785698" cy="388025"/>
            <a:chOff x="5356527" y="4752250"/>
            <a:chExt cx="3785698" cy="388025"/>
          </a:xfrm>
        </p:grpSpPr>
        <p:pic>
          <p:nvPicPr>
            <p:cNvPr id="215" name="Google Shape;215;p5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5356527" y="4752250"/>
              <a:ext cx="3785698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5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6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0" name="Google Shape;220;p60"/>
          <p:cNvGrpSpPr/>
          <p:nvPr/>
        </p:nvGrpSpPr>
        <p:grpSpPr>
          <a:xfrm flipH="1" rot="10800000">
            <a:off x="5131123" y="0"/>
            <a:ext cx="4012877" cy="359400"/>
            <a:chOff x="5129348" y="4780863"/>
            <a:chExt cx="4012877" cy="359400"/>
          </a:xfrm>
        </p:grpSpPr>
        <p:pic>
          <p:nvPicPr>
            <p:cNvPr id="221" name="Google Shape;221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5129348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3" name="Google Shape;223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-25" y="0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6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7" name="Google Shape;227;p61"/>
          <p:cNvGrpSpPr/>
          <p:nvPr/>
        </p:nvGrpSpPr>
        <p:grpSpPr>
          <a:xfrm>
            <a:off x="0" y="12"/>
            <a:ext cx="9144000" cy="5143488"/>
            <a:chOff x="0" y="12"/>
            <a:chExt cx="9144000" cy="5143488"/>
          </a:xfrm>
        </p:grpSpPr>
        <p:pic>
          <p:nvPicPr>
            <p:cNvPr id="228" name="Google Shape;228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-5400000">
              <a:off x="0" y="4170725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-5400000">
              <a:off x="8171225" y="12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" name="Google Shape;230;p61"/>
          <p:cNvGrpSpPr/>
          <p:nvPr/>
        </p:nvGrpSpPr>
        <p:grpSpPr>
          <a:xfrm rot="10800000">
            <a:off x="0" y="0"/>
            <a:ext cx="4012877" cy="359400"/>
            <a:chOff x="5129346" y="4780863"/>
            <a:chExt cx="4012877" cy="359400"/>
          </a:xfrm>
        </p:grpSpPr>
        <p:pic>
          <p:nvPicPr>
            <p:cNvPr id="231" name="Google Shape;231;p6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5129346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6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7293388" y="49260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62"/>
          <p:cNvSpPr txBox="1"/>
          <p:nvPr>
            <p:ph type="title"/>
          </p:nvPr>
        </p:nvSpPr>
        <p:spPr>
          <a:xfrm>
            <a:off x="4364013" y="540000"/>
            <a:ext cx="36993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6" name="Google Shape;236;p62"/>
          <p:cNvSpPr txBox="1"/>
          <p:nvPr>
            <p:ph idx="1" type="subTitle"/>
          </p:nvPr>
        </p:nvSpPr>
        <p:spPr>
          <a:xfrm>
            <a:off x="4364013" y="2369350"/>
            <a:ext cx="36993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62"/>
          <p:cNvSpPr/>
          <p:nvPr>
            <p:ph idx="2" type="pic"/>
          </p:nvPr>
        </p:nvSpPr>
        <p:spPr>
          <a:xfrm>
            <a:off x="713225" y="539550"/>
            <a:ext cx="30726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238" name="Google Shape;238;p62"/>
          <p:cNvSpPr txBox="1"/>
          <p:nvPr/>
        </p:nvSpPr>
        <p:spPr>
          <a:xfrm>
            <a:off x="4364013" y="3542325"/>
            <a:ext cx="36993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39" name="Google Shape;239;p62"/>
          <p:cNvGrpSpPr/>
          <p:nvPr/>
        </p:nvGrpSpPr>
        <p:grpSpPr>
          <a:xfrm>
            <a:off x="-6816" y="0"/>
            <a:ext cx="9150952" cy="5153913"/>
            <a:chOff x="-6816" y="0"/>
            <a:chExt cx="9150952" cy="5153913"/>
          </a:xfrm>
        </p:grpSpPr>
        <p:grpSp>
          <p:nvGrpSpPr>
            <p:cNvPr id="240" name="Google Shape;240;p62"/>
            <p:cNvGrpSpPr/>
            <p:nvPr/>
          </p:nvGrpSpPr>
          <p:grpSpPr>
            <a:xfrm flipH="1">
              <a:off x="5354613" y="0"/>
              <a:ext cx="3789523" cy="359400"/>
              <a:chOff x="0" y="0"/>
              <a:chExt cx="3789523" cy="359400"/>
            </a:xfrm>
          </p:grpSpPr>
          <p:pic>
            <p:nvPicPr>
              <p:cNvPr id="241" name="Google Shape;241;p6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0" y="0"/>
                <a:ext cx="3789523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2" name="Google Shape;242;p6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3" name="Google Shape;243;p62"/>
            <p:cNvGrpSpPr/>
            <p:nvPr/>
          </p:nvGrpSpPr>
          <p:grpSpPr>
            <a:xfrm flipH="1">
              <a:off x="-6816" y="4765888"/>
              <a:ext cx="3785698" cy="388025"/>
              <a:chOff x="5363346" y="4765888"/>
              <a:chExt cx="3785698" cy="388025"/>
            </a:xfrm>
          </p:grpSpPr>
          <p:pic>
            <p:nvPicPr>
              <p:cNvPr id="244" name="Google Shape;244;p62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10800000">
                <a:off x="5363346" y="4765888"/>
                <a:ext cx="3785698" cy="38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5" name="Google Shape;245;p62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0800000">
                <a:off x="7300206" y="49254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46" name="Google Shape;246;p62"/>
          <p:cNvGrpSpPr/>
          <p:nvPr/>
        </p:nvGrpSpPr>
        <p:grpSpPr>
          <a:xfrm>
            <a:off x="0" y="-11538"/>
            <a:ext cx="9143999" cy="5155026"/>
            <a:chOff x="0" y="-11538"/>
            <a:chExt cx="9143999" cy="5155026"/>
          </a:xfrm>
        </p:grpSpPr>
        <p:pic>
          <p:nvPicPr>
            <p:cNvPr id="247" name="Google Shape;247;p6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 flipH="1">
              <a:off x="0" y="-11538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6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8171224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63"/>
          <p:cNvSpPr txBox="1"/>
          <p:nvPr>
            <p:ph type="title"/>
          </p:nvPr>
        </p:nvSpPr>
        <p:spPr>
          <a:xfrm>
            <a:off x="720000" y="640080"/>
            <a:ext cx="32349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2" name="Google Shape;252;p63"/>
          <p:cNvSpPr txBox="1"/>
          <p:nvPr>
            <p:ph idx="1" type="body"/>
          </p:nvPr>
        </p:nvSpPr>
        <p:spPr>
          <a:xfrm>
            <a:off x="720000" y="2101875"/>
            <a:ext cx="32349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64"/>
          <p:cNvSpPr txBox="1"/>
          <p:nvPr>
            <p:ph type="title"/>
          </p:nvPr>
        </p:nvSpPr>
        <p:spPr>
          <a:xfrm>
            <a:off x="713225" y="1099175"/>
            <a:ext cx="317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6" name="Google Shape;256;p64"/>
          <p:cNvSpPr txBox="1"/>
          <p:nvPr>
            <p:ph idx="1" type="body"/>
          </p:nvPr>
        </p:nvSpPr>
        <p:spPr>
          <a:xfrm>
            <a:off x="713225" y="1869900"/>
            <a:ext cx="3171900" cy="21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57" name="Google Shape;257;p64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258" name="Google Shape;258;p6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6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0" name="Google Shape;260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5400000"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49350" y="3712050"/>
            <a:ext cx="1768001" cy="135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6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265" name="Google Shape;265;p68"/>
          <p:cNvPicPr preferRelativeResize="0"/>
          <p:nvPr/>
        </p:nvPicPr>
        <p:blipFill rotWithShape="1">
          <a:blip r:embed="rId3">
            <a:alphaModFix/>
          </a:blip>
          <a:srcRect b="22420" l="0" r="0" t="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7" name="Google Shape;267;p6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268" name="Google Shape;268;p6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6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6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3" name="Google Shape;273;p6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74" name="Google Shape;274;p6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275" name="Google Shape;275;p6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5400000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6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" name="Google Shape;277;p6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278" name="Google Shape;278;p6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6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7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72"/>
          <p:cNvPicPr preferRelativeResize="0"/>
          <p:nvPr/>
        </p:nvPicPr>
        <p:blipFill rotWithShape="1">
          <a:blip r:embed="rId3">
            <a:alphaModFix/>
          </a:blip>
          <a:srcRect b="129" l="0" r="0" t="128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9" name="Google Shape;289;p72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290" name="Google Shape;290;p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1" name="Google Shape;291;p72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292" name="Google Shape;292;p72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" name="Google Shape;293;p7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4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48"/>
          <p:cNvSpPr txBox="1"/>
          <p:nvPr>
            <p:ph idx="1" type="subTitle"/>
          </p:nvPr>
        </p:nvSpPr>
        <p:spPr>
          <a:xfrm>
            <a:off x="3553500" y="3054555"/>
            <a:ext cx="47871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2" type="subTitle"/>
          </p:nvPr>
        </p:nvSpPr>
        <p:spPr>
          <a:xfrm>
            <a:off x="3553500" y="1649136"/>
            <a:ext cx="47871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48"/>
          <p:cNvSpPr txBox="1"/>
          <p:nvPr>
            <p:ph idx="3" type="subTitle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20" name="Google Shape;20;p48"/>
          <p:cNvSpPr txBox="1"/>
          <p:nvPr>
            <p:ph idx="4" type="subTitle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21" name="Google Shape;21;p48"/>
          <p:cNvGrpSpPr/>
          <p:nvPr/>
        </p:nvGrpSpPr>
        <p:grpSpPr>
          <a:xfrm rot="10800000">
            <a:off x="2620475" y="4773475"/>
            <a:ext cx="6523526" cy="369900"/>
            <a:chOff x="0" y="0"/>
            <a:chExt cx="6523526" cy="369900"/>
          </a:xfrm>
        </p:grpSpPr>
        <p:pic>
          <p:nvPicPr>
            <p:cNvPr id="22" name="Google Shape;22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" name="Google Shape;24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4170737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73"/>
          <p:cNvPicPr preferRelativeResize="0"/>
          <p:nvPr/>
        </p:nvPicPr>
        <p:blipFill rotWithShape="1">
          <a:blip r:embed="rId3">
            <a:alphaModFix/>
          </a:blip>
          <a:srcRect b="129" l="73637" r="0" t="128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73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298" name="Google Shape;298;p7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9" name="Google Shape;299;p7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flipH="1" rot="5400000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" name="Google Shape;300;p73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301" name="Google Shape;301;p7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7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9"/>
          <p:cNvSpPr txBox="1"/>
          <p:nvPr>
            <p:ph type="title"/>
          </p:nvPr>
        </p:nvSpPr>
        <p:spPr>
          <a:xfrm>
            <a:off x="720000" y="53849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49"/>
          <p:cNvSpPr txBox="1"/>
          <p:nvPr>
            <p:ph idx="1" type="subTitle"/>
          </p:nvPr>
        </p:nvSpPr>
        <p:spPr>
          <a:xfrm>
            <a:off x="709750" y="2636600"/>
            <a:ext cx="22257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2" type="subTitle"/>
          </p:nvPr>
        </p:nvSpPr>
        <p:spPr>
          <a:xfrm>
            <a:off x="3457413" y="2636600"/>
            <a:ext cx="22257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49"/>
          <p:cNvSpPr txBox="1"/>
          <p:nvPr>
            <p:ph idx="3" type="subTitle"/>
          </p:nvPr>
        </p:nvSpPr>
        <p:spPr>
          <a:xfrm>
            <a:off x="6205076" y="2636600"/>
            <a:ext cx="22257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49"/>
          <p:cNvSpPr txBox="1"/>
          <p:nvPr>
            <p:ph idx="4" type="subTitle"/>
          </p:nvPr>
        </p:nvSpPr>
        <p:spPr>
          <a:xfrm>
            <a:off x="709758" y="2073291"/>
            <a:ext cx="2225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32" name="Google Shape;32;p49"/>
          <p:cNvSpPr txBox="1"/>
          <p:nvPr>
            <p:ph idx="5" type="subTitle"/>
          </p:nvPr>
        </p:nvSpPr>
        <p:spPr>
          <a:xfrm>
            <a:off x="3459159" y="2073291"/>
            <a:ext cx="2225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33" name="Google Shape;33;p49"/>
          <p:cNvSpPr txBox="1"/>
          <p:nvPr>
            <p:ph idx="6" type="subTitle"/>
          </p:nvPr>
        </p:nvSpPr>
        <p:spPr>
          <a:xfrm>
            <a:off x="6205085" y="2073291"/>
            <a:ext cx="2225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pic>
        <p:nvPicPr>
          <p:cNvPr id="34" name="Google Shape;34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8171200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49"/>
          <p:cNvGrpSpPr/>
          <p:nvPr/>
        </p:nvGrpSpPr>
        <p:grpSpPr>
          <a:xfrm flipH="1">
            <a:off x="2620475" y="0"/>
            <a:ext cx="6523526" cy="369900"/>
            <a:chOff x="0" y="0"/>
            <a:chExt cx="6523526" cy="369900"/>
          </a:xfrm>
        </p:grpSpPr>
        <p:pic>
          <p:nvPicPr>
            <p:cNvPr id="36" name="Google Shape;36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50"/>
          <p:cNvSpPr txBox="1"/>
          <p:nvPr>
            <p:ph idx="1" type="subTitle"/>
          </p:nvPr>
        </p:nvSpPr>
        <p:spPr>
          <a:xfrm>
            <a:off x="720000" y="1679350"/>
            <a:ext cx="35496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2" name="Google Shape;42;p50"/>
          <p:cNvSpPr txBox="1"/>
          <p:nvPr>
            <p:ph idx="2" type="subTitle"/>
          </p:nvPr>
        </p:nvSpPr>
        <p:spPr>
          <a:xfrm>
            <a:off x="4881166" y="1679350"/>
            <a:ext cx="35496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50"/>
          <p:cNvSpPr txBox="1"/>
          <p:nvPr>
            <p:ph idx="3" type="subTitle"/>
          </p:nvPr>
        </p:nvSpPr>
        <p:spPr>
          <a:xfrm>
            <a:off x="720000" y="3396200"/>
            <a:ext cx="35496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4" type="subTitle"/>
          </p:nvPr>
        </p:nvSpPr>
        <p:spPr>
          <a:xfrm>
            <a:off x="4881166" y="3396200"/>
            <a:ext cx="35496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" name="Google Shape;45;p50"/>
          <p:cNvSpPr txBox="1"/>
          <p:nvPr>
            <p:ph idx="5" type="subTitle"/>
          </p:nvPr>
        </p:nvSpPr>
        <p:spPr>
          <a:xfrm>
            <a:off x="720000" y="1429886"/>
            <a:ext cx="354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6" name="Google Shape;46;p50"/>
          <p:cNvSpPr txBox="1"/>
          <p:nvPr>
            <p:ph idx="6" type="subTitle"/>
          </p:nvPr>
        </p:nvSpPr>
        <p:spPr>
          <a:xfrm>
            <a:off x="720000" y="3146911"/>
            <a:ext cx="354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7" name="Google Shape;47;p50"/>
          <p:cNvSpPr txBox="1"/>
          <p:nvPr>
            <p:ph idx="7" type="subTitle"/>
          </p:nvPr>
        </p:nvSpPr>
        <p:spPr>
          <a:xfrm>
            <a:off x="4881127" y="1429886"/>
            <a:ext cx="354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48" name="Google Shape;48;p50"/>
          <p:cNvSpPr txBox="1"/>
          <p:nvPr>
            <p:ph idx="8" type="subTitle"/>
          </p:nvPr>
        </p:nvSpPr>
        <p:spPr>
          <a:xfrm>
            <a:off x="4881130" y="3146911"/>
            <a:ext cx="354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grpSp>
        <p:nvGrpSpPr>
          <p:cNvPr id="49" name="Google Shape;49;p50"/>
          <p:cNvGrpSpPr/>
          <p:nvPr/>
        </p:nvGrpSpPr>
        <p:grpSpPr>
          <a:xfrm>
            <a:off x="-1" y="-4719"/>
            <a:ext cx="9144001" cy="5148207"/>
            <a:chOff x="-1" y="-4719"/>
            <a:chExt cx="9144001" cy="5148207"/>
          </a:xfrm>
        </p:grpSpPr>
        <p:pic>
          <p:nvPicPr>
            <p:cNvPr id="50" name="Google Shape;50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5400000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5400000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50"/>
          <p:cNvGrpSpPr/>
          <p:nvPr/>
        </p:nvGrpSpPr>
        <p:grpSpPr>
          <a:xfrm rot="10800000">
            <a:off x="0" y="-4719"/>
            <a:ext cx="4881173" cy="365700"/>
            <a:chOff x="4261050" y="4610675"/>
            <a:chExt cx="4881173" cy="365700"/>
          </a:xfrm>
        </p:grpSpPr>
        <p:pic>
          <p:nvPicPr>
            <p:cNvPr id="53" name="Google Shape;53;p5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5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58" name="Google Shape;58;p55"/>
          <p:cNvPicPr preferRelativeResize="0"/>
          <p:nvPr/>
        </p:nvPicPr>
        <p:blipFill rotWithShape="1">
          <a:blip r:embed="rId3">
            <a:alphaModFix/>
          </a:blip>
          <a:srcRect b="34261" l="14812" r="0" t="0"/>
          <a:stretch/>
        </p:blipFill>
        <p:spPr>
          <a:xfrm rot="10800000">
            <a:off x="7654149" y="-40526"/>
            <a:ext cx="1506076" cy="887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55"/>
          <p:cNvGrpSpPr/>
          <p:nvPr/>
        </p:nvGrpSpPr>
        <p:grpSpPr>
          <a:xfrm flipH="1">
            <a:off x="0" y="0"/>
            <a:ext cx="9144000" cy="5143512"/>
            <a:chOff x="0" y="0"/>
            <a:chExt cx="9144000" cy="5143512"/>
          </a:xfrm>
        </p:grpSpPr>
        <p:pic>
          <p:nvPicPr>
            <p:cNvPr id="60" name="Google Shape;60;p5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5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idx="1" type="subTitle"/>
          </p:nvPr>
        </p:nvSpPr>
        <p:spPr>
          <a:xfrm>
            <a:off x="720075" y="1682496"/>
            <a:ext cx="2363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idx="2" type="subTitle"/>
          </p:nvPr>
        </p:nvSpPr>
        <p:spPr>
          <a:xfrm>
            <a:off x="3393880" y="1682496"/>
            <a:ext cx="2363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3" type="subTitle"/>
          </p:nvPr>
        </p:nvSpPr>
        <p:spPr>
          <a:xfrm>
            <a:off x="720075" y="3398557"/>
            <a:ext cx="2363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8" name="Google Shape;68;p51"/>
          <p:cNvSpPr txBox="1"/>
          <p:nvPr>
            <p:ph idx="4" type="subTitle"/>
          </p:nvPr>
        </p:nvSpPr>
        <p:spPr>
          <a:xfrm>
            <a:off x="3393880" y="3398557"/>
            <a:ext cx="2363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51"/>
          <p:cNvSpPr txBox="1"/>
          <p:nvPr>
            <p:ph idx="5" type="subTitle"/>
          </p:nvPr>
        </p:nvSpPr>
        <p:spPr>
          <a:xfrm>
            <a:off x="6067686" y="1682496"/>
            <a:ext cx="2363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51"/>
          <p:cNvSpPr txBox="1"/>
          <p:nvPr>
            <p:ph idx="6" type="subTitle"/>
          </p:nvPr>
        </p:nvSpPr>
        <p:spPr>
          <a:xfrm>
            <a:off x="6067686" y="3398557"/>
            <a:ext cx="23631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51"/>
          <p:cNvSpPr txBox="1"/>
          <p:nvPr>
            <p:ph idx="7" type="subTitle"/>
          </p:nvPr>
        </p:nvSpPr>
        <p:spPr>
          <a:xfrm>
            <a:off x="720075" y="1426464"/>
            <a:ext cx="2363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72" name="Google Shape;72;p51"/>
          <p:cNvSpPr txBox="1"/>
          <p:nvPr>
            <p:ph idx="8" type="subTitle"/>
          </p:nvPr>
        </p:nvSpPr>
        <p:spPr>
          <a:xfrm>
            <a:off x="3395380" y="1426464"/>
            <a:ext cx="2360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73" name="Google Shape;73;p51"/>
          <p:cNvSpPr txBox="1"/>
          <p:nvPr>
            <p:ph idx="9" type="subTitle"/>
          </p:nvPr>
        </p:nvSpPr>
        <p:spPr>
          <a:xfrm>
            <a:off x="6067686" y="1426464"/>
            <a:ext cx="2360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74" name="Google Shape;74;p51"/>
          <p:cNvSpPr txBox="1"/>
          <p:nvPr>
            <p:ph idx="13" type="subTitle"/>
          </p:nvPr>
        </p:nvSpPr>
        <p:spPr>
          <a:xfrm>
            <a:off x="720075" y="3145536"/>
            <a:ext cx="2363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75" name="Google Shape;75;p51"/>
          <p:cNvSpPr txBox="1"/>
          <p:nvPr>
            <p:ph idx="14" type="subTitle"/>
          </p:nvPr>
        </p:nvSpPr>
        <p:spPr>
          <a:xfrm>
            <a:off x="3393880" y="3145541"/>
            <a:ext cx="2360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sp>
        <p:nvSpPr>
          <p:cNvPr id="76" name="Google Shape;76;p51"/>
          <p:cNvSpPr txBox="1"/>
          <p:nvPr>
            <p:ph idx="15" type="subTitle"/>
          </p:nvPr>
        </p:nvSpPr>
        <p:spPr>
          <a:xfrm>
            <a:off x="6067686" y="3145541"/>
            <a:ext cx="2360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9pPr>
          </a:lstStyle>
          <a:p/>
        </p:txBody>
      </p:sp>
      <p:pic>
        <p:nvPicPr>
          <p:cNvPr id="77" name="Google Shape;77;p51"/>
          <p:cNvPicPr preferRelativeResize="0"/>
          <p:nvPr/>
        </p:nvPicPr>
        <p:blipFill rotWithShape="1">
          <a:blip r:embed="rId3">
            <a:alphaModFix/>
          </a:blip>
          <a:srcRect b="22413" l="68148" r="0" t="0"/>
          <a:stretch/>
        </p:blipFill>
        <p:spPr>
          <a:xfrm rot="10800000">
            <a:off x="8580849" y="64376"/>
            <a:ext cx="563126" cy="10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81712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6"/>
          <p:cNvSpPr txBox="1"/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" name="Google Shape;82;p46"/>
          <p:cNvSpPr txBox="1"/>
          <p:nvPr>
            <p:ph idx="1" type="subTitle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83" name="Google Shape;83;p46"/>
          <p:cNvSpPr/>
          <p:nvPr>
            <p:ph idx="2" type="pic"/>
          </p:nvPr>
        </p:nvSpPr>
        <p:spPr>
          <a:xfrm>
            <a:off x="5643775" y="539500"/>
            <a:ext cx="2787000" cy="40644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pic>
        <p:nvPicPr>
          <p:cNvPr id="84" name="Google Shape;8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-5400000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46"/>
          <p:cNvPicPr preferRelativeResize="0"/>
          <p:nvPr/>
        </p:nvPicPr>
        <p:blipFill rotWithShape="1">
          <a:blip r:embed="rId4">
            <a:alphaModFix/>
          </a:blip>
          <a:srcRect b="129" l="0" r="0" t="128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46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87" name="Google Shape;87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4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2"/>
          <p:cNvSpPr txBox="1"/>
          <p:nvPr>
            <p:ph type="title"/>
          </p:nvPr>
        </p:nvSpPr>
        <p:spPr>
          <a:xfrm>
            <a:off x="3099888" y="2045129"/>
            <a:ext cx="2944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52"/>
          <p:cNvSpPr txBox="1"/>
          <p:nvPr>
            <p:ph idx="1" type="subTitle"/>
          </p:nvPr>
        </p:nvSpPr>
        <p:spPr>
          <a:xfrm>
            <a:off x="3099898" y="2737825"/>
            <a:ext cx="2944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3" name="Google Shape;93;p52"/>
          <p:cNvSpPr txBox="1"/>
          <p:nvPr>
            <p:ph idx="2" type="title"/>
          </p:nvPr>
        </p:nvSpPr>
        <p:spPr>
          <a:xfrm>
            <a:off x="3099904" y="669938"/>
            <a:ext cx="2944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52"/>
          <p:cNvSpPr txBox="1"/>
          <p:nvPr>
            <p:ph idx="3" type="subTitle"/>
          </p:nvPr>
        </p:nvSpPr>
        <p:spPr>
          <a:xfrm>
            <a:off x="3099904" y="1362646"/>
            <a:ext cx="2944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5" name="Google Shape;95;p52"/>
          <p:cNvSpPr txBox="1"/>
          <p:nvPr>
            <p:ph idx="4" type="title"/>
          </p:nvPr>
        </p:nvSpPr>
        <p:spPr>
          <a:xfrm>
            <a:off x="3099896" y="3420317"/>
            <a:ext cx="29442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52"/>
          <p:cNvSpPr txBox="1"/>
          <p:nvPr>
            <p:ph idx="5" type="subTitle"/>
          </p:nvPr>
        </p:nvSpPr>
        <p:spPr>
          <a:xfrm>
            <a:off x="3099906" y="4113013"/>
            <a:ext cx="29442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97" name="Google Shape;97;p52"/>
          <p:cNvGrpSpPr/>
          <p:nvPr/>
        </p:nvGrpSpPr>
        <p:grpSpPr>
          <a:xfrm>
            <a:off x="0" y="0"/>
            <a:ext cx="9149044" cy="5153908"/>
            <a:chOff x="0" y="0"/>
            <a:chExt cx="9149044" cy="5153908"/>
          </a:xfrm>
        </p:grpSpPr>
        <p:grpSp>
          <p:nvGrpSpPr>
            <p:cNvPr id="98" name="Google Shape;98;p52"/>
            <p:cNvGrpSpPr/>
            <p:nvPr/>
          </p:nvGrpSpPr>
          <p:grpSpPr>
            <a:xfrm>
              <a:off x="2633519" y="4796608"/>
              <a:ext cx="6515525" cy="357300"/>
              <a:chOff x="2633519" y="4796608"/>
              <a:chExt cx="6515525" cy="357300"/>
            </a:xfrm>
          </p:grpSpPr>
          <p:pic>
            <p:nvPicPr>
              <p:cNvPr id="99" name="Google Shape;99;p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10800000">
                <a:off x="2633519" y="4796608"/>
                <a:ext cx="6515525" cy="357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0800000">
                <a:off x="7293388" y="49407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1" name="Google Shape;101;p52"/>
            <p:cNvGrpSpPr/>
            <p:nvPr/>
          </p:nvGrpSpPr>
          <p:grpSpPr>
            <a:xfrm>
              <a:off x="0" y="0"/>
              <a:ext cx="6523526" cy="359400"/>
              <a:chOff x="0" y="0"/>
              <a:chExt cx="6523526" cy="359400"/>
            </a:xfrm>
          </p:grpSpPr>
          <p:pic>
            <p:nvPicPr>
              <p:cNvPr id="102" name="Google Shape;102;p5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0" y="0"/>
                <a:ext cx="6523526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04" name="Google Shape;104;p52"/>
          <p:cNvPicPr preferRelativeResize="0"/>
          <p:nvPr/>
        </p:nvPicPr>
        <p:blipFill rotWithShape="1">
          <a:blip r:embed="rId6">
            <a:alphaModFix/>
          </a:blip>
          <a:srcRect b="129" l="0" r="0" t="128"/>
          <a:stretch/>
        </p:blipFill>
        <p:spPr>
          <a:xfrm rot="5400000">
            <a:off x="-128174" y="3562553"/>
            <a:ext cx="1716695" cy="1307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25.xml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26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0.xml"/><Relationship Id="rId27" Type="http://schemas.openxmlformats.org/officeDocument/2006/relationships/slideLayout" Target="../slideLayouts/slideLayout29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7" name="Google Shape;7;p6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b="1" i="0" sz="3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b="0" i="0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jpg"/><Relationship Id="rId4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/>
          <p:nvPr>
            <p:ph idx="4294967295" type="ctrTitle"/>
          </p:nvPr>
        </p:nvSpPr>
        <p:spPr>
          <a:xfrm>
            <a:off x="921375" y="1246950"/>
            <a:ext cx="71994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Proxima Nova Semibold"/>
              <a:buNone/>
            </a:pPr>
            <a:r>
              <a:rPr b="1" i="0" lang="en" sz="3500" u="none" cap="none" strike="noStrike">
                <a:solidFill>
                  <a:srgbClr val="F8FAFB"/>
                </a:solidFill>
                <a:latin typeface="Poppins"/>
                <a:ea typeface="Poppins"/>
                <a:cs typeface="Poppins"/>
                <a:sym typeface="Poppins"/>
              </a:rPr>
              <a:t>Comparison and discussion of two Profile-based Retrieval Systems</a:t>
            </a:r>
            <a:endParaRPr b="1" i="0" sz="5700" u="none" cap="none" strike="noStrike">
              <a:solidFill>
                <a:srgbClr val="F8FAF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8" name="Google Shape;308;p24"/>
          <p:cNvSpPr txBox="1"/>
          <p:nvPr>
            <p:ph idx="4294967295" type="subTitle"/>
          </p:nvPr>
        </p:nvSpPr>
        <p:spPr>
          <a:xfrm>
            <a:off x="972300" y="2963827"/>
            <a:ext cx="71994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José Antonio Ruiz Heredia</a:t>
            </a:r>
            <a:endParaRPr b="0" i="0" sz="1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Joseph Tartivel</a:t>
            </a:r>
            <a:endParaRPr b="0" i="0" sz="1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Álvaro Honrubia </a:t>
            </a:r>
            <a:endParaRPr b="0" i="0" sz="11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9" name="Google Shape;3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8025" y="3774650"/>
            <a:ext cx="2043005" cy="1148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6375" y="3774650"/>
            <a:ext cx="940662" cy="114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/>
          <p:nvPr/>
        </p:nvSpPr>
        <p:spPr>
          <a:xfrm>
            <a:off x="803400" y="1649136"/>
            <a:ext cx="903900" cy="9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6" name="Google Shape;316;p6"/>
          <p:cNvSpPr/>
          <p:nvPr/>
        </p:nvSpPr>
        <p:spPr>
          <a:xfrm>
            <a:off x="803402" y="3054549"/>
            <a:ext cx="903900" cy="90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7" name="Google Shape;317;p6"/>
          <p:cNvSpPr txBox="1"/>
          <p:nvPr>
            <p:ph idx="4" type="subTitle"/>
          </p:nvPr>
        </p:nvSpPr>
        <p:spPr>
          <a:xfrm>
            <a:off x="1859700" y="3054549"/>
            <a:ext cx="15414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Coursera</a:t>
            </a:r>
            <a:endParaRPr/>
          </a:p>
        </p:txBody>
      </p:sp>
      <p:sp>
        <p:nvSpPr>
          <p:cNvPr id="318" name="Google Shape;318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19" name="Google Shape;319;p6"/>
          <p:cNvSpPr txBox="1"/>
          <p:nvPr>
            <p:ph idx="1" type="subTitle"/>
          </p:nvPr>
        </p:nvSpPr>
        <p:spPr>
          <a:xfrm>
            <a:off x="3553500" y="3054550"/>
            <a:ext cx="52362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Domain of </a:t>
            </a:r>
            <a:r>
              <a:rPr b="1" lang="en"/>
              <a:t>Online Learning Platforms.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System for </a:t>
            </a:r>
            <a:r>
              <a:rPr b="1" lang="en"/>
              <a:t>Skill Development </a:t>
            </a:r>
            <a:r>
              <a:rPr lang="en"/>
              <a:t>based on</a:t>
            </a:r>
            <a:r>
              <a:rPr b="1" lang="en"/>
              <a:t> personalized courses.</a:t>
            </a:r>
            <a:r>
              <a:rPr lang="en"/>
              <a:t>.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Enhances access to </a:t>
            </a:r>
            <a:r>
              <a:rPr b="1" lang="en"/>
              <a:t>education </a:t>
            </a:r>
            <a:r>
              <a:rPr lang="en"/>
              <a:t>and</a:t>
            </a:r>
            <a:r>
              <a:rPr b="1" lang="en"/>
              <a:t> improves career opportunities</a:t>
            </a:r>
            <a:r>
              <a:rPr lang="en"/>
              <a:t> through specialized courses and certifications.</a:t>
            </a:r>
            <a:endParaRPr/>
          </a:p>
        </p:txBody>
      </p:sp>
      <p:sp>
        <p:nvSpPr>
          <p:cNvPr id="320" name="Google Shape;320;p6"/>
          <p:cNvSpPr txBox="1"/>
          <p:nvPr>
            <p:ph idx="2" type="subTitle"/>
          </p:nvPr>
        </p:nvSpPr>
        <p:spPr>
          <a:xfrm>
            <a:off x="3553500" y="1649125"/>
            <a:ext cx="52872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Domain of </a:t>
            </a:r>
            <a:r>
              <a:rPr b="1" lang="en"/>
              <a:t>Job Portals.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System for </a:t>
            </a:r>
            <a:r>
              <a:rPr b="1" lang="en"/>
              <a:t>Job Matching.</a:t>
            </a:r>
            <a:r>
              <a:rPr lang="en"/>
              <a:t>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Enhances </a:t>
            </a:r>
            <a:r>
              <a:rPr b="1" lang="en">
                <a:solidFill>
                  <a:srgbClr val="000000"/>
                </a:solidFill>
              </a:rPr>
              <a:t>job search</a:t>
            </a:r>
            <a:r>
              <a:rPr lang="en">
                <a:solidFill>
                  <a:srgbClr val="000000"/>
                </a:solidFill>
              </a:rPr>
              <a:t> and a better </a:t>
            </a:r>
            <a:r>
              <a:rPr b="1" lang="en">
                <a:solidFill>
                  <a:srgbClr val="000000"/>
                </a:solidFill>
              </a:rPr>
              <a:t>quality of applicants</a:t>
            </a:r>
            <a:r>
              <a:rPr lang="en">
                <a:solidFill>
                  <a:srgbClr val="000000"/>
                </a:solidFill>
              </a:rPr>
              <a:t> for specific roles.</a:t>
            </a:r>
            <a:endParaRPr/>
          </a:p>
        </p:txBody>
      </p:sp>
      <p:sp>
        <p:nvSpPr>
          <p:cNvPr id="321" name="Google Shape;321;p6"/>
          <p:cNvSpPr txBox="1"/>
          <p:nvPr>
            <p:ph idx="3" type="subTitle"/>
          </p:nvPr>
        </p:nvSpPr>
        <p:spPr>
          <a:xfrm>
            <a:off x="1859700" y="1649136"/>
            <a:ext cx="15414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LinkedIn</a:t>
            </a:r>
            <a:endParaRPr/>
          </a:p>
        </p:txBody>
      </p:sp>
      <p:pic>
        <p:nvPicPr>
          <p:cNvPr id="322" name="Google Shape;3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575" y="3312663"/>
            <a:ext cx="387675" cy="3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1525" y="1907250"/>
            <a:ext cx="387651" cy="38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"/>
          <p:cNvSpPr txBox="1"/>
          <p:nvPr>
            <p:ph type="title"/>
          </p:nvPr>
        </p:nvSpPr>
        <p:spPr>
          <a:xfrm>
            <a:off x="720000" y="53849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METHOD USED BY LINKEDIN</a:t>
            </a:r>
            <a:endParaRPr/>
          </a:p>
        </p:txBody>
      </p:sp>
      <p:sp>
        <p:nvSpPr>
          <p:cNvPr id="329" name="Google Shape;329;p7"/>
          <p:cNvSpPr txBox="1"/>
          <p:nvPr>
            <p:ph idx="4" type="subTitle"/>
          </p:nvPr>
        </p:nvSpPr>
        <p:spPr>
          <a:xfrm>
            <a:off x="709750" y="2232563"/>
            <a:ext cx="31503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RETRIEVAL STAGE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0" name="Google Shape;330;p7"/>
          <p:cNvSpPr txBox="1"/>
          <p:nvPr>
            <p:ph idx="5" type="subTitle"/>
          </p:nvPr>
        </p:nvSpPr>
        <p:spPr>
          <a:xfrm>
            <a:off x="3381225" y="2232571"/>
            <a:ext cx="2225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RANKING STAGE</a:t>
            </a:r>
            <a:endParaRPr/>
          </a:p>
        </p:txBody>
      </p:sp>
      <p:sp>
        <p:nvSpPr>
          <p:cNvPr id="331" name="Google Shape;331;p7"/>
          <p:cNvSpPr txBox="1"/>
          <p:nvPr>
            <p:ph idx="1" type="subTitle"/>
          </p:nvPr>
        </p:nvSpPr>
        <p:spPr>
          <a:xfrm>
            <a:off x="709750" y="2789000"/>
            <a:ext cx="24726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000000"/>
                </a:solidFill>
              </a:rPr>
              <a:t>A </a:t>
            </a:r>
            <a:r>
              <a:rPr b="1" lang="en">
                <a:solidFill>
                  <a:srgbClr val="000000"/>
                </a:solidFill>
              </a:rPr>
              <a:t>candidate selection model</a:t>
            </a:r>
            <a:r>
              <a:rPr lang="en">
                <a:solidFill>
                  <a:srgbClr val="000000"/>
                </a:solidFill>
              </a:rPr>
              <a:t> filters job listings before ranking them.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Reduce</a:t>
            </a:r>
            <a:r>
              <a:rPr b="1" lang="en"/>
              <a:t> </a:t>
            </a:r>
            <a:r>
              <a:rPr lang="en"/>
              <a:t>search</a:t>
            </a:r>
            <a:r>
              <a:rPr b="1" lang="en"/>
              <a:t> </a:t>
            </a:r>
            <a:r>
              <a:rPr lang="en"/>
              <a:t>latency: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</a:rPr>
              <a:t>Decision trees </a:t>
            </a:r>
            <a:endParaRPr b="1">
              <a:solidFill>
                <a:srgbClr val="000000"/>
              </a:solidFill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</a:rPr>
              <a:t>Query construction</a:t>
            </a:r>
            <a:r>
              <a:rPr lang="en">
                <a:solidFill>
                  <a:srgbClr val="000000"/>
                </a:solidFill>
              </a:rPr>
              <a:t> </a:t>
            </a:r>
            <a:endParaRPr/>
          </a:p>
        </p:txBody>
      </p:sp>
      <p:sp>
        <p:nvSpPr>
          <p:cNvPr id="332" name="Google Shape;332;p7"/>
          <p:cNvSpPr txBox="1"/>
          <p:nvPr>
            <p:ph idx="2" type="subTitle"/>
          </p:nvPr>
        </p:nvSpPr>
        <p:spPr>
          <a:xfrm>
            <a:off x="3381225" y="2789000"/>
            <a:ext cx="24726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Sort based on: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</a:rPr>
              <a:t>Explicit user data</a:t>
            </a:r>
            <a:r>
              <a:rPr lang="en">
                <a:solidFill>
                  <a:srgbClr val="000000"/>
                </a:solidFill>
              </a:rPr>
              <a:t> (e.g., profile or past applications) </a:t>
            </a:r>
            <a:endParaRPr>
              <a:solidFill>
                <a:srgbClr val="000000"/>
              </a:solidFill>
            </a:endParaRPr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en">
                <a:solidFill>
                  <a:srgbClr val="000000"/>
                </a:solidFill>
              </a:rPr>
              <a:t>Implicit signals</a:t>
            </a:r>
            <a:r>
              <a:rPr lang="en">
                <a:solidFill>
                  <a:srgbClr val="000000"/>
                </a:solidFill>
              </a:rPr>
              <a:t> (e.g., users’ clicks</a:t>
            </a:r>
            <a:r>
              <a:rPr lang="en"/>
              <a:t>.)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The system </a:t>
            </a:r>
            <a:r>
              <a:rPr lang="en">
                <a:solidFill>
                  <a:srgbClr val="000000"/>
                </a:solidFill>
              </a:rPr>
              <a:t>applies machine learning models like </a:t>
            </a:r>
            <a:r>
              <a:rPr b="1" lang="en">
                <a:solidFill>
                  <a:srgbClr val="000000"/>
                </a:solidFill>
              </a:rPr>
              <a:t>GLMix</a:t>
            </a:r>
            <a:r>
              <a:rPr lang="en">
                <a:solidFill>
                  <a:srgbClr val="000000"/>
                </a:solidFill>
              </a:rPr>
              <a:t> to score and rank jobs.</a:t>
            </a:r>
            <a:endParaRPr b="1"/>
          </a:p>
        </p:txBody>
      </p:sp>
      <p:sp>
        <p:nvSpPr>
          <p:cNvPr id="333" name="Google Shape;333;p7"/>
          <p:cNvSpPr/>
          <p:nvPr/>
        </p:nvSpPr>
        <p:spPr>
          <a:xfrm>
            <a:off x="796200" y="1395618"/>
            <a:ext cx="708300" cy="70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4" name="Google Shape;334;p7"/>
          <p:cNvSpPr/>
          <p:nvPr/>
        </p:nvSpPr>
        <p:spPr>
          <a:xfrm>
            <a:off x="3459150" y="1395618"/>
            <a:ext cx="708300" cy="70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35" name="Google Shape;3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425" y="1530713"/>
            <a:ext cx="427875" cy="42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23975" y="1530725"/>
            <a:ext cx="385425" cy="427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7"/>
          <p:cNvSpPr txBox="1"/>
          <p:nvPr>
            <p:ph idx="5" type="subTitle"/>
          </p:nvPr>
        </p:nvSpPr>
        <p:spPr>
          <a:xfrm>
            <a:off x="6048225" y="2232571"/>
            <a:ext cx="22257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FORECASTING</a:t>
            </a:r>
            <a:endParaRPr/>
          </a:p>
        </p:txBody>
      </p:sp>
      <p:sp>
        <p:nvSpPr>
          <p:cNvPr id="338" name="Google Shape;338;p7"/>
          <p:cNvSpPr txBox="1"/>
          <p:nvPr>
            <p:ph idx="2" type="subTitle"/>
          </p:nvPr>
        </p:nvSpPr>
        <p:spPr>
          <a:xfrm>
            <a:off x="6048225" y="2789000"/>
            <a:ext cx="2670300" cy="19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>
                <a:solidFill>
                  <a:srgbClr val="000000"/>
                </a:solidFill>
              </a:rPr>
              <a:t>LiJAR System</a:t>
            </a:r>
            <a:r>
              <a:rPr lang="en">
                <a:solidFill>
                  <a:srgbClr val="000000"/>
                </a:solidFill>
              </a:rPr>
              <a:t> balances job applications preventing job postings from receiving too</a:t>
            </a:r>
            <a:r>
              <a:rPr b="1" lang="en">
                <a:solidFill>
                  <a:srgbClr val="000000"/>
                </a:solidFill>
              </a:rPr>
              <a:t> many</a:t>
            </a:r>
            <a:r>
              <a:rPr lang="en">
                <a:solidFill>
                  <a:srgbClr val="000000"/>
                </a:solidFill>
              </a:rPr>
              <a:t> or too </a:t>
            </a:r>
            <a:r>
              <a:rPr b="1" lang="en">
                <a:solidFill>
                  <a:srgbClr val="000000"/>
                </a:solidFill>
              </a:rPr>
              <a:t>few applications</a:t>
            </a:r>
            <a:r>
              <a:rPr lang="en">
                <a:solidFill>
                  <a:srgbClr val="000000"/>
                </a:solidFill>
              </a:rPr>
              <a:t>.</a:t>
            </a:r>
            <a:endParaRPr b="1"/>
          </a:p>
        </p:txBody>
      </p:sp>
      <p:sp>
        <p:nvSpPr>
          <p:cNvPr id="339" name="Google Shape;339;p7"/>
          <p:cNvSpPr/>
          <p:nvPr/>
        </p:nvSpPr>
        <p:spPr>
          <a:xfrm>
            <a:off x="6126150" y="1395618"/>
            <a:ext cx="708300" cy="70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40" name="Google Shape;340;p7"/>
          <p:cNvGrpSpPr/>
          <p:nvPr/>
        </p:nvGrpSpPr>
        <p:grpSpPr>
          <a:xfrm>
            <a:off x="6262306" y="1530726"/>
            <a:ext cx="427873" cy="427846"/>
            <a:chOff x="1537436" y="2090640"/>
            <a:chExt cx="378147" cy="376791"/>
          </a:xfrm>
        </p:grpSpPr>
        <p:sp>
          <p:nvSpPr>
            <p:cNvPr id="341" name="Google Shape;341;p7"/>
            <p:cNvSpPr/>
            <p:nvPr/>
          </p:nvSpPr>
          <p:spPr>
            <a:xfrm>
              <a:off x="1649176" y="2201759"/>
              <a:ext cx="154610" cy="154554"/>
            </a:xfrm>
            <a:custGeom>
              <a:rect b="b" l="l" r="r" t="t"/>
              <a:pathLst>
                <a:path extrusionOk="0" h="5469" w="5471">
                  <a:moveTo>
                    <a:pt x="1" y="0"/>
                  </a:moveTo>
                  <a:lnTo>
                    <a:pt x="1" y="3905"/>
                  </a:lnTo>
                  <a:lnTo>
                    <a:pt x="1163" y="3905"/>
                  </a:lnTo>
                  <a:cubicBezTo>
                    <a:pt x="1364" y="3905"/>
                    <a:pt x="1539" y="4053"/>
                    <a:pt x="1561" y="4252"/>
                  </a:cubicBezTo>
                  <a:cubicBezTo>
                    <a:pt x="1587" y="4488"/>
                    <a:pt x="1404" y="4687"/>
                    <a:pt x="1173" y="4687"/>
                  </a:cubicBezTo>
                  <a:lnTo>
                    <a:pt x="1" y="4687"/>
                  </a:lnTo>
                  <a:lnTo>
                    <a:pt x="1" y="5468"/>
                  </a:lnTo>
                  <a:lnTo>
                    <a:pt x="2346" y="5468"/>
                  </a:lnTo>
                  <a:lnTo>
                    <a:pt x="2346" y="3514"/>
                  </a:lnTo>
                  <a:cubicBezTo>
                    <a:pt x="2346" y="3367"/>
                    <a:pt x="2429" y="3232"/>
                    <a:pt x="2561" y="3166"/>
                  </a:cubicBezTo>
                  <a:lnTo>
                    <a:pt x="4123" y="2384"/>
                  </a:lnTo>
                  <a:cubicBezTo>
                    <a:pt x="4179" y="2357"/>
                    <a:pt x="4239" y="2343"/>
                    <a:pt x="4297" y="2343"/>
                  </a:cubicBezTo>
                  <a:cubicBezTo>
                    <a:pt x="4441" y="2343"/>
                    <a:pt x="4578" y="2423"/>
                    <a:pt x="4646" y="2559"/>
                  </a:cubicBezTo>
                  <a:cubicBezTo>
                    <a:pt x="4744" y="2752"/>
                    <a:pt x="4665" y="2987"/>
                    <a:pt x="4473" y="3083"/>
                  </a:cubicBezTo>
                  <a:lnTo>
                    <a:pt x="3126" y="3757"/>
                  </a:lnTo>
                  <a:lnTo>
                    <a:pt x="3126" y="5468"/>
                  </a:lnTo>
                  <a:lnTo>
                    <a:pt x="3907" y="5468"/>
                  </a:lnTo>
                  <a:lnTo>
                    <a:pt x="3907" y="4306"/>
                  </a:lnTo>
                  <a:cubicBezTo>
                    <a:pt x="3907" y="4105"/>
                    <a:pt x="4054" y="3930"/>
                    <a:pt x="4254" y="3908"/>
                  </a:cubicBezTo>
                  <a:cubicBezTo>
                    <a:pt x="4269" y="3906"/>
                    <a:pt x="4284" y="3906"/>
                    <a:pt x="4299" y="3906"/>
                  </a:cubicBezTo>
                  <a:cubicBezTo>
                    <a:pt x="4514" y="3906"/>
                    <a:pt x="4689" y="4080"/>
                    <a:pt x="4689" y="4296"/>
                  </a:cubicBezTo>
                  <a:lnTo>
                    <a:pt x="4689" y="5468"/>
                  </a:lnTo>
                  <a:lnTo>
                    <a:pt x="5470" y="5468"/>
                  </a:lnTo>
                  <a:lnTo>
                    <a:pt x="5470" y="1562"/>
                  </a:lnTo>
                  <a:lnTo>
                    <a:pt x="4308" y="1562"/>
                  </a:lnTo>
                  <a:cubicBezTo>
                    <a:pt x="4107" y="1562"/>
                    <a:pt x="3932" y="1415"/>
                    <a:pt x="3910" y="1215"/>
                  </a:cubicBezTo>
                  <a:cubicBezTo>
                    <a:pt x="3884" y="980"/>
                    <a:pt x="4068" y="781"/>
                    <a:pt x="4298" y="781"/>
                  </a:cubicBezTo>
                  <a:lnTo>
                    <a:pt x="5470" y="781"/>
                  </a:lnTo>
                  <a:lnTo>
                    <a:pt x="5470" y="0"/>
                  </a:lnTo>
                  <a:lnTo>
                    <a:pt x="3127" y="0"/>
                  </a:lnTo>
                  <a:lnTo>
                    <a:pt x="3127" y="1953"/>
                  </a:lnTo>
                  <a:cubicBezTo>
                    <a:pt x="3127" y="2100"/>
                    <a:pt x="3042" y="2236"/>
                    <a:pt x="2910" y="2303"/>
                  </a:cubicBezTo>
                  <a:lnTo>
                    <a:pt x="1348" y="3083"/>
                  </a:lnTo>
                  <a:cubicBezTo>
                    <a:pt x="1291" y="3111"/>
                    <a:pt x="1231" y="3125"/>
                    <a:pt x="1173" y="3125"/>
                  </a:cubicBezTo>
                  <a:cubicBezTo>
                    <a:pt x="1029" y="3125"/>
                    <a:pt x="892" y="3045"/>
                    <a:pt x="825" y="2909"/>
                  </a:cubicBezTo>
                  <a:cubicBezTo>
                    <a:pt x="728" y="2715"/>
                    <a:pt x="806" y="2481"/>
                    <a:pt x="998" y="2384"/>
                  </a:cubicBezTo>
                  <a:lnTo>
                    <a:pt x="2346" y="1711"/>
                  </a:lnTo>
                  <a:lnTo>
                    <a:pt x="2346" y="0"/>
                  </a:lnTo>
                  <a:lnTo>
                    <a:pt x="1564" y="0"/>
                  </a:lnTo>
                  <a:lnTo>
                    <a:pt x="1564" y="1161"/>
                  </a:lnTo>
                  <a:cubicBezTo>
                    <a:pt x="1564" y="1362"/>
                    <a:pt x="1417" y="1539"/>
                    <a:pt x="1217" y="1559"/>
                  </a:cubicBezTo>
                  <a:cubicBezTo>
                    <a:pt x="1202" y="1561"/>
                    <a:pt x="1187" y="1562"/>
                    <a:pt x="1172" y="1562"/>
                  </a:cubicBezTo>
                  <a:cubicBezTo>
                    <a:pt x="957" y="1562"/>
                    <a:pt x="782" y="1387"/>
                    <a:pt x="782" y="1171"/>
                  </a:cubicBezTo>
                  <a:lnTo>
                    <a:pt x="7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1537436" y="2090640"/>
              <a:ext cx="378147" cy="376791"/>
            </a:xfrm>
            <a:custGeom>
              <a:rect b="b" l="l" r="r" t="t"/>
              <a:pathLst>
                <a:path extrusionOk="0" h="13333" w="13381">
                  <a:moveTo>
                    <a:pt x="9815" y="3151"/>
                  </a:moveTo>
                  <a:cubicBezTo>
                    <a:pt x="10031" y="3151"/>
                    <a:pt x="10206" y="3326"/>
                    <a:pt x="10206" y="3542"/>
                  </a:cubicBezTo>
                  <a:lnTo>
                    <a:pt x="10206" y="9791"/>
                  </a:lnTo>
                  <a:cubicBezTo>
                    <a:pt x="10206" y="10007"/>
                    <a:pt x="10031" y="10182"/>
                    <a:pt x="9815" y="10182"/>
                  </a:cubicBezTo>
                  <a:lnTo>
                    <a:pt x="3566" y="10182"/>
                  </a:lnTo>
                  <a:cubicBezTo>
                    <a:pt x="3350" y="10182"/>
                    <a:pt x="3175" y="10007"/>
                    <a:pt x="3175" y="9791"/>
                  </a:cubicBezTo>
                  <a:lnTo>
                    <a:pt x="3175" y="3542"/>
                  </a:lnTo>
                  <a:cubicBezTo>
                    <a:pt x="3175" y="3326"/>
                    <a:pt x="3350" y="3151"/>
                    <a:pt x="3566" y="3151"/>
                  </a:cubicBezTo>
                  <a:close/>
                  <a:moveTo>
                    <a:pt x="5126" y="0"/>
                  </a:moveTo>
                  <a:cubicBezTo>
                    <a:pt x="4910" y="0"/>
                    <a:pt x="4736" y="175"/>
                    <a:pt x="4736" y="391"/>
                  </a:cubicBezTo>
                  <a:lnTo>
                    <a:pt x="4736" y="1589"/>
                  </a:lnTo>
                  <a:lnTo>
                    <a:pt x="3955" y="1589"/>
                  </a:lnTo>
                  <a:lnTo>
                    <a:pt x="3955" y="401"/>
                  </a:lnTo>
                  <a:cubicBezTo>
                    <a:pt x="3955" y="201"/>
                    <a:pt x="3808" y="25"/>
                    <a:pt x="3609" y="3"/>
                  </a:cubicBezTo>
                  <a:cubicBezTo>
                    <a:pt x="3595" y="1"/>
                    <a:pt x="3580" y="1"/>
                    <a:pt x="3566" y="1"/>
                  </a:cubicBezTo>
                  <a:cubicBezTo>
                    <a:pt x="3350" y="1"/>
                    <a:pt x="3175" y="174"/>
                    <a:pt x="3175" y="391"/>
                  </a:cubicBezTo>
                  <a:lnTo>
                    <a:pt x="3175" y="1589"/>
                  </a:lnTo>
                  <a:lnTo>
                    <a:pt x="2002" y="1589"/>
                  </a:lnTo>
                  <a:cubicBezTo>
                    <a:pt x="1787" y="1589"/>
                    <a:pt x="1612" y="1764"/>
                    <a:pt x="1612" y="1980"/>
                  </a:cubicBezTo>
                  <a:lnTo>
                    <a:pt x="1612" y="3151"/>
                  </a:lnTo>
                  <a:lnTo>
                    <a:pt x="425" y="3151"/>
                  </a:lnTo>
                  <a:cubicBezTo>
                    <a:pt x="224" y="3151"/>
                    <a:pt x="47" y="3298"/>
                    <a:pt x="25" y="3498"/>
                  </a:cubicBezTo>
                  <a:cubicBezTo>
                    <a:pt x="0" y="3734"/>
                    <a:pt x="184" y="3932"/>
                    <a:pt x="415" y="3932"/>
                  </a:cubicBezTo>
                  <a:lnTo>
                    <a:pt x="1612" y="3932"/>
                  </a:lnTo>
                  <a:lnTo>
                    <a:pt x="1612" y="4714"/>
                  </a:lnTo>
                  <a:lnTo>
                    <a:pt x="425" y="4714"/>
                  </a:lnTo>
                  <a:cubicBezTo>
                    <a:pt x="224" y="4714"/>
                    <a:pt x="47" y="4861"/>
                    <a:pt x="27" y="5061"/>
                  </a:cubicBezTo>
                  <a:cubicBezTo>
                    <a:pt x="0" y="5296"/>
                    <a:pt x="184" y="5496"/>
                    <a:pt x="415" y="5496"/>
                  </a:cubicBezTo>
                  <a:lnTo>
                    <a:pt x="1612" y="5496"/>
                  </a:lnTo>
                  <a:lnTo>
                    <a:pt x="1612" y="6276"/>
                  </a:lnTo>
                  <a:lnTo>
                    <a:pt x="425" y="6276"/>
                  </a:lnTo>
                  <a:cubicBezTo>
                    <a:pt x="224" y="6276"/>
                    <a:pt x="49" y="6423"/>
                    <a:pt x="27" y="6623"/>
                  </a:cubicBezTo>
                  <a:cubicBezTo>
                    <a:pt x="0" y="6859"/>
                    <a:pt x="184" y="7057"/>
                    <a:pt x="415" y="7057"/>
                  </a:cubicBezTo>
                  <a:lnTo>
                    <a:pt x="1612" y="7057"/>
                  </a:lnTo>
                  <a:lnTo>
                    <a:pt x="1612" y="7839"/>
                  </a:lnTo>
                  <a:lnTo>
                    <a:pt x="425" y="7839"/>
                  </a:lnTo>
                  <a:cubicBezTo>
                    <a:pt x="224" y="7839"/>
                    <a:pt x="49" y="7986"/>
                    <a:pt x="27" y="8186"/>
                  </a:cubicBezTo>
                  <a:cubicBezTo>
                    <a:pt x="0" y="8420"/>
                    <a:pt x="184" y="8620"/>
                    <a:pt x="415" y="8620"/>
                  </a:cubicBezTo>
                  <a:lnTo>
                    <a:pt x="1613" y="8620"/>
                  </a:lnTo>
                  <a:lnTo>
                    <a:pt x="1613" y="9400"/>
                  </a:lnTo>
                  <a:lnTo>
                    <a:pt x="425" y="9400"/>
                  </a:lnTo>
                  <a:cubicBezTo>
                    <a:pt x="224" y="9400"/>
                    <a:pt x="49" y="9548"/>
                    <a:pt x="27" y="9747"/>
                  </a:cubicBezTo>
                  <a:cubicBezTo>
                    <a:pt x="0" y="9984"/>
                    <a:pt x="184" y="10182"/>
                    <a:pt x="415" y="10182"/>
                  </a:cubicBezTo>
                  <a:lnTo>
                    <a:pt x="1613" y="10182"/>
                  </a:lnTo>
                  <a:lnTo>
                    <a:pt x="1613" y="11354"/>
                  </a:lnTo>
                  <a:cubicBezTo>
                    <a:pt x="1613" y="11570"/>
                    <a:pt x="1788" y="11745"/>
                    <a:pt x="2004" y="11745"/>
                  </a:cubicBezTo>
                  <a:lnTo>
                    <a:pt x="3175" y="11745"/>
                  </a:lnTo>
                  <a:lnTo>
                    <a:pt x="3175" y="12932"/>
                  </a:lnTo>
                  <a:cubicBezTo>
                    <a:pt x="3175" y="13133"/>
                    <a:pt x="3322" y="13308"/>
                    <a:pt x="3522" y="13330"/>
                  </a:cubicBezTo>
                  <a:cubicBezTo>
                    <a:pt x="3537" y="13332"/>
                    <a:pt x="3552" y="13332"/>
                    <a:pt x="3567" y="13332"/>
                  </a:cubicBezTo>
                  <a:cubicBezTo>
                    <a:pt x="3783" y="13332"/>
                    <a:pt x="3956" y="13158"/>
                    <a:pt x="3956" y="12942"/>
                  </a:cubicBezTo>
                  <a:lnTo>
                    <a:pt x="3956" y="11745"/>
                  </a:lnTo>
                  <a:lnTo>
                    <a:pt x="4738" y="11745"/>
                  </a:lnTo>
                  <a:lnTo>
                    <a:pt x="4738" y="12932"/>
                  </a:lnTo>
                  <a:cubicBezTo>
                    <a:pt x="4738" y="13133"/>
                    <a:pt x="4885" y="13308"/>
                    <a:pt x="5083" y="13330"/>
                  </a:cubicBezTo>
                  <a:cubicBezTo>
                    <a:pt x="5099" y="13332"/>
                    <a:pt x="5114" y="13332"/>
                    <a:pt x="5128" y="13332"/>
                  </a:cubicBezTo>
                  <a:cubicBezTo>
                    <a:pt x="5344" y="13332"/>
                    <a:pt x="5518" y="13158"/>
                    <a:pt x="5518" y="12942"/>
                  </a:cubicBezTo>
                  <a:lnTo>
                    <a:pt x="5518" y="11743"/>
                  </a:lnTo>
                  <a:lnTo>
                    <a:pt x="6300" y="11743"/>
                  </a:lnTo>
                  <a:lnTo>
                    <a:pt x="6300" y="12932"/>
                  </a:lnTo>
                  <a:cubicBezTo>
                    <a:pt x="6300" y="13133"/>
                    <a:pt x="6447" y="13308"/>
                    <a:pt x="6647" y="13330"/>
                  </a:cubicBezTo>
                  <a:cubicBezTo>
                    <a:pt x="6662" y="13332"/>
                    <a:pt x="6677" y="13332"/>
                    <a:pt x="6691" y="13332"/>
                  </a:cubicBezTo>
                  <a:cubicBezTo>
                    <a:pt x="6907" y="13332"/>
                    <a:pt x="7081" y="13158"/>
                    <a:pt x="7081" y="12942"/>
                  </a:cubicBezTo>
                  <a:lnTo>
                    <a:pt x="7081" y="11743"/>
                  </a:lnTo>
                  <a:lnTo>
                    <a:pt x="7863" y="11743"/>
                  </a:lnTo>
                  <a:lnTo>
                    <a:pt x="7863" y="12932"/>
                  </a:lnTo>
                  <a:cubicBezTo>
                    <a:pt x="7863" y="13132"/>
                    <a:pt x="8010" y="13308"/>
                    <a:pt x="8208" y="13330"/>
                  </a:cubicBezTo>
                  <a:cubicBezTo>
                    <a:pt x="8223" y="13332"/>
                    <a:pt x="8238" y="13332"/>
                    <a:pt x="8253" y="13332"/>
                  </a:cubicBezTo>
                  <a:cubicBezTo>
                    <a:pt x="8469" y="13332"/>
                    <a:pt x="8643" y="13158"/>
                    <a:pt x="8643" y="12942"/>
                  </a:cubicBezTo>
                  <a:lnTo>
                    <a:pt x="8643" y="11743"/>
                  </a:lnTo>
                  <a:lnTo>
                    <a:pt x="9424" y="11743"/>
                  </a:lnTo>
                  <a:lnTo>
                    <a:pt x="9424" y="12932"/>
                  </a:lnTo>
                  <a:cubicBezTo>
                    <a:pt x="9424" y="13132"/>
                    <a:pt x="9571" y="13308"/>
                    <a:pt x="9771" y="13330"/>
                  </a:cubicBezTo>
                  <a:cubicBezTo>
                    <a:pt x="9786" y="13331"/>
                    <a:pt x="9800" y="13332"/>
                    <a:pt x="9814" y="13332"/>
                  </a:cubicBezTo>
                  <a:cubicBezTo>
                    <a:pt x="10031" y="13332"/>
                    <a:pt x="10206" y="13158"/>
                    <a:pt x="10206" y="12942"/>
                  </a:cubicBezTo>
                  <a:lnTo>
                    <a:pt x="10206" y="11743"/>
                  </a:lnTo>
                  <a:lnTo>
                    <a:pt x="11378" y="11743"/>
                  </a:lnTo>
                  <a:cubicBezTo>
                    <a:pt x="11594" y="11743"/>
                    <a:pt x="11767" y="11569"/>
                    <a:pt x="11767" y="11353"/>
                  </a:cubicBezTo>
                  <a:lnTo>
                    <a:pt x="11767" y="10182"/>
                  </a:lnTo>
                  <a:lnTo>
                    <a:pt x="12956" y="10182"/>
                  </a:lnTo>
                  <a:cubicBezTo>
                    <a:pt x="13157" y="10182"/>
                    <a:pt x="13332" y="10035"/>
                    <a:pt x="13354" y="9835"/>
                  </a:cubicBezTo>
                  <a:cubicBezTo>
                    <a:pt x="13380" y="9599"/>
                    <a:pt x="13196" y="9400"/>
                    <a:pt x="12966" y="9400"/>
                  </a:cubicBezTo>
                  <a:lnTo>
                    <a:pt x="11767" y="9400"/>
                  </a:lnTo>
                  <a:lnTo>
                    <a:pt x="11767" y="8619"/>
                  </a:lnTo>
                  <a:lnTo>
                    <a:pt x="12956" y="8619"/>
                  </a:lnTo>
                  <a:cubicBezTo>
                    <a:pt x="13156" y="8619"/>
                    <a:pt x="13332" y="8472"/>
                    <a:pt x="13354" y="8272"/>
                  </a:cubicBezTo>
                  <a:cubicBezTo>
                    <a:pt x="13380" y="8037"/>
                    <a:pt x="13196" y="7837"/>
                    <a:pt x="12966" y="7837"/>
                  </a:cubicBezTo>
                  <a:lnTo>
                    <a:pt x="11767" y="7837"/>
                  </a:lnTo>
                  <a:lnTo>
                    <a:pt x="11767" y="7057"/>
                  </a:lnTo>
                  <a:lnTo>
                    <a:pt x="12956" y="7057"/>
                  </a:lnTo>
                  <a:cubicBezTo>
                    <a:pt x="13156" y="7057"/>
                    <a:pt x="13332" y="6910"/>
                    <a:pt x="13354" y="6710"/>
                  </a:cubicBezTo>
                  <a:cubicBezTo>
                    <a:pt x="13379" y="6474"/>
                    <a:pt x="13196" y="6276"/>
                    <a:pt x="12966" y="6276"/>
                  </a:cubicBezTo>
                  <a:lnTo>
                    <a:pt x="11767" y="6276"/>
                  </a:lnTo>
                  <a:lnTo>
                    <a:pt x="11767" y="5494"/>
                  </a:lnTo>
                  <a:lnTo>
                    <a:pt x="12956" y="5494"/>
                  </a:lnTo>
                  <a:cubicBezTo>
                    <a:pt x="13156" y="5494"/>
                    <a:pt x="13332" y="5347"/>
                    <a:pt x="13354" y="5147"/>
                  </a:cubicBezTo>
                  <a:cubicBezTo>
                    <a:pt x="13379" y="4912"/>
                    <a:pt x="13195" y="4713"/>
                    <a:pt x="12965" y="4713"/>
                  </a:cubicBezTo>
                  <a:lnTo>
                    <a:pt x="11767" y="4713"/>
                  </a:lnTo>
                  <a:lnTo>
                    <a:pt x="11767" y="3932"/>
                  </a:lnTo>
                  <a:lnTo>
                    <a:pt x="12956" y="3932"/>
                  </a:lnTo>
                  <a:cubicBezTo>
                    <a:pt x="13156" y="3932"/>
                    <a:pt x="13332" y="3785"/>
                    <a:pt x="13354" y="3585"/>
                  </a:cubicBezTo>
                  <a:cubicBezTo>
                    <a:pt x="13379" y="3349"/>
                    <a:pt x="13195" y="3151"/>
                    <a:pt x="12965" y="3151"/>
                  </a:cubicBezTo>
                  <a:lnTo>
                    <a:pt x="11767" y="3151"/>
                  </a:lnTo>
                  <a:lnTo>
                    <a:pt x="11767" y="1979"/>
                  </a:lnTo>
                  <a:cubicBezTo>
                    <a:pt x="11767" y="1763"/>
                    <a:pt x="11592" y="1588"/>
                    <a:pt x="11377" y="1588"/>
                  </a:cubicBezTo>
                  <a:lnTo>
                    <a:pt x="10204" y="1588"/>
                  </a:lnTo>
                  <a:lnTo>
                    <a:pt x="10204" y="401"/>
                  </a:lnTo>
                  <a:cubicBezTo>
                    <a:pt x="10204" y="200"/>
                    <a:pt x="10059" y="25"/>
                    <a:pt x="9859" y="3"/>
                  </a:cubicBezTo>
                  <a:cubicBezTo>
                    <a:pt x="9844" y="1"/>
                    <a:pt x="9829" y="0"/>
                    <a:pt x="9814" y="0"/>
                  </a:cubicBezTo>
                  <a:cubicBezTo>
                    <a:pt x="9598" y="0"/>
                    <a:pt x="9424" y="175"/>
                    <a:pt x="9424" y="391"/>
                  </a:cubicBezTo>
                  <a:lnTo>
                    <a:pt x="9424" y="1588"/>
                  </a:lnTo>
                  <a:lnTo>
                    <a:pt x="8643" y="1588"/>
                  </a:lnTo>
                  <a:lnTo>
                    <a:pt x="8643" y="401"/>
                  </a:lnTo>
                  <a:cubicBezTo>
                    <a:pt x="8643" y="200"/>
                    <a:pt x="8495" y="25"/>
                    <a:pt x="8296" y="3"/>
                  </a:cubicBezTo>
                  <a:cubicBezTo>
                    <a:pt x="8281" y="1"/>
                    <a:pt x="8266" y="0"/>
                    <a:pt x="8251" y="0"/>
                  </a:cubicBezTo>
                  <a:cubicBezTo>
                    <a:pt x="8036" y="0"/>
                    <a:pt x="7861" y="175"/>
                    <a:pt x="7861" y="391"/>
                  </a:cubicBezTo>
                  <a:lnTo>
                    <a:pt x="7861" y="1589"/>
                  </a:lnTo>
                  <a:lnTo>
                    <a:pt x="7080" y="1589"/>
                  </a:lnTo>
                  <a:lnTo>
                    <a:pt x="7080" y="401"/>
                  </a:lnTo>
                  <a:cubicBezTo>
                    <a:pt x="7080" y="200"/>
                    <a:pt x="6932" y="25"/>
                    <a:pt x="6734" y="3"/>
                  </a:cubicBezTo>
                  <a:cubicBezTo>
                    <a:pt x="6719" y="1"/>
                    <a:pt x="6704" y="0"/>
                    <a:pt x="6689" y="0"/>
                  </a:cubicBezTo>
                  <a:cubicBezTo>
                    <a:pt x="6473" y="0"/>
                    <a:pt x="6300" y="175"/>
                    <a:pt x="6300" y="391"/>
                  </a:cubicBezTo>
                  <a:lnTo>
                    <a:pt x="6300" y="1589"/>
                  </a:lnTo>
                  <a:lnTo>
                    <a:pt x="5518" y="1589"/>
                  </a:lnTo>
                  <a:lnTo>
                    <a:pt x="5518" y="401"/>
                  </a:lnTo>
                  <a:cubicBezTo>
                    <a:pt x="5518" y="201"/>
                    <a:pt x="5371" y="25"/>
                    <a:pt x="5171" y="3"/>
                  </a:cubicBezTo>
                  <a:cubicBezTo>
                    <a:pt x="5156" y="1"/>
                    <a:pt x="5141" y="0"/>
                    <a:pt x="5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8"/>
          <p:cNvSpPr txBox="1"/>
          <p:nvPr>
            <p:ph idx="6" type="subTitle"/>
          </p:nvPr>
        </p:nvSpPr>
        <p:spPr>
          <a:xfrm>
            <a:off x="4798200" y="1401000"/>
            <a:ext cx="38148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Content-Based Filtering (CBF)</a:t>
            </a:r>
            <a:endParaRPr/>
          </a:p>
        </p:txBody>
      </p:sp>
      <p:sp>
        <p:nvSpPr>
          <p:cNvPr id="348" name="Google Shape;348;p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METHOD USED BY COURSERA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49" name="Google Shape;349;p8"/>
          <p:cNvSpPr txBox="1"/>
          <p:nvPr>
            <p:ph idx="1" type="subTitle"/>
          </p:nvPr>
        </p:nvSpPr>
        <p:spPr>
          <a:xfrm>
            <a:off x="720000" y="1679350"/>
            <a:ext cx="35496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User-based:</a:t>
            </a:r>
            <a:r>
              <a:rPr lang="en" sz="1100">
                <a:solidFill>
                  <a:srgbClr val="000000"/>
                </a:solidFill>
              </a:rPr>
              <a:t> Recommends courses based on similar users' behavior.</a:t>
            </a:r>
            <a:endParaRPr sz="1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Item-based:</a:t>
            </a:r>
            <a:r>
              <a:rPr lang="en" sz="1100">
                <a:solidFill>
                  <a:srgbClr val="000000"/>
                </a:solidFill>
              </a:rPr>
              <a:t> Finds relationships between courses through user interactions.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100"/>
          </a:p>
        </p:txBody>
      </p:sp>
      <p:sp>
        <p:nvSpPr>
          <p:cNvPr id="350" name="Google Shape;350;p8"/>
          <p:cNvSpPr txBox="1"/>
          <p:nvPr>
            <p:ph idx="2" type="subTitle"/>
          </p:nvPr>
        </p:nvSpPr>
        <p:spPr>
          <a:xfrm>
            <a:off x="4798201" y="3440175"/>
            <a:ext cx="38148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</a:rPr>
              <a:t>Weighted Hybrid:</a:t>
            </a:r>
            <a:r>
              <a:rPr lang="en" sz="1100">
                <a:solidFill>
                  <a:srgbClr val="000000"/>
                </a:solidFill>
              </a:rPr>
              <a:t> Combines CF and CBF with different weights.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</a:rPr>
              <a:t>Switching Hybrid: </a:t>
            </a:r>
            <a:r>
              <a:rPr lang="en" sz="1100">
                <a:solidFill>
                  <a:srgbClr val="000000"/>
                </a:solidFill>
              </a:rPr>
              <a:t>Uses CF if data is available, otherwise CBF.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</a:rPr>
              <a:t>Feature Augmentation:</a:t>
            </a:r>
            <a:r>
              <a:rPr lang="en" sz="1100">
                <a:solidFill>
                  <a:srgbClr val="000000"/>
                </a:solidFill>
              </a:rPr>
              <a:t> One model enhances another with generated features.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51" name="Google Shape;351;p8"/>
          <p:cNvSpPr txBox="1"/>
          <p:nvPr>
            <p:ph idx="3" type="subTitle"/>
          </p:nvPr>
        </p:nvSpPr>
        <p:spPr>
          <a:xfrm>
            <a:off x="4798200" y="1650300"/>
            <a:ext cx="38148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Analysis of metadata: </a:t>
            </a:r>
            <a:r>
              <a:rPr lang="en"/>
              <a:t>keywords, topics, and descriptions from courses.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/>
              <a:t>Builds user profiles </a:t>
            </a:r>
            <a:r>
              <a:rPr lang="en"/>
              <a:t>from past interactions to recommend relevant courses.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52" name="Google Shape;352;p8"/>
          <p:cNvSpPr txBox="1"/>
          <p:nvPr>
            <p:ph idx="5" type="subTitle"/>
          </p:nvPr>
        </p:nvSpPr>
        <p:spPr>
          <a:xfrm>
            <a:off x="720000" y="1401011"/>
            <a:ext cx="354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Collaborative Filtering (CF)</a:t>
            </a:r>
            <a:endParaRPr/>
          </a:p>
        </p:txBody>
      </p:sp>
      <p:sp>
        <p:nvSpPr>
          <p:cNvPr id="353" name="Google Shape;353;p8"/>
          <p:cNvSpPr txBox="1"/>
          <p:nvPr>
            <p:ph idx="7" type="subTitle"/>
          </p:nvPr>
        </p:nvSpPr>
        <p:spPr>
          <a:xfrm>
            <a:off x="4798202" y="3158661"/>
            <a:ext cx="354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Hybridisation </a:t>
            </a:r>
            <a:endParaRPr/>
          </a:p>
        </p:txBody>
      </p:sp>
      <p:sp>
        <p:nvSpPr>
          <p:cNvPr id="354" name="Google Shape;354;p8"/>
          <p:cNvSpPr txBox="1"/>
          <p:nvPr>
            <p:ph idx="2" type="subTitle"/>
          </p:nvPr>
        </p:nvSpPr>
        <p:spPr>
          <a:xfrm>
            <a:off x="719991" y="3440163"/>
            <a:ext cx="35496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</a:rPr>
              <a:t>Explicit: </a:t>
            </a:r>
            <a:r>
              <a:rPr lang="en" sz="1100">
                <a:solidFill>
                  <a:srgbClr val="000000"/>
                </a:solidFill>
              </a:rPr>
              <a:t>Users manually enter their learning goals.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100">
                <a:solidFill>
                  <a:srgbClr val="000000"/>
                </a:solidFill>
              </a:rPr>
              <a:t>Implicit: </a:t>
            </a:r>
            <a:r>
              <a:rPr lang="en" sz="1100">
                <a:solidFill>
                  <a:srgbClr val="000000"/>
                </a:solidFill>
              </a:rPr>
              <a:t>The system tracks behavior and updates preferences dynamically (CBF sistem).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55" name="Google Shape;355;p8"/>
          <p:cNvSpPr txBox="1"/>
          <p:nvPr>
            <p:ph idx="7" type="subTitle"/>
          </p:nvPr>
        </p:nvSpPr>
        <p:spPr>
          <a:xfrm>
            <a:off x="720002" y="3158649"/>
            <a:ext cx="3549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Profiling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COMPARISON BETWEEN THE SYSTEMS</a:t>
            </a:r>
            <a:endParaRPr/>
          </a:p>
        </p:txBody>
      </p:sp>
      <p:graphicFrame>
        <p:nvGraphicFramePr>
          <p:cNvPr id="361" name="Google Shape;361;p13"/>
          <p:cNvGraphicFramePr/>
          <p:nvPr/>
        </p:nvGraphicFramePr>
        <p:xfrm>
          <a:off x="491363" y="1314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{2A9F25E3-0FC6-4950-A404-AB59E22C3FD2}</a:tableStyleId>
              </a:tblPr>
              <a:tblGrid>
                <a:gridCol w="1177200"/>
                <a:gridCol w="1569125"/>
                <a:gridCol w="1263575"/>
                <a:gridCol w="1263575"/>
                <a:gridCol w="1263575"/>
                <a:gridCol w="1520050"/>
              </a:tblGrid>
              <a:tr h="324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SYSTEM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PURPOSE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METHOD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DATA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STRENGTHS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CHALLENGES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416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LinkedIn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Matching users to suitable jobs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Multi-tier distributed service that retrieves and ranks job postings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Past applications, user profile and employer preferences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Scalability &amp; Efficiency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Balancing Job Application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High availability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Real-time personalization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Unique job market constraints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314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Coursera</a:t>
                      </a:r>
                      <a:endParaRPr b="1" sz="14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Recommending personalized courses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Hybrid content-based&amp; collaborative filtering associated to contextual modeling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Educational &amp; professional background, context and learning preferences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Adaptable and personalized learning experience.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Requires continuous user input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45700" marL="45700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67" name="Google Shape;367;p9"/>
          <p:cNvSpPr txBox="1"/>
          <p:nvPr>
            <p:ph idx="2" type="subTitle"/>
          </p:nvPr>
        </p:nvSpPr>
        <p:spPr>
          <a:xfrm>
            <a:off x="3241475" y="1606300"/>
            <a:ext cx="2646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LinkedIn uses </a:t>
            </a:r>
            <a:r>
              <a:rPr b="1" lang="en"/>
              <a:t>ML-based ranking</a:t>
            </a:r>
            <a:r>
              <a:rPr lang="en"/>
              <a:t>.</a:t>
            </a:r>
            <a:endParaRPr/>
          </a:p>
          <a:p>
            <a:pPr indent="-2476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Coursera uses </a:t>
            </a:r>
            <a:r>
              <a:rPr b="1" lang="en"/>
              <a:t>hybrid collaborative and content-based filtering</a:t>
            </a:r>
            <a:r>
              <a:rPr lang="en"/>
              <a:t>.</a:t>
            </a:r>
            <a:endParaRPr sz="1300"/>
          </a:p>
        </p:txBody>
      </p:sp>
      <p:sp>
        <p:nvSpPr>
          <p:cNvPr id="368" name="Google Shape;368;p9"/>
          <p:cNvSpPr txBox="1"/>
          <p:nvPr>
            <p:ph idx="4" type="subTitle"/>
          </p:nvPr>
        </p:nvSpPr>
        <p:spPr>
          <a:xfrm>
            <a:off x="3280426" y="3684625"/>
            <a:ext cx="26460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Both systems require to </a:t>
            </a:r>
            <a:r>
              <a:rPr b="1" lang="en"/>
              <a:t>adapt in real time</a:t>
            </a:r>
            <a:r>
              <a:rPr lang="en"/>
              <a:t> to avoid </a:t>
            </a:r>
            <a:r>
              <a:rPr lang="en" u="sng"/>
              <a:t>over reliance</a:t>
            </a:r>
            <a:r>
              <a:rPr lang="en"/>
              <a:t> in past actions.</a:t>
            </a:r>
            <a:endParaRPr/>
          </a:p>
        </p:txBody>
      </p:sp>
      <p:sp>
        <p:nvSpPr>
          <p:cNvPr id="369" name="Google Shape;369;p9"/>
          <p:cNvSpPr txBox="1"/>
          <p:nvPr>
            <p:ph idx="8" type="subTitle"/>
          </p:nvPr>
        </p:nvSpPr>
        <p:spPr>
          <a:xfrm>
            <a:off x="3319180" y="1350264"/>
            <a:ext cx="2360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70" name="Google Shape;370;p9"/>
          <p:cNvSpPr txBox="1"/>
          <p:nvPr>
            <p:ph idx="9" type="subTitle"/>
          </p:nvPr>
        </p:nvSpPr>
        <p:spPr>
          <a:xfrm>
            <a:off x="6143874" y="1350275"/>
            <a:ext cx="2470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FILTER BUBBLE</a:t>
            </a:r>
            <a:endParaRPr/>
          </a:p>
        </p:txBody>
      </p:sp>
      <p:sp>
        <p:nvSpPr>
          <p:cNvPr id="371" name="Google Shape;371;p9"/>
          <p:cNvSpPr txBox="1"/>
          <p:nvPr>
            <p:ph idx="5" type="subTitle"/>
          </p:nvPr>
        </p:nvSpPr>
        <p:spPr>
          <a:xfrm>
            <a:off x="6143874" y="1606306"/>
            <a:ext cx="24735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000000"/>
                </a:solidFill>
              </a:rPr>
              <a:t>Limit</a:t>
            </a:r>
            <a:r>
              <a:rPr lang="en">
                <a:solidFill>
                  <a:srgbClr val="000000"/>
                </a:solidFill>
              </a:rPr>
              <a:t> users' exposure to diverse </a:t>
            </a:r>
            <a:r>
              <a:rPr b="1" lang="en">
                <a:solidFill>
                  <a:srgbClr val="000000"/>
                </a:solidFill>
              </a:rPr>
              <a:t>job </a:t>
            </a:r>
            <a:r>
              <a:rPr lang="en">
                <a:solidFill>
                  <a:srgbClr val="000000"/>
                </a:solidFill>
              </a:rPr>
              <a:t>or</a:t>
            </a:r>
            <a:r>
              <a:rPr b="1" lang="en">
                <a:solidFill>
                  <a:srgbClr val="000000"/>
                </a:solidFill>
              </a:rPr>
              <a:t> learning opportunities</a:t>
            </a:r>
            <a:r>
              <a:rPr lang="en">
                <a:solidFill>
                  <a:srgbClr val="000000"/>
                </a:solidFill>
              </a:rPr>
              <a:t>.</a:t>
            </a:r>
            <a:endParaRPr/>
          </a:p>
        </p:txBody>
      </p:sp>
      <p:sp>
        <p:nvSpPr>
          <p:cNvPr id="372" name="Google Shape;372;p9"/>
          <p:cNvSpPr txBox="1"/>
          <p:nvPr>
            <p:ph idx="6" type="subTitle"/>
          </p:nvPr>
        </p:nvSpPr>
        <p:spPr>
          <a:xfrm>
            <a:off x="6143874" y="3703356"/>
            <a:ext cx="24735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>
                <a:solidFill>
                  <a:srgbClr val="000000"/>
                </a:solidFill>
              </a:rPr>
              <a:t>In </a:t>
            </a:r>
            <a:r>
              <a:rPr b="1" lang="en">
                <a:solidFill>
                  <a:srgbClr val="000000"/>
                </a:solidFill>
              </a:rPr>
              <a:t>LinkedIn</a:t>
            </a:r>
            <a:r>
              <a:rPr lang="en">
                <a:solidFill>
                  <a:srgbClr val="000000"/>
                </a:solidFill>
              </a:rPr>
              <a:t>, jobs must be </a:t>
            </a:r>
            <a:r>
              <a:rPr b="1" lang="en">
                <a:solidFill>
                  <a:srgbClr val="000000"/>
                </a:solidFill>
              </a:rPr>
              <a:t>balanced </a:t>
            </a:r>
            <a:r>
              <a:rPr lang="en">
                <a:solidFill>
                  <a:srgbClr val="000000"/>
                </a:solidFill>
              </a:rPr>
              <a:t>preventing some jobs from being flooded while others remain unseen.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 txBox="1"/>
          <p:nvPr>
            <p:ph idx="14" type="subTitle"/>
          </p:nvPr>
        </p:nvSpPr>
        <p:spPr>
          <a:xfrm>
            <a:off x="3280418" y="3431616"/>
            <a:ext cx="23601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CONTINUOUS IMPROVEMENT</a:t>
            </a:r>
            <a:endParaRPr/>
          </a:p>
        </p:txBody>
      </p:sp>
      <p:sp>
        <p:nvSpPr>
          <p:cNvPr id="374" name="Google Shape;374;p9"/>
          <p:cNvSpPr txBox="1"/>
          <p:nvPr>
            <p:ph idx="15" type="subTitle"/>
          </p:nvPr>
        </p:nvSpPr>
        <p:spPr>
          <a:xfrm>
            <a:off x="6143874" y="3450341"/>
            <a:ext cx="2470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BALANCED APPLICATIONS</a:t>
            </a:r>
            <a:endParaRPr/>
          </a:p>
        </p:txBody>
      </p:sp>
      <p:pic>
        <p:nvPicPr>
          <p:cNvPr id="375" name="Google Shape;375;p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1034" r="11040" t="0"/>
          <a:stretch/>
        </p:blipFill>
        <p:spPr>
          <a:xfrm>
            <a:off x="611350" y="1350275"/>
            <a:ext cx="2360100" cy="22554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pic>
      <p:pic>
        <p:nvPicPr>
          <p:cNvPr id="376" name="Google Shape;376;p9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4701" l="0" r="0" t="4709"/>
          <a:stretch/>
        </p:blipFill>
        <p:spPr>
          <a:xfrm>
            <a:off x="611350" y="3741325"/>
            <a:ext cx="2473500" cy="1106700"/>
          </a:xfrm>
          <a:prstGeom prst="round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505" r="10504" t="0"/>
          <a:stretch/>
        </p:blipFill>
        <p:spPr>
          <a:xfrm>
            <a:off x="6788325" y="2948400"/>
            <a:ext cx="1893300" cy="19866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pic>
      <p:sp>
        <p:nvSpPr>
          <p:cNvPr id="382" name="Google Shape;382;p4"/>
          <p:cNvSpPr txBox="1"/>
          <p:nvPr>
            <p:ph type="title"/>
          </p:nvPr>
        </p:nvSpPr>
        <p:spPr>
          <a:xfrm>
            <a:off x="946725" y="786525"/>
            <a:ext cx="60702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IMPROVEMENT PROPOSALS</a:t>
            </a:r>
            <a:endParaRPr/>
          </a:p>
        </p:txBody>
      </p:sp>
      <p:graphicFrame>
        <p:nvGraphicFramePr>
          <p:cNvPr id="383" name="Google Shape;383;p4"/>
          <p:cNvGraphicFramePr/>
          <p:nvPr/>
        </p:nvGraphicFramePr>
        <p:xfrm>
          <a:off x="867875" y="136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{D565FF10-35DD-4738-9E02-511771631C29}</a:tableStyleId>
              </a:tblPr>
              <a:tblGrid>
                <a:gridCol w="1390900"/>
                <a:gridCol w="2241925"/>
                <a:gridCol w="1946175"/>
              </a:tblGrid>
              <a:tr h="49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RESOURCE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LINKEDIN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COURSERA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00" marB="45700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5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Bias Mitigation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Explainable AI 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 provide transparency.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Adversarial Debiasing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to deal with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Over-reliance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on past user actions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42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User Feedback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100" u="none" cap="none" strike="noStrike"/>
                        <a:t>NLP on user interactions</a:t>
                      </a:r>
                      <a:r>
                        <a:rPr lang="en" sz="1100" u="none" cap="none" strike="noStrike"/>
                        <a:t> (e.g., messages and posts) to infer job preferences.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NLP-based </a:t>
                      </a: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chatbots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to collect more feedback.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0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Method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100" u="none" cap="none" strike="noStrike"/>
                        <a:t>Include </a:t>
                      </a:r>
                      <a:r>
                        <a:rPr b="1" lang="en" sz="1100" u="none" cap="none" strike="noStrike"/>
                        <a:t>bidirectional recommendation</a:t>
                      </a:r>
                      <a:r>
                        <a:rPr lang="en" sz="1100" u="none" cap="none" strike="noStrike"/>
                        <a:t> to also help recruiters to find the best candidates.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Use of </a:t>
                      </a: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NLP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to </a:t>
                      </a: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understand better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the content and recommend not only based on titles and tags.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80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Personalization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100" u="none" cap="none" strike="noStrike"/>
                        <a:t>Integrate </a:t>
                      </a:r>
                      <a:r>
                        <a:rPr b="1" lang="en" sz="1100" u="none" cap="none" strike="noStrike"/>
                        <a:t>external labor market data</a:t>
                      </a:r>
                      <a:r>
                        <a:rPr lang="en" sz="1100" u="none" cap="none" strike="noStrike"/>
                        <a:t> to improve rankings.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Incorporate users profiles more deeply and AI-driven </a:t>
                      </a: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adaptive learning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pic>
        <p:nvPicPr>
          <p:cNvPr id="384" name="Google Shape;384;p4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7235" r="17228" t="0"/>
          <a:stretch/>
        </p:blipFill>
        <p:spPr>
          <a:xfrm>
            <a:off x="6788400" y="862725"/>
            <a:ext cx="1893300" cy="1905000"/>
          </a:xfrm>
          <a:prstGeom prst="round2DiagRect">
            <a:avLst>
              <a:gd fmla="val 0" name="adj1"/>
              <a:gd fmla="val 50000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"/>
          <p:cNvSpPr txBox="1"/>
          <p:nvPr>
            <p:ph type="title"/>
          </p:nvPr>
        </p:nvSpPr>
        <p:spPr>
          <a:xfrm>
            <a:off x="1812948" y="2309950"/>
            <a:ext cx="6202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THANKS FOR YOUR ATTENTION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