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461" r:id="rId4"/>
    <p:sldId id="463" r:id="rId5"/>
    <p:sldId id="460" r:id="rId6"/>
    <p:sldId id="380" r:id="rId7"/>
    <p:sldId id="383" r:id="rId8"/>
    <p:sldId id="384" r:id="rId9"/>
    <p:sldId id="385" r:id="rId10"/>
    <p:sldId id="386" r:id="rId11"/>
    <p:sldId id="388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38" r:id="rId31"/>
    <p:sldId id="439" r:id="rId32"/>
    <p:sldId id="446" r:id="rId33"/>
    <p:sldId id="441" r:id="rId34"/>
    <p:sldId id="437" r:id="rId35"/>
    <p:sldId id="46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A3A6D-4BBC-479A-B820-CE998F42BE02}" v="2" dt="2023-02-07T18:33:16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RGELIO AREVALO MERCADO" userId="617e9941-3829-4865-96ea-76e0ff965229" providerId="ADAL" clId="{FF0AE2F8-1A6A-4B58-B0A3-2A12A339D737}"/>
    <pc:docChg chg="custSel modSld">
      <pc:chgData name="CARLOS ARGELIO AREVALO MERCADO" userId="617e9941-3829-4865-96ea-76e0ff965229" providerId="ADAL" clId="{FF0AE2F8-1A6A-4B58-B0A3-2A12A339D737}" dt="2022-02-23T19:05:25.524" v="50" actId="1076"/>
      <pc:docMkLst>
        <pc:docMk/>
      </pc:docMkLst>
      <pc:sldChg chg="addSp delSp modSp mod">
        <pc:chgData name="CARLOS ARGELIO AREVALO MERCADO" userId="617e9941-3829-4865-96ea-76e0ff965229" providerId="ADAL" clId="{FF0AE2F8-1A6A-4B58-B0A3-2A12A339D737}" dt="2022-02-08T19:15:43.572" v="47" actId="478"/>
        <pc:sldMkLst>
          <pc:docMk/>
          <pc:sldMk cId="3965118398" sldId="256"/>
        </pc:sldMkLst>
        <pc:spChg chg="add del mod">
          <ac:chgData name="CARLOS ARGELIO AREVALO MERCADO" userId="617e9941-3829-4865-96ea-76e0ff965229" providerId="ADAL" clId="{FF0AE2F8-1A6A-4B58-B0A3-2A12A339D737}" dt="2022-02-08T19:15:43.572" v="47" actId="478"/>
          <ac:spMkLst>
            <pc:docMk/>
            <pc:sldMk cId="3965118398" sldId="256"/>
            <ac:spMk id="5" creationId="{71797B92-ADA2-4BDB-BE3D-2655E43117E3}"/>
          </ac:spMkLst>
        </pc:spChg>
      </pc:sldChg>
      <pc:sldChg chg="modSp mod">
        <pc:chgData name="CARLOS ARGELIO AREVALO MERCADO" userId="617e9941-3829-4865-96ea-76e0ff965229" providerId="ADAL" clId="{FF0AE2F8-1A6A-4B58-B0A3-2A12A339D737}" dt="2022-02-22T15:43:48.868" v="49" actId="6549"/>
        <pc:sldMkLst>
          <pc:docMk/>
          <pc:sldMk cId="3999415324" sldId="257"/>
        </pc:sldMkLst>
        <pc:spChg chg="mod">
          <ac:chgData name="CARLOS ARGELIO AREVALO MERCADO" userId="617e9941-3829-4865-96ea-76e0ff965229" providerId="ADAL" clId="{FF0AE2F8-1A6A-4B58-B0A3-2A12A339D737}" dt="2022-02-22T15:43:48.868" v="49" actId="6549"/>
          <ac:spMkLst>
            <pc:docMk/>
            <pc:sldMk cId="3999415324" sldId="257"/>
            <ac:spMk id="2" creationId="{D89EB658-24DD-4E5D-8965-BFD91359966C}"/>
          </ac:spMkLst>
        </pc:spChg>
      </pc:sldChg>
      <pc:sldChg chg="modSp mod">
        <pc:chgData name="CARLOS ARGELIO AREVALO MERCADO" userId="617e9941-3829-4865-96ea-76e0ff965229" providerId="ADAL" clId="{FF0AE2F8-1A6A-4B58-B0A3-2A12A339D737}" dt="2022-02-09T19:42:45.452" v="48" actId="113"/>
        <pc:sldMkLst>
          <pc:docMk/>
          <pc:sldMk cId="0" sldId="391"/>
        </pc:sldMkLst>
        <pc:spChg chg="mod">
          <ac:chgData name="CARLOS ARGELIO AREVALO MERCADO" userId="617e9941-3829-4865-96ea-76e0ff965229" providerId="ADAL" clId="{FF0AE2F8-1A6A-4B58-B0A3-2A12A339D737}" dt="2022-02-09T19:42:45.452" v="48" actId="113"/>
          <ac:spMkLst>
            <pc:docMk/>
            <pc:sldMk cId="0" sldId="391"/>
            <ac:spMk id="18436" creationId="{00000000-0000-0000-0000-000000000000}"/>
          </ac:spMkLst>
        </pc:spChg>
      </pc:sldChg>
      <pc:sldChg chg="modSp mod">
        <pc:chgData name="CARLOS ARGELIO AREVALO MERCADO" userId="617e9941-3829-4865-96ea-76e0ff965229" providerId="ADAL" clId="{FF0AE2F8-1A6A-4B58-B0A3-2A12A339D737}" dt="2022-02-23T19:05:25.524" v="50" actId="1076"/>
        <pc:sldMkLst>
          <pc:docMk/>
          <pc:sldMk cId="0" sldId="438"/>
        </pc:sldMkLst>
        <pc:spChg chg="mod">
          <ac:chgData name="CARLOS ARGELIO AREVALO MERCADO" userId="617e9941-3829-4865-96ea-76e0ff965229" providerId="ADAL" clId="{FF0AE2F8-1A6A-4B58-B0A3-2A12A339D737}" dt="2022-02-23T19:05:25.524" v="50" actId="1076"/>
          <ac:spMkLst>
            <pc:docMk/>
            <pc:sldMk cId="0" sldId="438"/>
            <ac:spMk id="35849" creationId="{00000000-0000-0000-0000-000000000000}"/>
          </ac:spMkLst>
        </pc:spChg>
      </pc:sldChg>
    </pc:docChg>
  </pc:docChgLst>
  <pc:docChgLst>
    <pc:chgData name="CARLOS ARGELIO AREVALO MERCADO" userId="617e9941-3829-4865-96ea-76e0ff965229" providerId="ADAL" clId="{E94A3A6D-4BBC-479A-B820-CE998F42BE02}"/>
    <pc:docChg chg="custSel addSld delSld modSld">
      <pc:chgData name="CARLOS ARGELIO AREVALO MERCADO" userId="617e9941-3829-4865-96ea-76e0ff965229" providerId="ADAL" clId="{E94A3A6D-4BBC-479A-B820-CE998F42BE02}" dt="2023-02-07T18:38:30.652" v="61" actId="1076"/>
      <pc:docMkLst>
        <pc:docMk/>
      </pc:docMkLst>
      <pc:sldChg chg="modSp mod">
        <pc:chgData name="CARLOS ARGELIO AREVALO MERCADO" userId="617e9941-3829-4865-96ea-76e0ff965229" providerId="ADAL" clId="{E94A3A6D-4BBC-479A-B820-CE998F42BE02}" dt="2023-02-07T18:28:52.321" v="1" actId="6549"/>
        <pc:sldMkLst>
          <pc:docMk/>
          <pc:sldMk cId="3965118398" sldId="256"/>
        </pc:sldMkLst>
        <pc:spChg chg="mod">
          <ac:chgData name="CARLOS ARGELIO AREVALO MERCADO" userId="617e9941-3829-4865-96ea-76e0ff965229" providerId="ADAL" clId="{E94A3A6D-4BBC-479A-B820-CE998F42BE02}" dt="2023-02-07T18:28:52.321" v="1" actId="6549"/>
          <ac:spMkLst>
            <pc:docMk/>
            <pc:sldMk cId="3965118398" sldId="256"/>
            <ac:spMk id="3" creationId="{382F4EC3-C3A7-4577-8764-18F4AA68F721}"/>
          </ac:spMkLst>
        </pc:spChg>
      </pc:sldChg>
      <pc:sldChg chg="modSp mod">
        <pc:chgData name="CARLOS ARGELIO AREVALO MERCADO" userId="617e9941-3829-4865-96ea-76e0ff965229" providerId="ADAL" clId="{E94A3A6D-4BBC-479A-B820-CE998F42BE02}" dt="2023-02-07T18:31:52.535" v="7" actId="14"/>
        <pc:sldMkLst>
          <pc:docMk/>
          <pc:sldMk cId="0" sldId="383"/>
        </pc:sldMkLst>
        <pc:spChg chg="mod">
          <ac:chgData name="CARLOS ARGELIO AREVALO MERCADO" userId="617e9941-3829-4865-96ea-76e0ff965229" providerId="ADAL" clId="{E94A3A6D-4BBC-479A-B820-CE998F42BE02}" dt="2023-02-07T18:31:52.535" v="7" actId="14"/>
          <ac:spMkLst>
            <pc:docMk/>
            <pc:sldMk cId="0" sldId="383"/>
            <ac:spMk id="10244" creationId="{00000000-0000-0000-0000-000000000000}"/>
          </ac:spMkLst>
        </pc:spChg>
      </pc:sldChg>
      <pc:sldChg chg="del">
        <pc:chgData name="CARLOS ARGELIO AREVALO MERCADO" userId="617e9941-3829-4865-96ea-76e0ff965229" providerId="ADAL" clId="{E94A3A6D-4BBC-479A-B820-CE998F42BE02}" dt="2023-02-07T18:32:04.706" v="8" actId="47"/>
        <pc:sldMkLst>
          <pc:docMk/>
          <pc:sldMk cId="0" sldId="387"/>
        </pc:sldMkLst>
      </pc:sldChg>
      <pc:sldChg chg="modSp mod">
        <pc:chgData name="CARLOS ARGELIO AREVALO MERCADO" userId="617e9941-3829-4865-96ea-76e0ff965229" providerId="ADAL" clId="{E94A3A6D-4BBC-479A-B820-CE998F42BE02}" dt="2023-02-07T18:33:00.780" v="9" actId="255"/>
        <pc:sldMkLst>
          <pc:docMk/>
          <pc:sldMk cId="0" sldId="406"/>
        </pc:sldMkLst>
        <pc:spChg chg="mod">
          <ac:chgData name="CARLOS ARGELIO AREVALO MERCADO" userId="617e9941-3829-4865-96ea-76e0ff965229" providerId="ADAL" clId="{E94A3A6D-4BBC-479A-B820-CE998F42BE02}" dt="2023-02-07T18:33:00.780" v="9" actId="255"/>
          <ac:spMkLst>
            <pc:docMk/>
            <pc:sldMk cId="0" sldId="406"/>
            <ac:spMk id="33796" creationId="{00000000-0000-0000-0000-000000000000}"/>
          </ac:spMkLst>
        </pc:spChg>
      </pc:sldChg>
      <pc:sldChg chg="delSp modSp mod">
        <pc:chgData name="CARLOS ARGELIO AREVALO MERCADO" userId="617e9941-3829-4865-96ea-76e0ff965229" providerId="ADAL" clId="{E94A3A6D-4BBC-479A-B820-CE998F42BE02}" dt="2023-02-07T18:33:48.510" v="23" actId="1076"/>
        <pc:sldMkLst>
          <pc:docMk/>
          <pc:sldMk cId="0" sldId="438"/>
        </pc:sldMkLst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45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46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47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48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49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0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1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2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3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48.510" v="23" actId="1076"/>
          <ac:spMkLst>
            <pc:docMk/>
            <pc:sldMk cId="0" sldId="438"/>
            <ac:spMk id="35854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5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6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57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9.621" v="11" actId="1076"/>
          <ac:spMkLst>
            <pc:docMk/>
            <pc:sldMk cId="0" sldId="438"/>
            <ac:spMk id="35858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42.900" v="22" actId="122"/>
          <ac:spMkLst>
            <pc:docMk/>
            <pc:sldMk cId="0" sldId="438"/>
            <ac:spMk id="35859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0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1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2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3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4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5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6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7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8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69" creationId="{00000000-0000-0000-0000-000000000000}"/>
          </ac:spMkLst>
        </pc:spChg>
        <pc:spChg chg="mod topLvl">
          <ac:chgData name="CARLOS ARGELIO AREVALO MERCADO" userId="617e9941-3829-4865-96ea-76e0ff965229" providerId="ADAL" clId="{E94A3A6D-4BBC-479A-B820-CE998F42BE02}" dt="2023-02-07T18:33:16.347" v="10" actId="165"/>
          <ac:spMkLst>
            <pc:docMk/>
            <pc:sldMk cId="0" sldId="438"/>
            <ac:spMk id="35870" creationId="{00000000-0000-0000-0000-000000000000}"/>
          </ac:spMkLst>
        </pc:spChg>
        <pc:grpChg chg="del">
          <ac:chgData name="CARLOS ARGELIO AREVALO MERCADO" userId="617e9941-3829-4865-96ea-76e0ff965229" providerId="ADAL" clId="{E94A3A6D-4BBC-479A-B820-CE998F42BE02}" dt="2023-02-07T18:33:16.347" v="10" actId="165"/>
          <ac:grpSpMkLst>
            <pc:docMk/>
            <pc:sldMk cId="0" sldId="438"/>
            <ac:grpSpMk id="35844" creationId="{00000000-0000-0000-0000-000000000000}"/>
          </ac:grpSpMkLst>
        </pc:grpChg>
      </pc:sldChg>
      <pc:sldChg chg="del">
        <pc:chgData name="CARLOS ARGELIO AREVALO MERCADO" userId="617e9941-3829-4865-96ea-76e0ff965229" providerId="ADAL" clId="{E94A3A6D-4BBC-479A-B820-CE998F42BE02}" dt="2023-02-07T18:33:58.125" v="24" actId="47"/>
        <pc:sldMkLst>
          <pc:docMk/>
          <pc:sldMk cId="0" sldId="445"/>
        </pc:sldMkLst>
      </pc:sldChg>
      <pc:sldChg chg="del">
        <pc:chgData name="CARLOS ARGELIO AREVALO MERCADO" userId="617e9941-3829-4865-96ea-76e0ff965229" providerId="ADAL" clId="{E94A3A6D-4BBC-479A-B820-CE998F42BE02}" dt="2023-02-07T18:30:38.307" v="3" actId="47"/>
        <pc:sldMkLst>
          <pc:docMk/>
          <pc:sldMk cId="0" sldId="459"/>
        </pc:sldMkLst>
      </pc:sldChg>
      <pc:sldChg chg="addSp delSp modSp mod">
        <pc:chgData name="CARLOS ARGELIO AREVALO MERCADO" userId="617e9941-3829-4865-96ea-76e0ff965229" providerId="ADAL" clId="{E94A3A6D-4BBC-479A-B820-CE998F42BE02}" dt="2023-02-07T18:38:30.652" v="61" actId="1076"/>
        <pc:sldMkLst>
          <pc:docMk/>
          <pc:sldMk cId="1268865888" sldId="461"/>
        </pc:sldMkLst>
        <pc:spChg chg="mod">
          <ac:chgData name="CARLOS ARGELIO AREVALO MERCADO" userId="617e9941-3829-4865-96ea-76e0ff965229" providerId="ADAL" clId="{E94A3A6D-4BBC-479A-B820-CE998F42BE02}" dt="2023-02-07T18:38:03.513" v="54" actId="255"/>
          <ac:spMkLst>
            <pc:docMk/>
            <pc:sldMk cId="1268865888" sldId="461"/>
            <ac:spMk id="7" creationId="{299B228D-1C47-4604-BB55-74958D9B9201}"/>
          </ac:spMkLst>
        </pc:spChg>
        <pc:picChg chg="add mod">
          <ac:chgData name="CARLOS ARGELIO AREVALO MERCADO" userId="617e9941-3829-4865-96ea-76e0ff965229" providerId="ADAL" clId="{E94A3A6D-4BBC-479A-B820-CE998F42BE02}" dt="2023-02-07T18:38:23.004" v="58" actId="1440"/>
          <ac:picMkLst>
            <pc:docMk/>
            <pc:sldMk cId="1268865888" sldId="461"/>
            <ac:picMk id="3" creationId="{9A6D7DDC-496C-80C7-0C21-4C38C985D6CE}"/>
          </ac:picMkLst>
        </pc:picChg>
        <pc:picChg chg="add mod">
          <ac:chgData name="CARLOS ARGELIO AREVALO MERCADO" userId="617e9941-3829-4865-96ea-76e0ff965229" providerId="ADAL" clId="{E94A3A6D-4BBC-479A-B820-CE998F42BE02}" dt="2023-02-07T18:38:30.652" v="61" actId="1076"/>
          <ac:picMkLst>
            <pc:docMk/>
            <pc:sldMk cId="1268865888" sldId="461"/>
            <ac:picMk id="5" creationId="{5BD143EE-E29A-9345-096A-5CEE05843A00}"/>
          </ac:picMkLst>
        </pc:picChg>
        <pc:picChg chg="mod">
          <ac:chgData name="CARLOS ARGELIO AREVALO MERCADO" userId="617e9941-3829-4865-96ea-76e0ff965229" providerId="ADAL" clId="{E94A3A6D-4BBC-479A-B820-CE998F42BE02}" dt="2023-02-07T18:37:36.854" v="44" actId="1076"/>
          <ac:picMkLst>
            <pc:docMk/>
            <pc:sldMk cId="1268865888" sldId="461"/>
            <ac:picMk id="9" creationId="{F4E6FDF4-C02B-44B1-90FA-4B242CD35521}"/>
          </ac:picMkLst>
        </pc:picChg>
        <pc:picChg chg="mod">
          <ac:chgData name="CARLOS ARGELIO AREVALO MERCADO" userId="617e9941-3829-4865-96ea-76e0ff965229" providerId="ADAL" clId="{E94A3A6D-4BBC-479A-B820-CE998F42BE02}" dt="2023-02-07T18:37:38.670" v="45" actId="1076"/>
          <ac:picMkLst>
            <pc:docMk/>
            <pc:sldMk cId="1268865888" sldId="461"/>
            <ac:picMk id="11" creationId="{FB9E9765-FD5E-488F-AEBB-123D53611C39}"/>
          </ac:picMkLst>
        </pc:picChg>
        <pc:picChg chg="del mod">
          <ac:chgData name="CARLOS ARGELIO AREVALO MERCADO" userId="617e9941-3829-4865-96ea-76e0ff965229" providerId="ADAL" clId="{E94A3A6D-4BBC-479A-B820-CE998F42BE02}" dt="2023-02-07T18:36:32.523" v="31" actId="478"/>
          <ac:picMkLst>
            <pc:docMk/>
            <pc:sldMk cId="1268865888" sldId="461"/>
            <ac:picMk id="13" creationId="{E1A5DCE1-2852-4574-8F4E-8BB660F6AE23}"/>
          </ac:picMkLst>
        </pc:picChg>
      </pc:sldChg>
      <pc:sldChg chg="add">
        <pc:chgData name="CARLOS ARGELIO AREVALO MERCADO" userId="617e9941-3829-4865-96ea-76e0ff965229" providerId="ADAL" clId="{E94A3A6D-4BBC-479A-B820-CE998F42BE02}" dt="2023-02-07T18:30:34.507" v="2"/>
        <pc:sldMkLst>
          <pc:docMk/>
          <pc:sldMk cId="0" sldId="463"/>
        </pc:sldMkLst>
      </pc:sldChg>
    </pc:docChg>
  </pc:docChgLst>
  <pc:docChgLst>
    <pc:chgData name="CARLOS ARGELIO AREVALO MERCADO" userId="617e9941-3829-4865-96ea-76e0ff965229" providerId="ADAL" clId="{0938B2B3-0F1A-49BA-823B-460F81D218AA}"/>
    <pc:docChg chg="modSld">
      <pc:chgData name="CARLOS ARGELIO AREVALO MERCADO" userId="617e9941-3829-4865-96ea-76e0ff965229" providerId="ADAL" clId="{0938B2B3-0F1A-49BA-823B-460F81D218AA}" dt="2022-02-18T17:54:59.670" v="1" actId="478"/>
      <pc:docMkLst>
        <pc:docMk/>
      </pc:docMkLst>
      <pc:sldChg chg="delSp modSp mod">
        <pc:chgData name="CARLOS ARGELIO AREVALO MERCADO" userId="617e9941-3829-4865-96ea-76e0ff965229" providerId="ADAL" clId="{0938B2B3-0F1A-49BA-823B-460F81D218AA}" dt="2022-02-18T17:54:59.670" v="1" actId="478"/>
        <pc:sldMkLst>
          <pc:docMk/>
          <pc:sldMk cId="0" sldId="459"/>
        </pc:sldMkLst>
        <pc:spChg chg="del mod">
          <ac:chgData name="CARLOS ARGELIO AREVALO MERCADO" userId="617e9941-3829-4865-96ea-76e0ff965229" providerId="ADAL" clId="{0938B2B3-0F1A-49BA-823B-460F81D218AA}" dt="2022-02-18T17:54:59.670" v="1" actId="478"/>
          <ac:spMkLst>
            <pc:docMk/>
            <pc:sldMk cId="0" sldId="459"/>
            <ac:spMk id="10242" creationId="{7F00EB93-E97C-4F3F-A1BF-86B4A54CF7B1}"/>
          </ac:spMkLst>
        </pc:spChg>
      </pc:sldChg>
    </pc:docChg>
  </pc:docChgLst>
  <pc:docChgLst>
    <pc:chgData name="CARLOS ARGELIO AREVALO MERCADO" userId="617e9941-3829-4865-96ea-76e0ff965229" providerId="ADAL" clId="{0B2CE15B-4F98-421D-9A7C-D4415009A487}"/>
    <pc:docChg chg="custSel addSld delSld modSld">
      <pc:chgData name="CARLOS ARGELIO AREVALO MERCADO" userId="617e9941-3829-4865-96ea-76e0ff965229" providerId="ADAL" clId="{0B2CE15B-4F98-421D-9A7C-D4415009A487}" dt="2022-02-06T20:56:35.524" v="132" actId="1076"/>
      <pc:docMkLst>
        <pc:docMk/>
      </pc:docMkLst>
      <pc:sldChg chg="modSp mod">
        <pc:chgData name="CARLOS ARGELIO AREVALO MERCADO" userId="617e9941-3829-4865-96ea-76e0ff965229" providerId="ADAL" clId="{0B2CE15B-4F98-421D-9A7C-D4415009A487}" dt="2022-02-06T20:35:14.982" v="88" actId="20577"/>
        <pc:sldMkLst>
          <pc:docMk/>
          <pc:sldMk cId="3965118398" sldId="256"/>
        </pc:sldMkLst>
        <pc:spChg chg="mod">
          <ac:chgData name="CARLOS ARGELIO AREVALO MERCADO" userId="617e9941-3829-4865-96ea-76e0ff965229" providerId="ADAL" clId="{0B2CE15B-4F98-421D-9A7C-D4415009A487}" dt="2022-02-06T20:35:14.982" v="88" actId="20577"/>
          <ac:spMkLst>
            <pc:docMk/>
            <pc:sldMk cId="3965118398" sldId="256"/>
            <ac:spMk id="2" creationId="{7B174550-A328-4CC3-8941-3507BDFFE1C3}"/>
          </ac:spMkLst>
        </pc:spChg>
        <pc:spChg chg="mod">
          <ac:chgData name="CARLOS ARGELIO AREVALO MERCADO" userId="617e9941-3829-4865-96ea-76e0ff965229" providerId="ADAL" clId="{0B2CE15B-4F98-421D-9A7C-D4415009A487}" dt="2022-02-06T20:35:03.031" v="69" actId="20577"/>
          <ac:spMkLst>
            <pc:docMk/>
            <pc:sldMk cId="3965118398" sldId="256"/>
            <ac:spMk id="3" creationId="{382F4EC3-C3A7-4577-8764-18F4AA68F721}"/>
          </ac:spMkLst>
        </pc:spChg>
      </pc:sldChg>
      <pc:sldChg chg="modSp mod">
        <pc:chgData name="CARLOS ARGELIO AREVALO MERCADO" userId="617e9941-3829-4865-96ea-76e0ff965229" providerId="ADAL" clId="{0B2CE15B-4F98-421D-9A7C-D4415009A487}" dt="2022-02-06T20:35:26.119" v="94" actId="6549"/>
        <pc:sldMkLst>
          <pc:docMk/>
          <pc:sldMk cId="3999415324" sldId="257"/>
        </pc:sldMkLst>
        <pc:spChg chg="mod">
          <ac:chgData name="CARLOS ARGELIO AREVALO MERCADO" userId="617e9941-3829-4865-96ea-76e0ff965229" providerId="ADAL" clId="{0B2CE15B-4F98-421D-9A7C-D4415009A487}" dt="2022-02-06T20:35:26.119" v="94" actId="6549"/>
          <ac:spMkLst>
            <pc:docMk/>
            <pc:sldMk cId="3999415324" sldId="257"/>
            <ac:spMk id="2" creationId="{D89EB658-24DD-4E5D-8965-BFD91359966C}"/>
          </ac:spMkLst>
        </pc:spChg>
      </pc:sldChg>
      <pc:sldChg chg="addSp delSp modSp mod">
        <pc:chgData name="CARLOS ARGELIO AREVALO MERCADO" userId="617e9941-3829-4865-96ea-76e0ff965229" providerId="ADAL" clId="{0B2CE15B-4F98-421D-9A7C-D4415009A487}" dt="2022-02-06T20:55:30.958" v="118" actId="1076"/>
        <pc:sldMkLst>
          <pc:docMk/>
          <pc:sldMk cId="0" sldId="384"/>
        </pc:sldMkLst>
        <pc:spChg chg="mod">
          <ac:chgData name="CARLOS ARGELIO AREVALO MERCADO" userId="617e9941-3829-4865-96ea-76e0ff965229" providerId="ADAL" clId="{0B2CE15B-4F98-421D-9A7C-D4415009A487}" dt="2022-02-06T20:39:59.047" v="110" actId="1076"/>
          <ac:spMkLst>
            <pc:docMk/>
            <pc:sldMk cId="0" sldId="384"/>
            <ac:spMk id="31" creationId="{3B1D0E91-4305-471E-ABB3-B802E547F4F6}"/>
          </ac:spMkLst>
        </pc:spChg>
        <pc:grpChg chg="del">
          <ac:chgData name="CARLOS ARGELIO AREVALO MERCADO" userId="617e9941-3829-4865-96ea-76e0ff965229" providerId="ADAL" clId="{0B2CE15B-4F98-421D-9A7C-D4415009A487}" dt="2022-02-06T20:55:21.500" v="114" actId="478"/>
          <ac:grpSpMkLst>
            <pc:docMk/>
            <pc:sldMk cId="0" sldId="384"/>
            <ac:grpSpMk id="25" creationId="{B258BBE1-2D30-4B5E-B701-E1FEAC454C80}"/>
          </ac:grpSpMkLst>
        </pc:grpChg>
        <pc:picChg chg="add mod">
          <ac:chgData name="CARLOS ARGELIO AREVALO MERCADO" userId="617e9941-3829-4865-96ea-76e0ff965229" providerId="ADAL" clId="{0B2CE15B-4F98-421D-9A7C-D4415009A487}" dt="2022-02-06T20:55:30.958" v="118" actId="1076"/>
          <ac:picMkLst>
            <pc:docMk/>
            <pc:sldMk cId="0" sldId="384"/>
            <ac:picMk id="3" creationId="{F766EA50-5FC7-40BF-9BE6-A95FEFF1A188}"/>
          </ac:picMkLst>
        </pc:picChg>
      </pc:sldChg>
      <pc:sldChg chg="addSp delSp modSp mod">
        <pc:chgData name="CARLOS ARGELIO AREVALO MERCADO" userId="617e9941-3829-4865-96ea-76e0ff965229" providerId="ADAL" clId="{0B2CE15B-4F98-421D-9A7C-D4415009A487}" dt="2022-02-06T20:56:35.524" v="132" actId="1076"/>
        <pc:sldMkLst>
          <pc:docMk/>
          <pc:sldMk cId="0" sldId="388"/>
        </pc:sldMkLst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26" creationId="{AE05269B-67F2-48BE-88D3-CA87476CC44A}"/>
          </ac:spMkLst>
        </pc:spChg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27" creationId="{76D0A2C4-1A9B-4A4F-B03D-C2225DA332FE}"/>
          </ac:spMkLst>
        </pc:spChg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28" creationId="{F69E017A-EDFF-4458-B886-0DDFE52F6ABA}"/>
          </ac:spMkLst>
        </pc:spChg>
        <pc:spChg chg="del mod topLvl">
          <ac:chgData name="CARLOS ARGELIO AREVALO MERCADO" userId="617e9941-3829-4865-96ea-76e0ff965229" providerId="ADAL" clId="{0B2CE15B-4F98-421D-9A7C-D4415009A487}" dt="2022-02-06T20:56:11.544" v="122" actId="478"/>
          <ac:spMkLst>
            <pc:docMk/>
            <pc:sldMk cId="0" sldId="388"/>
            <ac:spMk id="29" creationId="{DC054091-2706-4692-9D6C-C10469589658}"/>
          </ac:spMkLst>
        </pc:spChg>
        <pc:spChg chg="del mod topLvl">
          <ac:chgData name="CARLOS ARGELIO AREVALO MERCADO" userId="617e9941-3829-4865-96ea-76e0ff965229" providerId="ADAL" clId="{0B2CE15B-4F98-421D-9A7C-D4415009A487}" dt="2022-02-06T20:56:12.651" v="123" actId="478"/>
          <ac:spMkLst>
            <pc:docMk/>
            <pc:sldMk cId="0" sldId="388"/>
            <ac:spMk id="30" creationId="{A2C682D7-D74E-40B3-B59F-3346F776D619}"/>
          </ac:spMkLst>
        </pc:spChg>
        <pc:spChg chg="del mod topLvl">
          <ac:chgData name="CARLOS ARGELIO AREVALO MERCADO" userId="617e9941-3829-4865-96ea-76e0ff965229" providerId="ADAL" clId="{0B2CE15B-4F98-421D-9A7C-D4415009A487}" dt="2022-02-06T20:56:14.370" v="125" actId="478"/>
          <ac:spMkLst>
            <pc:docMk/>
            <pc:sldMk cId="0" sldId="388"/>
            <ac:spMk id="31" creationId="{E84126E9-9540-408E-B49F-CB10D23001E9}"/>
          </ac:spMkLst>
        </pc:spChg>
        <pc:spChg chg="del mod topLvl">
          <ac:chgData name="CARLOS ARGELIO AREVALO MERCADO" userId="617e9941-3829-4865-96ea-76e0ff965229" providerId="ADAL" clId="{0B2CE15B-4F98-421D-9A7C-D4415009A487}" dt="2022-02-06T20:56:15.279" v="126" actId="478"/>
          <ac:spMkLst>
            <pc:docMk/>
            <pc:sldMk cId="0" sldId="388"/>
            <ac:spMk id="32" creationId="{8D0171C6-A404-4E44-8227-0171B9F62E09}"/>
          </ac:spMkLst>
        </pc:spChg>
        <pc:spChg chg="del mod topLvl">
          <ac:chgData name="CARLOS ARGELIO AREVALO MERCADO" userId="617e9941-3829-4865-96ea-76e0ff965229" providerId="ADAL" clId="{0B2CE15B-4F98-421D-9A7C-D4415009A487}" dt="2022-02-06T20:56:10.568" v="121" actId="478"/>
          <ac:spMkLst>
            <pc:docMk/>
            <pc:sldMk cId="0" sldId="388"/>
            <ac:spMk id="33" creationId="{4F8CACE9-D541-4468-927F-01BC9DE35822}"/>
          </ac:spMkLst>
        </pc:spChg>
        <pc:spChg chg="del mod topLvl">
          <ac:chgData name="CARLOS ARGELIO AREVALO MERCADO" userId="617e9941-3829-4865-96ea-76e0ff965229" providerId="ADAL" clId="{0B2CE15B-4F98-421D-9A7C-D4415009A487}" dt="2022-02-06T20:56:13.491" v="124" actId="478"/>
          <ac:spMkLst>
            <pc:docMk/>
            <pc:sldMk cId="0" sldId="388"/>
            <ac:spMk id="34" creationId="{28042FF8-F271-422D-968F-C9F941BFFE72}"/>
          </ac:spMkLst>
        </pc:spChg>
        <pc:spChg chg="mod topLvl">
          <ac:chgData name="CARLOS ARGELIO AREVALO MERCADO" userId="617e9941-3829-4865-96ea-76e0ff965229" providerId="ADAL" clId="{0B2CE15B-4F98-421D-9A7C-D4415009A487}" dt="2022-02-06T20:56:06.628" v="120" actId="165"/>
          <ac:spMkLst>
            <pc:docMk/>
            <pc:sldMk cId="0" sldId="388"/>
            <ac:spMk id="35" creationId="{0F6E42E6-4018-4637-8300-E19B241D0A3B}"/>
          </ac:spMkLst>
        </pc:spChg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36" creationId="{3D99BD62-CFFB-48A9-8060-EF9758278516}"/>
          </ac:spMkLst>
        </pc:spChg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37" creationId="{713544CB-27E9-4409-A9A9-1EAD92602008}"/>
          </ac:spMkLst>
        </pc:spChg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38" creationId="{9AE6DFD2-1C03-48FE-AD23-306AB68ECE5C}"/>
          </ac:spMkLst>
        </pc:spChg>
        <pc:spChg chg="mod">
          <ac:chgData name="CARLOS ARGELIO AREVALO MERCADO" userId="617e9941-3829-4865-96ea-76e0ff965229" providerId="ADAL" clId="{0B2CE15B-4F98-421D-9A7C-D4415009A487}" dt="2022-02-06T20:56:00.769" v="119" actId="165"/>
          <ac:spMkLst>
            <pc:docMk/>
            <pc:sldMk cId="0" sldId="388"/>
            <ac:spMk id="39" creationId="{8E48450F-A0F5-417F-8FCE-1BCB9903E827}"/>
          </ac:spMkLst>
        </pc:spChg>
        <pc:grpChg chg="del">
          <ac:chgData name="CARLOS ARGELIO AREVALO MERCADO" userId="617e9941-3829-4865-96ea-76e0ff965229" providerId="ADAL" clId="{0B2CE15B-4F98-421D-9A7C-D4415009A487}" dt="2022-02-06T20:56:00.769" v="119" actId="165"/>
          <ac:grpSpMkLst>
            <pc:docMk/>
            <pc:sldMk cId="0" sldId="388"/>
            <ac:grpSpMk id="22" creationId="{5F37B099-3017-49FD-A7E2-6F212DC9DB68}"/>
          </ac:grpSpMkLst>
        </pc:grpChg>
        <pc:grpChg chg="mod topLvl">
          <ac:chgData name="CARLOS ARGELIO AREVALO MERCADO" userId="617e9941-3829-4865-96ea-76e0ff965229" providerId="ADAL" clId="{0B2CE15B-4F98-421D-9A7C-D4415009A487}" dt="2022-02-06T20:56:00.769" v="119" actId="165"/>
          <ac:grpSpMkLst>
            <pc:docMk/>
            <pc:sldMk cId="0" sldId="388"/>
            <ac:grpSpMk id="23" creationId="{0632CC9F-FECA-4188-8A99-5D4482F6ECAF}"/>
          </ac:grpSpMkLst>
        </pc:grpChg>
        <pc:grpChg chg="del mod topLvl">
          <ac:chgData name="CARLOS ARGELIO AREVALO MERCADO" userId="617e9941-3829-4865-96ea-76e0ff965229" providerId="ADAL" clId="{0B2CE15B-4F98-421D-9A7C-D4415009A487}" dt="2022-02-06T20:56:06.628" v="120" actId="165"/>
          <ac:grpSpMkLst>
            <pc:docMk/>
            <pc:sldMk cId="0" sldId="388"/>
            <ac:grpSpMk id="24" creationId="{F129F1B0-7173-4BFE-BE85-9BF1995E219F}"/>
          </ac:grpSpMkLst>
        </pc:grpChg>
        <pc:grpChg chg="mod topLvl">
          <ac:chgData name="CARLOS ARGELIO AREVALO MERCADO" userId="617e9941-3829-4865-96ea-76e0ff965229" providerId="ADAL" clId="{0B2CE15B-4F98-421D-9A7C-D4415009A487}" dt="2022-02-06T20:56:00.769" v="119" actId="165"/>
          <ac:grpSpMkLst>
            <pc:docMk/>
            <pc:sldMk cId="0" sldId="388"/>
            <ac:grpSpMk id="25" creationId="{161E6919-128F-40AF-866C-ADB2B8B6B104}"/>
          </ac:grpSpMkLst>
        </pc:grpChg>
        <pc:picChg chg="add mod">
          <ac:chgData name="CARLOS ARGELIO AREVALO MERCADO" userId="617e9941-3829-4865-96ea-76e0ff965229" providerId="ADAL" clId="{0B2CE15B-4F98-421D-9A7C-D4415009A487}" dt="2022-02-06T20:56:35.524" v="132" actId="1076"/>
          <ac:picMkLst>
            <pc:docMk/>
            <pc:sldMk cId="0" sldId="388"/>
            <ac:picMk id="3" creationId="{22EA35C2-E441-4F6C-A1A6-EBE02DB13B6B}"/>
          </ac:picMkLst>
        </pc:picChg>
      </pc:sldChg>
      <pc:sldChg chg="modSp mod">
        <pc:chgData name="CARLOS ARGELIO AREVALO MERCADO" userId="617e9941-3829-4865-96ea-76e0ff965229" providerId="ADAL" clId="{0B2CE15B-4F98-421D-9A7C-D4415009A487}" dt="2022-02-06T20:36:57.173" v="108" actId="14100"/>
        <pc:sldMkLst>
          <pc:docMk/>
          <pc:sldMk cId="1268865888" sldId="461"/>
        </pc:sldMkLst>
        <pc:picChg chg="mod">
          <ac:chgData name="CARLOS ARGELIO AREVALO MERCADO" userId="617e9941-3829-4865-96ea-76e0ff965229" providerId="ADAL" clId="{0B2CE15B-4F98-421D-9A7C-D4415009A487}" dt="2022-02-06T20:36:57.173" v="108" actId="14100"/>
          <ac:picMkLst>
            <pc:docMk/>
            <pc:sldMk cId="1268865888" sldId="461"/>
            <ac:picMk id="9" creationId="{F4E6FDF4-C02B-44B1-90FA-4B242CD35521}"/>
          </ac:picMkLst>
        </pc:picChg>
        <pc:picChg chg="mod">
          <ac:chgData name="CARLOS ARGELIO AREVALO MERCADO" userId="617e9941-3829-4865-96ea-76e0ff965229" providerId="ADAL" clId="{0B2CE15B-4F98-421D-9A7C-D4415009A487}" dt="2022-02-06T20:36:51.162" v="107" actId="1076"/>
          <ac:picMkLst>
            <pc:docMk/>
            <pc:sldMk cId="1268865888" sldId="461"/>
            <ac:picMk id="11" creationId="{FB9E9765-FD5E-488F-AEBB-123D53611C39}"/>
          </ac:picMkLst>
        </pc:picChg>
        <pc:picChg chg="mod">
          <ac:chgData name="CARLOS ARGELIO AREVALO MERCADO" userId="617e9941-3829-4865-96ea-76e0ff965229" providerId="ADAL" clId="{0B2CE15B-4F98-421D-9A7C-D4415009A487}" dt="2022-02-06T20:36:49.908" v="106" actId="1076"/>
          <ac:picMkLst>
            <pc:docMk/>
            <pc:sldMk cId="1268865888" sldId="461"/>
            <ac:picMk id="13" creationId="{E1A5DCE1-2852-4574-8F4E-8BB660F6AE23}"/>
          </ac:picMkLst>
        </pc:picChg>
      </pc:sldChg>
      <pc:sldChg chg="delSp new del mod modClrScheme chgLayout">
        <pc:chgData name="CARLOS ARGELIO AREVALO MERCADO" userId="617e9941-3829-4865-96ea-76e0ff965229" providerId="ADAL" clId="{0B2CE15B-4F98-421D-9A7C-D4415009A487}" dt="2022-02-06T20:43:03.666" v="113" actId="2696"/>
        <pc:sldMkLst>
          <pc:docMk/>
          <pc:sldMk cId="3362846804" sldId="463"/>
        </pc:sldMkLst>
        <pc:spChg chg="del">
          <ac:chgData name="CARLOS ARGELIO AREVALO MERCADO" userId="617e9941-3829-4865-96ea-76e0ff965229" providerId="ADAL" clId="{0B2CE15B-4F98-421D-9A7C-D4415009A487}" dt="2022-02-06T20:42:20.096" v="112" actId="700"/>
          <ac:spMkLst>
            <pc:docMk/>
            <pc:sldMk cId="3362846804" sldId="463"/>
            <ac:spMk id="2" creationId="{C3273DCF-6566-4BE4-8FF2-67A79D80A0A4}"/>
          </ac:spMkLst>
        </pc:spChg>
        <pc:spChg chg="del">
          <ac:chgData name="CARLOS ARGELIO AREVALO MERCADO" userId="617e9941-3829-4865-96ea-76e0ff965229" providerId="ADAL" clId="{0B2CE15B-4F98-421D-9A7C-D4415009A487}" dt="2022-02-06T20:42:20.096" v="112" actId="700"/>
          <ac:spMkLst>
            <pc:docMk/>
            <pc:sldMk cId="3362846804" sldId="463"/>
            <ac:spMk id="3" creationId="{A2027759-F13A-44F4-AFC6-EE184F3D65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72D12-1394-447C-8619-415D26A7F3F7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74854-50BA-4D0B-9E91-FB1A31E071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77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7887B3-3846-4F23-989C-EA5565470E0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956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69E9A-ED8F-4C7E-97DC-C7F20937AA99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4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42BF21-85CE-4A6D-8FDE-A3EF423FBF90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99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EA0F0-CD0A-46B3-B5BF-E10244B8D164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187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0E218-D917-40A7-B365-F131E8B5A20E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241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A5D26-FD76-4AB4-8357-037C48658CA0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37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FA15D-7E1F-4498-89B7-2D893E01D1DA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00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832DE-C74A-46F1-8856-A33B37E15A12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10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BB993-D044-40C0-A2EB-90EB85AD0BA6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968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EAEB9-F4AF-4CF7-A06A-DC9FE677FD26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362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03950-000F-4799-978F-69595DE8B60F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75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564AB-BBB8-4364-AC04-07C818168446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0808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320A0-45EA-4A1A-A986-66843AE663F3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05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FF0E0-83DB-4923-BAFE-B88F66810E96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271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4A231-73F2-4812-A807-E5FADA10A1B8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647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90FE7-00BB-4CD5-BCC2-03D3420688C4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556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F77F6-3784-4A2C-9573-27AA09DF6441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696913"/>
            <a:ext cx="6205537" cy="34909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455543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FE3FA-1BBF-44B8-A3DC-F42B86CD4FA2}" type="slidenum">
              <a:rPr lang="es-ES" smtClean="0"/>
              <a:pPr/>
              <a:t>33</a:t>
            </a:fld>
            <a:endParaRPr lang="es-E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3613" y="4446588"/>
            <a:ext cx="5092700" cy="4135437"/>
          </a:xfrm>
          <a:noFill/>
          <a:ln/>
        </p:spPr>
        <p:txBody>
          <a:bodyPr lIns="81910" tIns="40955" rIns="81910" bIns="40955"/>
          <a:lstStyle/>
          <a:p>
            <a:pPr eaLnBrk="1" hangingPunct="1"/>
            <a:endParaRPr lang="es-MX" noProof="1"/>
          </a:p>
        </p:txBody>
      </p:sp>
      <p:sp>
        <p:nvSpPr>
          <p:cNvPr id="27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7238" y="820738"/>
            <a:ext cx="5516562" cy="31035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028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5949D-9053-4757-A957-AC053B6DECA9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45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404A-EBDD-4380-8136-4DAE5C5660EE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80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0AB04-0EB7-43C9-803B-2A0C657692C9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46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604C6-DA5A-4620-8239-F84C1AAE0C1D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18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335DE-93E1-4C7C-9718-36EBB96C28D0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42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8AC64-3F4F-436C-B930-BB51A565C5F2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8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A8EC-1E1F-48A8-B380-4907847A6816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43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09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477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09600" y="1316038"/>
            <a:ext cx="5384800" cy="45513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197600" y="1316038"/>
            <a:ext cx="5384800" cy="45513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C4F57-6DD2-49FA-B491-28CA40850D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20159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66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21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2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01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72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0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8BC83E-602A-4BBB-8A22-0BBE2732203C}" type="datetimeFigureOut">
              <a:rPr lang="es-MX" smtClean="0"/>
              <a:t>07/02/2023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4831F7-300A-4AE9-9941-659BE8E4927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lavirtual.uaa.mx/course/view.php?id=6003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bstra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74550-A328-4CC3-8941-3507BDFF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000" dirty="0"/>
              <a:t>ANALISIS Y DISEÑO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2F4EC3-C3A7-4577-8764-18F4AA68F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s-MX" dirty="0"/>
              <a:t>ING. EN COMPUTACIÓN INTELIGENTE</a:t>
            </a:r>
          </a:p>
          <a:p>
            <a:pPr algn="r"/>
            <a:r>
              <a:rPr lang="es-MX" dirty="0"/>
              <a:t>4to. semestre.</a:t>
            </a:r>
          </a:p>
          <a:p>
            <a:pPr algn="r"/>
            <a:r>
              <a:rPr lang="es-MX" dirty="0"/>
              <a:t>ENERO – JUNIO 2023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E577B9-B2E1-4C86-98C9-2937257D9D15}"/>
              </a:ext>
            </a:extLst>
          </p:cNvPr>
          <p:cNvSpPr txBox="1"/>
          <p:nvPr/>
        </p:nvSpPr>
        <p:spPr>
          <a:xfrm>
            <a:off x="1097280" y="4455621"/>
            <a:ext cx="3860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>
                <a:solidFill>
                  <a:schemeClr val="accent2">
                    <a:lumMod val="50000"/>
                  </a:schemeClr>
                </a:solidFill>
              </a:rPr>
              <a:t>Docente: Dr. Carlos A. Arévalo Mercado</a:t>
            </a:r>
          </a:p>
          <a:p>
            <a:r>
              <a:rPr lang="es-MX" i="1">
                <a:solidFill>
                  <a:schemeClr val="accent2">
                    <a:lumMod val="50000"/>
                  </a:schemeClr>
                </a:solidFill>
              </a:rPr>
              <a:t>Depto. de Sistemas de Información</a:t>
            </a:r>
          </a:p>
          <a:p>
            <a:r>
              <a:rPr lang="es-MX" i="1">
                <a:solidFill>
                  <a:schemeClr val="accent2">
                    <a:lumMod val="50000"/>
                  </a:schemeClr>
                </a:solidFill>
              </a:rPr>
              <a:t>Centro de Ciencias Básicas, UAA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DEDE50-6347-41BC-B29C-4E95AEC54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767" y="569720"/>
            <a:ext cx="2839953" cy="15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1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533AB846-1463-4AE2-B685-063EB316C2C9}" type="slidenum">
              <a:rPr lang="es-ES" sz="1200"/>
              <a:pPr/>
              <a:t>10</a:t>
            </a:fld>
            <a:endParaRPr lang="es-ES" sz="12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El flujo de datos </a:t>
            </a:r>
            <a:endParaRPr lang="es-E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3929061"/>
            <a:ext cx="10177361" cy="2114551"/>
          </a:xfrm>
        </p:spPr>
        <p:txBody>
          <a:bodyPr/>
          <a:lstStyle/>
          <a:p>
            <a:r>
              <a:rPr lang="es-MX" dirty="0"/>
              <a:t>El flujo representa </a:t>
            </a:r>
            <a:r>
              <a:rPr lang="es-MX" b="1" dirty="0"/>
              <a:t>datos en movimiento</a:t>
            </a:r>
            <a:r>
              <a:rPr lang="es-MX" dirty="0"/>
              <a:t>.</a:t>
            </a:r>
          </a:p>
          <a:p>
            <a:r>
              <a:rPr lang="es-MX" dirty="0"/>
              <a:t>Los flujos llevan “paquetes” de datos de un lugar del sistema a otro.</a:t>
            </a:r>
          </a:p>
          <a:p>
            <a:r>
              <a:rPr lang="es-MX" dirty="0"/>
              <a:t>También es posible que un flujo lleve </a:t>
            </a:r>
            <a:r>
              <a:rPr lang="es-MX" b="1" dirty="0"/>
              <a:t>objetos materiales</a:t>
            </a:r>
            <a:r>
              <a:rPr lang="es-MX" dirty="0"/>
              <a:t>.</a:t>
            </a:r>
          </a:p>
          <a:p>
            <a:r>
              <a:rPr lang="es-MX" b="1" dirty="0"/>
              <a:t>Los flujos siempre van etiquetados</a:t>
            </a:r>
            <a:r>
              <a:rPr lang="es-MX" dirty="0"/>
              <a:t>. Los productos CASE insistirán en un nombre, algunas veces inmediatamente.</a:t>
            </a:r>
            <a:endParaRPr lang="es-ES" dirty="0"/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DE86B0FA-4166-426B-A305-CA49AFB6D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86" y="2100262"/>
            <a:ext cx="1414463" cy="13287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44ADBC37-D385-4ECF-95D8-E6F44FF58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873" y="2757487"/>
            <a:ext cx="1643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D42D5452-A75A-49C1-8308-297D4CA67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123" y="277177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0E85376B-6E7D-4D16-870A-92E751105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14" y="2399640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i="1" dirty="0"/>
              <a:t>Salario</a:t>
            </a:r>
            <a:endParaRPr lang="es-ES" i="1" dirty="0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CCDB29F-2912-45D7-9336-CA0DD3178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723" y="2399507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i="1" dirty="0"/>
              <a:t>Impuesto</a:t>
            </a:r>
            <a:endParaRPr lang="es-ES" i="1" dirty="0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F96D461D-FEEB-4C4B-947D-5E743A88E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142" y="2472531"/>
            <a:ext cx="1100138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1600" b="1" dirty="0"/>
              <a:t>Calcular</a:t>
            </a:r>
          </a:p>
          <a:p>
            <a:pPr algn="ctr"/>
            <a:r>
              <a:rPr lang="es-MX" sz="1600" b="1" dirty="0"/>
              <a:t>Impuesto</a:t>
            </a:r>
            <a:endParaRPr lang="es-E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El almacén de datos</a:t>
            </a:r>
            <a:endParaRPr lang="es-E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608" y="3576161"/>
            <a:ext cx="10067275" cy="2595563"/>
          </a:xfrm>
        </p:spPr>
        <p:txBody>
          <a:bodyPr/>
          <a:lstStyle/>
          <a:p>
            <a:r>
              <a:rPr lang="es-MX" dirty="0"/>
              <a:t>El almacén representa “datos estáticos” o en “descanso”.</a:t>
            </a:r>
          </a:p>
          <a:p>
            <a:r>
              <a:rPr lang="es-MX" dirty="0"/>
              <a:t>A veces es conveniente pensar en él como una “base de datos”, pero esto implica que estaremos tratando de implementarlo </a:t>
            </a:r>
            <a:r>
              <a:rPr lang="es-MX" dirty="0" err="1"/>
              <a:t>computarizadamente</a:t>
            </a:r>
            <a:r>
              <a:rPr lang="es-MX" dirty="0"/>
              <a:t> –y no debemos asumir esto durante la fase de análisis del proyecto (</a:t>
            </a:r>
            <a:r>
              <a:rPr lang="es-MX" b="1" i="1" dirty="0"/>
              <a:t>comentar!</a:t>
            </a:r>
            <a:r>
              <a:rPr lang="es-MX" dirty="0"/>
              <a:t>).</a:t>
            </a:r>
          </a:p>
          <a:p>
            <a:r>
              <a:rPr lang="es-MX" dirty="0"/>
              <a:t>El almacén de datos contiene cero o más “registros” que tienen la misma composición.</a:t>
            </a:r>
          </a:p>
          <a:p>
            <a:r>
              <a:rPr lang="es-MX" dirty="0"/>
              <a:t>La mayoría de los CASE soportan tanto </a:t>
            </a:r>
            <a:r>
              <a:rPr lang="es-MX" dirty="0" err="1"/>
              <a:t>Yourdon-DeMarco</a:t>
            </a:r>
            <a:r>
              <a:rPr lang="es-MX" dirty="0"/>
              <a:t> o Gane-</a:t>
            </a:r>
            <a:r>
              <a:rPr lang="es-MX" dirty="0" err="1"/>
              <a:t>Sarson</a:t>
            </a:r>
            <a:r>
              <a:rPr lang="es-MX" dirty="0"/>
              <a:t>. Algunos soportan ambos.</a:t>
            </a:r>
            <a:endParaRPr lang="es-ES" dirty="0"/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0632CC9F-FECA-4188-8A99-5D4482F6ECAF}"/>
              </a:ext>
            </a:extLst>
          </p:cNvPr>
          <p:cNvGrpSpPr>
            <a:grpSpLocks/>
          </p:cNvGrpSpPr>
          <p:nvPr/>
        </p:nvGrpSpPr>
        <p:grpSpPr bwMode="auto">
          <a:xfrm>
            <a:off x="2424576" y="2145029"/>
            <a:ext cx="1743075" cy="952500"/>
            <a:chOff x="792" y="1152"/>
            <a:chExt cx="1098" cy="600"/>
          </a:xfrm>
        </p:grpSpPr>
        <p:sp>
          <p:nvSpPr>
            <p:cNvPr id="36" name="Line 4">
              <a:extLst>
                <a:ext uri="{FF2B5EF4-FFF2-40B4-BE49-F238E27FC236}">
                  <a16:creationId xmlns:a16="http://schemas.microsoft.com/office/drawing/2014/main" id="{3D99BD62-CFFB-48A9-8060-EF9758278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5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" name="Line 5">
              <a:extLst>
                <a:ext uri="{FF2B5EF4-FFF2-40B4-BE49-F238E27FC236}">
                  <a16:creationId xmlns:a16="http://schemas.microsoft.com/office/drawing/2014/main" id="{713544CB-27E9-4409-A9A9-1EAD92602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9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Text Box 11">
              <a:extLst>
                <a:ext uri="{FF2B5EF4-FFF2-40B4-BE49-F238E27FC236}">
                  <a16:creationId xmlns:a16="http://schemas.microsoft.com/office/drawing/2014/main" id="{9AE6DFD2-1C03-48FE-AD23-306AB68EC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1191"/>
              <a:ext cx="8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/>
                <a:t>ORDENES</a:t>
              </a:r>
              <a:endParaRPr lang="es-ES" sz="1400" b="1"/>
            </a:p>
          </p:txBody>
        </p:sp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8E48450F-A0F5-417F-8FCE-1BCB9903E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422"/>
              <a:ext cx="1098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/>
                <a:t>Notación </a:t>
              </a:r>
            </a:p>
            <a:p>
              <a:r>
                <a:rPr lang="es-MX" sz="1400"/>
                <a:t>Yourdon-DeMarco</a:t>
              </a:r>
              <a:endParaRPr lang="es-ES" sz="1400"/>
            </a:p>
          </p:txBody>
        </p:sp>
      </p:grpSp>
      <p:sp>
        <p:nvSpPr>
          <p:cNvPr id="35" name="Text Box 16">
            <a:extLst>
              <a:ext uri="{FF2B5EF4-FFF2-40B4-BE49-F238E27FC236}">
                <a16:creationId xmlns:a16="http://schemas.microsoft.com/office/drawing/2014/main" id="{0F6E42E6-4018-4637-8300-E19B241D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39" y="2587942"/>
            <a:ext cx="154305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 dirty="0"/>
              <a:t>Notación</a:t>
            </a:r>
          </a:p>
          <a:p>
            <a:r>
              <a:rPr lang="es-MX" sz="1400" dirty="0"/>
              <a:t>Gane/</a:t>
            </a:r>
            <a:r>
              <a:rPr lang="es-MX" sz="1400" dirty="0" err="1"/>
              <a:t>Sarson</a:t>
            </a:r>
            <a:endParaRPr lang="es-ES" sz="1400" dirty="0"/>
          </a:p>
        </p:txBody>
      </p:sp>
      <p:grpSp>
        <p:nvGrpSpPr>
          <p:cNvPr id="25" name="Group 20">
            <a:extLst>
              <a:ext uri="{FF2B5EF4-FFF2-40B4-BE49-F238E27FC236}">
                <a16:creationId xmlns:a16="http://schemas.microsoft.com/office/drawing/2014/main" id="{161E6919-128F-40AF-866C-ADB2B8B6B104}"/>
              </a:ext>
            </a:extLst>
          </p:cNvPr>
          <p:cNvGrpSpPr>
            <a:grpSpLocks/>
          </p:cNvGrpSpPr>
          <p:nvPr/>
        </p:nvGrpSpPr>
        <p:grpSpPr bwMode="auto">
          <a:xfrm>
            <a:off x="7210888" y="2054542"/>
            <a:ext cx="1685925" cy="1042987"/>
            <a:chOff x="3870" y="1104"/>
            <a:chExt cx="1062" cy="657"/>
          </a:xfrm>
        </p:grpSpPr>
        <p:sp>
          <p:nvSpPr>
            <p:cNvPr id="26" name="AutoShape 10">
              <a:extLst>
                <a:ext uri="{FF2B5EF4-FFF2-40B4-BE49-F238E27FC236}">
                  <a16:creationId xmlns:a16="http://schemas.microsoft.com/office/drawing/2014/main" id="{AE05269B-67F2-48BE-88D3-CA87476C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76D0A2C4-1A9B-4A4F-B03D-C2225DA33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1152"/>
              <a:ext cx="81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/>
                <a:t>ORDENES</a:t>
              </a:r>
              <a:endParaRPr lang="es-ES" sz="1400" b="1"/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F69E017A-EDFF-4458-B886-0DDFE52F6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1431"/>
              <a:ext cx="1062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/>
                <a:t>Otra </a:t>
              </a:r>
            </a:p>
            <a:p>
              <a:r>
                <a:rPr lang="es-MX" sz="1400"/>
                <a:t>Variante</a:t>
              </a:r>
              <a:endParaRPr lang="es-ES" sz="1400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2EA35C2-E441-4F6C-A1A6-EBE02DB1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768" y="1805938"/>
            <a:ext cx="1982943" cy="884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El Terminador </a:t>
            </a:r>
            <a:endParaRPr lang="es-E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4386260"/>
            <a:ext cx="10159605" cy="1709739"/>
          </a:xfrm>
        </p:spPr>
        <p:txBody>
          <a:bodyPr/>
          <a:lstStyle/>
          <a:p>
            <a:r>
              <a:rPr lang="es-MX" dirty="0"/>
              <a:t>Representa algo que está </a:t>
            </a:r>
            <a:r>
              <a:rPr lang="es-MX" i="1" dirty="0"/>
              <a:t>fuera</a:t>
            </a:r>
            <a:r>
              <a:rPr lang="es-MX" dirty="0"/>
              <a:t> del sistema</a:t>
            </a:r>
          </a:p>
          <a:p>
            <a:r>
              <a:rPr lang="es-MX" dirty="0"/>
              <a:t>Provee datos al sistema, o recibe datos de él –o </a:t>
            </a:r>
            <a:r>
              <a:rPr lang="es-MX" dirty="0" err="1"/>
              <a:t>ámbos</a:t>
            </a:r>
            <a:r>
              <a:rPr lang="es-MX" dirty="0"/>
              <a:t> casos.</a:t>
            </a:r>
          </a:p>
          <a:p>
            <a:r>
              <a:rPr lang="es-MX" dirty="0"/>
              <a:t>Puede ser una persona, una unidad organizacional (o una compañía),  otro sistema de información o un dispositivo (v.gr. un radar), etc.</a:t>
            </a:r>
            <a:endParaRPr lang="es-ES" dirty="0"/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689BC20-FF79-47C7-AEA1-8B1EE07707E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471740"/>
            <a:ext cx="2043112" cy="1114425"/>
            <a:chOff x="2088" y="1017"/>
            <a:chExt cx="1287" cy="702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0ABD71CC-4A02-4954-9709-54399AB9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017"/>
              <a:ext cx="1287" cy="70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361D07AE-0E60-4F42-A5EB-8AB96D355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15"/>
              <a:ext cx="1170" cy="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1400"/>
                <a:t>DEPARTAMENTO DE CONTABILIDAD</a:t>
              </a:r>
              <a:endParaRPr lang="es-ES" sz="1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Notas sobre los terminadores</a:t>
            </a:r>
            <a:endParaRPr lang="es-E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/>
            <a:r>
              <a:rPr lang="es-MX" sz="2000" b="1" dirty="0">
                <a:solidFill>
                  <a:srgbClr val="FF0000"/>
                </a:solidFill>
              </a:rPr>
              <a:t>Están fuera del sistema que estamos modelando</a:t>
            </a:r>
            <a:r>
              <a:rPr lang="es-MX" sz="2000" dirty="0"/>
              <a:t>.  Los flujos que conectan a los terminadores con los procesos, representan la interfase entre nuestro sistema y el mundo exterior.</a:t>
            </a:r>
          </a:p>
          <a:p>
            <a:pPr lvl="1"/>
            <a:r>
              <a:rPr lang="es-MX" sz="2000" b="1" dirty="0">
                <a:solidFill>
                  <a:srgbClr val="FF0000"/>
                </a:solidFill>
              </a:rPr>
              <a:t>Ni el analista o el diseñador del sistema están en posición de cambiar el contenido de un terminador o la forma en que éste trabaja</a:t>
            </a:r>
            <a:r>
              <a:rPr lang="es-MX" sz="2000" dirty="0"/>
              <a:t>.  En el lenguaje de los libros de texto de AE, el terminador está </a:t>
            </a:r>
            <a:r>
              <a:rPr lang="es-MX" sz="2000" i="1" dirty="0"/>
              <a:t>fuera del dominio de cambio</a:t>
            </a:r>
            <a:r>
              <a:rPr lang="es-MX" sz="2000" dirty="0"/>
              <a:t>.  Lo que esto significa es que el analista está modelando un sistema con la intención de dar al diseñador una gran flexibilidad de seleccionar la mejor (o más eficiente, o más confiable, etc.) implementación posible.</a:t>
            </a:r>
          </a:p>
          <a:p>
            <a:pPr lvl="1"/>
            <a:r>
              <a:rPr lang="es-MX" sz="2000" b="1" dirty="0">
                <a:solidFill>
                  <a:srgbClr val="FF0000"/>
                </a:solidFill>
              </a:rPr>
              <a:t>Cualquier relación que exista entre los terminadores no se mostrará en el DFD</a:t>
            </a:r>
            <a:r>
              <a:rPr lang="es-MX" sz="2000" dirty="0"/>
              <a:t>.  Éstas pueden existir, pero, por definición, estas relaciones no son parte del sistema que estamos estudiando.  Por el contrario, si existen relaciones entre los terminadores y es esencial que el analista los modele -para efectos de documentar apropiadamente los requerimientos del sistema-, entonces, por definición, los terminadores </a:t>
            </a:r>
            <a:r>
              <a:rPr lang="es-MX" sz="2000" b="1" dirty="0"/>
              <a:t>son parte del sistema </a:t>
            </a:r>
            <a:r>
              <a:rPr lang="es-MX" sz="2000" dirty="0"/>
              <a:t>y deben modelarse como procesos.</a:t>
            </a:r>
            <a:endParaRPr lang="es-ES" sz="20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Guías para el diseño de DFD’s</a:t>
            </a:r>
            <a:endParaRPr lang="es-E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/>
              <a:t>Seleccione nombres representativos </a:t>
            </a:r>
            <a:r>
              <a:rPr lang="es-MX"/>
              <a:t>para los procesos, flujos, almacenes y terminadores</a:t>
            </a:r>
          </a:p>
          <a:p>
            <a:r>
              <a:rPr lang="es-MX" b="1"/>
              <a:t>Numere los procesos </a:t>
            </a:r>
            <a:r>
              <a:rPr lang="es-MX"/>
              <a:t>(la mayoría de los CASE hacen esto automáticamente, algunos insistirán en ello)</a:t>
            </a:r>
          </a:p>
          <a:p>
            <a:r>
              <a:rPr lang="es-MX" b="1"/>
              <a:t>Evite DFD’s demasiado complejos</a:t>
            </a:r>
            <a:r>
              <a:rPr lang="es-MX"/>
              <a:t>; el diagrama debe tener aproximadamente 7+-2 burbujas.  Esto puede implicar mucho “cortar y pegar”. Asegúrese que el CASE es flexible y amigable en este aspecto.</a:t>
            </a:r>
          </a:p>
          <a:p>
            <a:r>
              <a:rPr lang="es-MX" b="1"/>
              <a:t>Redibuje los DFD’s tantas veces como sea necesario</a:t>
            </a:r>
            <a:r>
              <a:rPr lang="es-MX"/>
              <a:t>, para asegurarse que el usuario final lo entiende y está de acuerdo con él.  Este es uno de las principales motivos para tener un CASE</a:t>
            </a:r>
          </a:p>
          <a:p>
            <a:r>
              <a:rPr lang="es-MX" b="1"/>
              <a:t>Asegúrese de que el DFD es lógicamente consistente</a:t>
            </a:r>
            <a:r>
              <a:rPr lang="es-MX"/>
              <a:t>.  Esta es otra razón de contar con herramientas CASE.</a:t>
            </a:r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El diagrama de contexto</a:t>
            </a:r>
            <a:endParaRPr lang="es-ES"/>
          </a:p>
        </p:txBody>
      </p:sp>
      <p:sp>
        <p:nvSpPr>
          <p:cNvPr id="20484" name="Rectangle 27"/>
          <p:cNvSpPr>
            <a:spLocks noChangeArrowheads="1"/>
          </p:cNvSpPr>
          <p:nvPr/>
        </p:nvSpPr>
        <p:spPr bwMode="auto">
          <a:xfrm>
            <a:off x="1146699" y="5120641"/>
            <a:ext cx="9898602" cy="102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MX" sz="2000"/>
              <a:t>Es un tipo especial de DFD que representa “la vista de alto nivel” de todo el sistema.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MX" sz="2000"/>
              <a:t>Una burbuja representa a todo el sistema</a:t>
            </a:r>
            <a:endParaRPr lang="es-ES" sz="2000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4477" y="2133600"/>
            <a:ext cx="47434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pPr algn="ctr"/>
            <a:fld id="{4F1CA3B7-7807-4AE0-9F95-0C5E9CC1BCD2}" type="slidenum">
              <a:rPr lang="es-ES" smtClean="0">
                <a:latin typeface="Arial" charset="0"/>
              </a:rPr>
              <a:pPr algn="ctr"/>
              <a:t>16</a:t>
            </a:fld>
            <a:endParaRPr lang="es-ES"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s-MX"/>
              <a:t>El Diagrama de contexto</a:t>
            </a:r>
            <a:endParaRPr lang="es-ES"/>
          </a:p>
        </p:txBody>
      </p:sp>
      <p:sp>
        <p:nvSpPr>
          <p:cNvPr id="21509" name="Text Box 41"/>
          <p:cNvSpPr txBox="1">
            <a:spLocks noChangeArrowheads="1"/>
          </p:cNvSpPr>
          <p:nvPr/>
        </p:nvSpPr>
        <p:spPr bwMode="auto">
          <a:xfrm>
            <a:off x="644587" y="5754703"/>
            <a:ext cx="5328651" cy="525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s-MX" sz="1400" dirty="0"/>
              <a:t>Puede que los usuarios finales estén interesados en las interacciones de solo uno o dos terminadores.</a:t>
            </a:r>
            <a:endParaRPr lang="es-ES" sz="1400" dirty="0"/>
          </a:p>
        </p:txBody>
      </p:sp>
      <p:sp>
        <p:nvSpPr>
          <p:cNvPr id="21512" name="Text Box 50"/>
          <p:cNvSpPr txBox="1">
            <a:spLocks noChangeArrowheads="1"/>
          </p:cNvSpPr>
          <p:nvPr/>
        </p:nvSpPr>
        <p:spPr bwMode="auto">
          <a:xfrm>
            <a:off x="8353425" y="4572000"/>
            <a:ext cx="1771650" cy="1017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s-MX" sz="1200"/>
              <a:t>“Sr. Usuario, me podría decir que transacciones o eventos obtiene usted de “A” y como responde a ellos?”</a:t>
            </a:r>
            <a:endParaRPr lang="es-ES" sz="1200"/>
          </a:p>
        </p:txBody>
      </p:sp>
      <p:grpSp>
        <p:nvGrpSpPr>
          <p:cNvPr id="21514" name="Group 54"/>
          <p:cNvGrpSpPr>
            <a:grpSpLocks/>
          </p:cNvGrpSpPr>
          <p:nvPr/>
        </p:nvGrpSpPr>
        <p:grpSpPr bwMode="auto">
          <a:xfrm>
            <a:off x="7015163" y="4398963"/>
            <a:ext cx="1174750" cy="1592262"/>
            <a:chOff x="3261" y="2834"/>
            <a:chExt cx="740" cy="1003"/>
          </a:xfrm>
        </p:grpSpPr>
        <p:pic>
          <p:nvPicPr>
            <p:cNvPr id="21515" name="Picture 49" descr="BD07153_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1" y="2834"/>
              <a:ext cx="740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6" name="Text Box 53"/>
            <p:cNvSpPr txBox="1">
              <a:spLocks noChangeArrowheads="1"/>
            </p:cNvSpPr>
            <p:nvPr/>
          </p:nvSpPr>
          <p:spPr bwMode="auto">
            <a:xfrm>
              <a:off x="3303" y="3681"/>
              <a:ext cx="621" cy="1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MX" sz="1000"/>
                <a:t>ANALISTA</a:t>
              </a:r>
              <a:endParaRPr lang="es-ES" sz="100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C8768E34-4BA8-46FB-80F3-608842002DB9}"/>
              </a:ext>
            </a:extLst>
          </p:cNvPr>
          <p:cNvGrpSpPr/>
          <p:nvPr/>
        </p:nvGrpSpPr>
        <p:grpSpPr>
          <a:xfrm>
            <a:off x="1130069" y="1869281"/>
            <a:ext cx="3743325" cy="3614738"/>
            <a:chOff x="842963" y="1657350"/>
            <a:chExt cx="3743325" cy="3614738"/>
          </a:xfrm>
        </p:grpSpPr>
        <p:grpSp>
          <p:nvGrpSpPr>
            <p:cNvPr id="53" name="Group 40">
              <a:extLst>
                <a:ext uri="{FF2B5EF4-FFF2-40B4-BE49-F238E27FC236}">
                  <a16:creationId xmlns:a16="http://schemas.microsoft.com/office/drawing/2014/main" id="{2791304A-6F60-4150-8B98-44B178C42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2963" y="2009775"/>
              <a:ext cx="3743325" cy="3262313"/>
              <a:chOff x="513" y="1266"/>
              <a:chExt cx="2358" cy="2055"/>
            </a:xfrm>
          </p:grpSpPr>
          <p:sp>
            <p:nvSpPr>
              <p:cNvPr id="55" name="Oval 5">
                <a:extLst>
                  <a:ext uri="{FF2B5EF4-FFF2-40B4-BE49-F238E27FC236}">
                    <a16:creationId xmlns:a16="http://schemas.microsoft.com/office/drawing/2014/main" id="{BC5A52F0-6084-4D45-9591-3A1D75CFA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" y="1836"/>
                <a:ext cx="1080" cy="106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2EDEEDB-E783-4E1D-A165-2FF2EBAFB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50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Rectangle 7">
                <a:extLst>
                  <a:ext uri="{FF2B5EF4-FFF2-40B4-BE49-F238E27FC236}">
                    <a16:creationId xmlns:a16="http://schemas.microsoft.com/office/drawing/2014/main" id="{D81E3408-F9D2-46ED-B89D-741BBCD5B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1266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Rectangle 8">
                <a:extLst>
                  <a:ext uri="{FF2B5EF4-FFF2-40B4-BE49-F238E27FC236}">
                    <a16:creationId xmlns:a16="http://schemas.microsoft.com/office/drawing/2014/main" id="{20BC2D37-411F-441F-8DD0-5DB1EAE6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19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Rectangle 9">
                <a:extLst>
                  <a:ext uri="{FF2B5EF4-FFF2-40B4-BE49-F238E27FC236}">
                    <a16:creationId xmlns:a16="http://schemas.microsoft.com/office/drawing/2014/main" id="{172546BB-4EA1-4A59-8862-E1C1141C5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2259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BE6250BA-6E8A-4553-B956-53415C539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" y="3069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3F2E98B8-61CD-4F20-BB25-9A9190A7A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3069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Rectangle 12">
                <a:extLst>
                  <a:ext uri="{FF2B5EF4-FFF2-40B4-BE49-F238E27FC236}">
                    <a16:creationId xmlns:a16="http://schemas.microsoft.com/office/drawing/2014/main" id="{2127428A-53D2-4228-A108-FE2CE6FA3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2412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Rectangle 13">
                <a:extLst>
                  <a:ext uri="{FF2B5EF4-FFF2-40B4-BE49-F238E27FC236}">
                    <a16:creationId xmlns:a16="http://schemas.microsoft.com/office/drawing/2014/main" id="{B0FA44FB-4F33-4F96-AB16-CC318067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1926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Rectangle 14">
                <a:extLst>
                  <a:ext uri="{FF2B5EF4-FFF2-40B4-BE49-F238E27FC236}">
                    <a16:creationId xmlns:a16="http://schemas.microsoft.com/office/drawing/2014/main" id="{8960371B-A9B5-4ADA-878B-7A94397FD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1485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Rectangle 15">
                <a:extLst>
                  <a:ext uri="{FF2B5EF4-FFF2-40B4-BE49-F238E27FC236}">
                    <a16:creationId xmlns:a16="http://schemas.microsoft.com/office/drawing/2014/main" id="{12B12E2F-B6B5-4254-B97B-61B9B1747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2844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9E3E2150-9DDB-425A-AEA1-09B71AF8F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2736"/>
                <a:ext cx="351" cy="2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7">
                <a:extLst>
                  <a:ext uri="{FF2B5EF4-FFF2-40B4-BE49-F238E27FC236}">
                    <a16:creationId xmlns:a16="http://schemas.microsoft.com/office/drawing/2014/main" id="{61514756-0B7A-4901-9D67-2FDE98DFF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9" y="1611"/>
                <a:ext cx="171" cy="2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8">
                <a:extLst>
                  <a:ext uri="{FF2B5EF4-FFF2-40B4-BE49-F238E27FC236}">
                    <a16:creationId xmlns:a16="http://schemas.microsoft.com/office/drawing/2014/main" id="{1E58C752-4787-4512-AEB4-F7A29E657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6" y="1602"/>
                <a:ext cx="180" cy="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19">
                <a:extLst>
                  <a:ext uri="{FF2B5EF4-FFF2-40B4-BE49-F238E27FC236}">
                    <a16:creationId xmlns:a16="http://schemas.microsoft.com/office/drawing/2014/main" id="{83A5FAFB-7A9A-468A-B368-162284F85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1530"/>
                <a:ext cx="63" cy="3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A79E87E9-92AF-4BEA-9993-AD2DA2B7B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06" y="1746"/>
                <a:ext cx="252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76E08C5B-65AF-4CAA-949E-1977CA582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" y="2133"/>
                <a:ext cx="27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2">
                <a:extLst>
                  <a:ext uri="{FF2B5EF4-FFF2-40B4-BE49-F238E27FC236}">
                    <a16:creationId xmlns:a16="http://schemas.microsoft.com/office/drawing/2014/main" id="{0EC8C32A-78C0-4B39-A013-14C8E525F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5" y="2484"/>
                <a:ext cx="297" cy="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3">
                <a:extLst>
                  <a:ext uri="{FF2B5EF4-FFF2-40B4-BE49-F238E27FC236}">
                    <a16:creationId xmlns:a16="http://schemas.microsoft.com/office/drawing/2014/main" id="{4E4FD316-B421-409D-943E-EC6AB6FD5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3" y="2655"/>
                <a:ext cx="234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4">
                <a:extLst>
                  <a:ext uri="{FF2B5EF4-FFF2-40B4-BE49-F238E27FC236}">
                    <a16:creationId xmlns:a16="http://schemas.microsoft.com/office/drawing/2014/main" id="{E11F17CD-D618-4C5B-8642-CBD05D726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853"/>
                <a:ext cx="45" cy="20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5">
                <a:extLst>
                  <a:ext uri="{FF2B5EF4-FFF2-40B4-BE49-F238E27FC236}">
                    <a16:creationId xmlns:a16="http://schemas.microsoft.com/office/drawing/2014/main" id="{8E7907E2-B6B8-4A06-B67B-FE205FE33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68" y="2853"/>
                <a:ext cx="81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6">
                <a:extLst>
                  <a:ext uri="{FF2B5EF4-FFF2-40B4-BE49-F238E27FC236}">
                    <a16:creationId xmlns:a16="http://schemas.microsoft.com/office/drawing/2014/main" id="{73FA98AC-4605-4DAD-8985-22A2E737B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691"/>
                <a:ext cx="225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7">
                <a:extLst>
                  <a:ext uri="{FF2B5EF4-FFF2-40B4-BE49-F238E27FC236}">
                    <a16:creationId xmlns:a16="http://schemas.microsoft.com/office/drawing/2014/main" id="{AC809B01-7590-4B52-80AE-45D079204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73" y="236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8">
                <a:extLst>
                  <a:ext uri="{FF2B5EF4-FFF2-40B4-BE49-F238E27FC236}">
                    <a16:creationId xmlns:a16="http://schemas.microsoft.com/office/drawing/2014/main" id="{547E846D-0B98-490E-9298-2111EC7D5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71" y="1935"/>
                <a:ext cx="144" cy="1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D81EE67E-2C18-46DF-99B6-55B683A00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7" y="1530"/>
                <a:ext cx="45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DFB9B848-F321-41FC-82F3-C96A1D6AA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1737"/>
                <a:ext cx="207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475359D5-B2DB-4089-ACD1-2D6BC1E8A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96" y="2034"/>
                <a:ext cx="270" cy="1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3">
                <a:extLst>
                  <a:ext uri="{FF2B5EF4-FFF2-40B4-BE49-F238E27FC236}">
                    <a16:creationId xmlns:a16="http://schemas.microsoft.com/office/drawing/2014/main" id="{841FE253-6AB1-4183-A031-F2CF2F8BB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87" y="2592"/>
                <a:ext cx="324" cy="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4">
                <a:extLst>
                  <a:ext uri="{FF2B5EF4-FFF2-40B4-BE49-F238E27FC236}">
                    <a16:creationId xmlns:a16="http://schemas.microsoft.com/office/drawing/2014/main" id="{C84E2674-5429-46B1-86DA-8D28B0ABE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61" y="2763"/>
                <a:ext cx="171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5">
                <a:extLst>
                  <a:ext uri="{FF2B5EF4-FFF2-40B4-BE49-F238E27FC236}">
                    <a16:creationId xmlns:a16="http://schemas.microsoft.com/office/drawing/2014/main" id="{B56127DA-DA65-4418-93A9-29F38A403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09" y="2889"/>
                <a:ext cx="36" cy="1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6">
                <a:extLst>
                  <a:ext uri="{FF2B5EF4-FFF2-40B4-BE49-F238E27FC236}">
                    <a16:creationId xmlns:a16="http://schemas.microsoft.com/office/drawing/2014/main" id="{E6987926-8BF7-43E8-9917-E916838F9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3" y="2817"/>
                <a:ext cx="126" cy="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7">
                <a:extLst>
                  <a:ext uri="{FF2B5EF4-FFF2-40B4-BE49-F238E27FC236}">
                    <a16:creationId xmlns:a16="http://schemas.microsoft.com/office/drawing/2014/main" id="{5EDCCFA9-5204-47BB-8AD2-14C26EC48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7" y="2574"/>
                <a:ext cx="252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90011268-1960-458A-81D2-E35A2D587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448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1E530AA8-5A34-4890-A7B1-3C9A11B64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2" y="1791"/>
                <a:ext cx="216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" name="Text Box 48">
              <a:extLst>
                <a:ext uri="{FF2B5EF4-FFF2-40B4-BE49-F238E27FC236}">
                  <a16:creationId xmlns:a16="http://schemas.microsoft.com/office/drawing/2014/main" id="{393E1639-9E77-402D-A53E-70BE521E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013" y="1657350"/>
              <a:ext cx="2971800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MX" sz="1200"/>
                <a:t>Un diagrama de contexto complejo</a:t>
              </a:r>
              <a:endParaRPr lang="es-ES" sz="120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DD4106D-56C1-406F-B134-23CAFD37D8AB}"/>
              </a:ext>
            </a:extLst>
          </p:cNvPr>
          <p:cNvGrpSpPr/>
          <p:nvPr/>
        </p:nvGrpSpPr>
        <p:grpSpPr>
          <a:xfrm>
            <a:off x="7275735" y="1807082"/>
            <a:ext cx="2614613" cy="2190736"/>
            <a:chOff x="5722143" y="1945495"/>
            <a:chExt cx="2614613" cy="2190736"/>
          </a:xfrm>
        </p:grpSpPr>
        <p:sp>
          <p:nvSpPr>
            <p:cNvPr id="90" name="Oval 42">
              <a:extLst>
                <a:ext uri="{FF2B5EF4-FFF2-40B4-BE49-F238E27FC236}">
                  <a16:creationId xmlns:a16="http://schemas.microsoft.com/office/drawing/2014/main" id="{9CFBAD1C-C1CD-46E9-9657-D43FAF41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910" y="2993231"/>
              <a:ext cx="1157288" cy="1143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3">
              <a:extLst>
                <a:ext uri="{FF2B5EF4-FFF2-40B4-BE49-F238E27FC236}">
                  <a16:creationId xmlns:a16="http://schemas.microsoft.com/office/drawing/2014/main" id="{0DC41487-9581-4FA2-9FCB-35D4BD4A2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4860" y="2407443"/>
              <a:ext cx="400050" cy="2476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s-MX" sz="1000"/>
                <a:t>A</a:t>
              </a:r>
              <a:endParaRPr lang="es-ES" sz="1000"/>
            </a:p>
          </p:txBody>
        </p:sp>
        <p:sp>
          <p:nvSpPr>
            <p:cNvPr id="92" name="Line 44">
              <a:extLst>
                <a:ext uri="{FF2B5EF4-FFF2-40B4-BE49-F238E27FC236}">
                  <a16:creationId xmlns:a16="http://schemas.microsoft.com/office/drawing/2014/main" id="{71CF27AD-B92D-4991-9CF1-5E5FC0546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9196" y="2638123"/>
              <a:ext cx="350254" cy="4000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3" name="Line 45">
              <a:extLst>
                <a:ext uri="{FF2B5EF4-FFF2-40B4-BE49-F238E27FC236}">
                  <a16:creationId xmlns:a16="http://schemas.microsoft.com/office/drawing/2014/main" id="{00B17F8F-3063-45CF-B04F-80D582F86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64884" y="2678906"/>
              <a:ext cx="36454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46">
              <a:extLst>
                <a:ext uri="{FF2B5EF4-FFF2-40B4-BE49-F238E27FC236}">
                  <a16:creationId xmlns:a16="http://schemas.microsoft.com/office/drawing/2014/main" id="{DDB986CC-C6E6-4E41-AFD0-96D6D06B9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3504" y="3340100"/>
              <a:ext cx="800100" cy="463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s-MX" sz="1200" dirty="0"/>
                <a:t>El sistema</a:t>
              </a:r>
              <a:endParaRPr lang="es-ES" sz="1200" dirty="0"/>
            </a:p>
          </p:txBody>
        </p:sp>
        <p:sp>
          <p:nvSpPr>
            <p:cNvPr id="95" name="Text Box 52">
              <a:extLst>
                <a:ext uri="{FF2B5EF4-FFF2-40B4-BE49-F238E27FC236}">
                  <a16:creationId xmlns:a16="http://schemas.microsoft.com/office/drawing/2014/main" id="{7A565197-D17B-4BE0-BBC5-73A476629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2143" y="1945495"/>
              <a:ext cx="2614613" cy="2746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s-MX" sz="1200" dirty="0"/>
                <a:t>Un diagrama de contexto parcial</a:t>
              </a:r>
              <a:endParaRPr lang="es-ES" sz="1200" dirty="0"/>
            </a:p>
          </p:txBody>
        </p:sp>
      </p:grp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Diagramas de flujo “con niveles”</a:t>
            </a:r>
            <a:endParaRPr lang="es-E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59D062-60B0-4500-AA89-630E2D3F11C7}"/>
              </a:ext>
            </a:extLst>
          </p:cNvPr>
          <p:cNvGrpSpPr>
            <a:grpSpLocks/>
          </p:cNvGrpSpPr>
          <p:nvPr/>
        </p:nvGrpSpPr>
        <p:grpSpPr bwMode="auto">
          <a:xfrm>
            <a:off x="2766473" y="2468948"/>
            <a:ext cx="5886450" cy="3714750"/>
            <a:chOff x="1107" y="1053"/>
            <a:chExt cx="3708" cy="2340"/>
          </a:xfrm>
        </p:grpSpPr>
        <p:grpSp>
          <p:nvGrpSpPr>
            <p:cNvPr id="94" name="Group 90">
              <a:extLst>
                <a:ext uri="{FF2B5EF4-FFF2-40B4-BE49-F238E27FC236}">
                  <a16:creationId xmlns:a16="http://schemas.microsoft.com/office/drawing/2014/main" id="{E476FD83-DF8C-4C5C-BC2C-474756711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140"/>
              <a:ext cx="3294" cy="2142"/>
              <a:chOff x="1290" y="1140"/>
              <a:chExt cx="3294" cy="2142"/>
            </a:xfrm>
          </p:grpSpPr>
          <p:grpSp>
            <p:nvGrpSpPr>
              <p:cNvPr id="96" name="Group 77">
                <a:extLst>
                  <a:ext uri="{FF2B5EF4-FFF2-40B4-BE49-F238E27FC236}">
                    <a16:creationId xmlns:a16="http://schemas.microsoft.com/office/drawing/2014/main" id="{B815465A-75D1-468C-BBD0-5C7A5C8B9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0" y="1338"/>
                <a:ext cx="3072" cy="1824"/>
                <a:chOff x="1248" y="1344"/>
                <a:chExt cx="3072" cy="1824"/>
              </a:xfrm>
            </p:grpSpPr>
            <p:grpSp>
              <p:nvGrpSpPr>
                <p:cNvPr id="108" name="Group 31">
                  <a:extLst>
                    <a:ext uri="{FF2B5EF4-FFF2-40B4-BE49-F238E27FC236}">
                      <a16:creationId xmlns:a16="http://schemas.microsoft.com/office/drawing/2014/main" id="{07DEE638-5604-4796-84E1-CBA9EDE3AA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344"/>
                  <a:ext cx="3072" cy="1824"/>
                  <a:chOff x="1008" y="1104"/>
                  <a:chExt cx="3072" cy="1824"/>
                </a:xfrm>
              </p:grpSpPr>
              <p:sp>
                <p:nvSpPr>
                  <p:cNvPr id="154" name="Oval 5">
                    <a:extLst>
                      <a:ext uri="{FF2B5EF4-FFF2-40B4-BE49-F238E27FC236}">
                        <a16:creationId xmlns:a16="http://schemas.microsoft.com/office/drawing/2014/main" id="{4B5A459D-BA7D-4BE4-B3DB-CF1A6874E2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5" name="Oval 7">
                    <a:extLst>
                      <a:ext uri="{FF2B5EF4-FFF2-40B4-BE49-F238E27FC236}">
                        <a16:creationId xmlns:a16="http://schemas.microsoft.com/office/drawing/2014/main" id="{E8F9365C-6774-425B-8EEF-6B8D3696D0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48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Oval 8">
                    <a:extLst>
                      <a:ext uri="{FF2B5EF4-FFF2-40B4-BE49-F238E27FC236}">
                        <a16:creationId xmlns:a16="http://schemas.microsoft.com/office/drawing/2014/main" id="{1E0B24DB-C246-4B1F-95F6-33DB87946D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124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Oval 9">
                    <a:extLst>
                      <a:ext uri="{FF2B5EF4-FFF2-40B4-BE49-F238E27FC236}">
                        <a16:creationId xmlns:a16="http://schemas.microsoft.com/office/drawing/2014/main" id="{471D3E87-A067-46F9-BC0E-C87E01CFC2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48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Oval 10">
                    <a:extLst>
                      <a:ext uri="{FF2B5EF4-FFF2-40B4-BE49-F238E27FC236}">
                        <a16:creationId xmlns:a16="http://schemas.microsoft.com/office/drawing/2014/main" id="{B4804592-17E6-475B-ACCD-85AADB85FD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584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9" name="Oval 11">
                    <a:extLst>
                      <a:ext uri="{FF2B5EF4-FFF2-40B4-BE49-F238E27FC236}">
                        <a16:creationId xmlns:a16="http://schemas.microsoft.com/office/drawing/2014/main" id="{BF37541A-D7C3-4997-928D-07C5290D92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48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0" name="Oval 12">
                    <a:extLst>
                      <a:ext uri="{FF2B5EF4-FFF2-40B4-BE49-F238E27FC236}">
                        <a16:creationId xmlns:a16="http://schemas.microsoft.com/office/drawing/2014/main" id="{833495D6-A449-4B82-B8D4-7FE63CDE31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1824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1" name="Oval 13">
                    <a:extLst>
                      <a:ext uri="{FF2B5EF4-FFF2-40B4-BE49-F238E27FC236}">
                        <a16:creationId xmlns:a16="http://schemas.microsoft.com/office/drawing/2014/main" id="{28DD541C-5F2F-40C8-AEC4-21E237D02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160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2" name="Oval 14">
                    <a:extLst>
                      <a:ext uri="{FF2B5EF4-FFF2-40B4-BE49-F238E27FC236}">
                        <a16:creationId xmlns:a16="http://schemas.microsoft.com/office/drawing/2014/main" id="{F4C67BF3-CF11-41B2-BCCF-DF6273401D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160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3" name="Oval 15">
                    <a:extLst>
                      <a:ext uri="{FF2B5EF4-FFF2-40B4-BE49-F238E27FC236}">
                        <a16:creationId xmlns:a16="http://schemas.microsoft.com/office/drawing/2014/main" id="{9A6F956B-8546-45F4-9657-4B2A68C98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016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4" name="Oval 16">
                    <a:extLst>
                      <a:ext uri="{FF2B5EF4-FFF2-40B4-BE49-F238E27FC236}">
                        <a16:creationId xmlns:a16="http://schemas.microsoft.com/office/drawing/2014/main" id="{E293E9A2-D294-4703-BE30-41854A44FF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96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" name="Oval 17">
                    <a:extLst>
                      <a:ext uri="{FF2B5EF4-FFF2-40B4-BE49-F238E27FC236}">
                        <a16:creationId xmlns:a16="http://schemas.microsoft.com/office/drawing/2014/main" id="{3E6B6A44-38A1-41E2-BFB0-BCB101D064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640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6" name="Oval 18">
                    <a:extLst>
                      <a:ext uri="{FF2B5EF4-FFF2-40B4-BE49-F238E27FC236}">
                        <a16:creationId xmlns:a16="http://schemas.microsoft.com/office/drawing/2014/main" id="{3E037E2B-0CC4-4124-893A-C207A227AF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352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7" name="Oval 19">
                    <a:extLst>
                      <a:ext uri="{FF2B5EF4-FFF2-40B4-BE49-F238E27FC236}">
                        <a16:creationId xmlns:a16="http://schemas.microsoft.com/office/drawing/2014/main" id="{93D91261-54C5-4402-A4E1-503FCD9E42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72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8" name="Oval 20">
                    <a:extLst>
                      <a:ext uri="{FF2B5EF4-FFF2-40B4-BE49-F238E27FC236}">
                        <a16:creationId xmlns:a16="http://schemas.microsoft.com/office/drawing/2014/main" id="{4E304D2C-5F11-42F3-864A-6FCF28C5D1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00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9" name="Oval 21">
                    <a:extLst>
                      <a:ext uri="{FF2B5EF4-FFF2-40B4-BE49-F238E27FC236}">
                        <a16:creationId xmlns:a16="http://schemas.microsoft.com/office/drawing/2014/main" id="{8224FFEB-F6A0-49E6-B557-D7327CF72B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776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0" name="Oval 22">
                    <a:extLst>
                      <a:ext uri="{FF2B5EF4-FFF2-40B4-BE49-F238E27FC236}">
                        <a16:creationId xmlns:a16="http://schemas.microsoft.com/office/drawing/2014/main" id="{4D038605-B1CE-4E7F-B30D-B5A453C979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96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1" name="Oval 23">
                    <a:extLst>
                      <a:ext uri="{FF2B5EF4-FFF2-40B4-BE49-F238E27FC236}">
                        <a16:creationId xmlns:a16="http://schemas.microsoft.com/office/drawing/2014/main" id="{0078583A-593E-4D80-AF93-CCFE9BFDF8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688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2" name="Oval 24">
                    <a:extLst>
                      <a:ext uri="{FF2B5EF4-FFF2-40B4-BE49-F238E27FC236}">
                        <a16:creationId xmlns:a16="http://schemas.microsoft.com/office/drawing/2014/main" id="{A74631A1-1FC3-4042-921B-1075E12B7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592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3" name="Oval 25">
                    <a:extLst>
                      <a:ext uri="{FF2B5EF4-FFF2-40B4-BE49-F238E27FC236}">
                        <a16:creationId xmlns:a16="http://schemas.microsoft.com/office/drawing/2014/main" id="{7D260D32-D211-49EA-989B-73075DCD48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256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4" name="Oval 26">
                    <a:extLst>
                      <a:ext uri="{FF2B5EF4-FFF2-40B4-BE49-F238E27FC236}">
                        <a16:creationId xmlns:a16="http://schemas.microsoft.com/office/drawing/2014/main" id="{0CA02AC1-B886-48AB-B8B6-40983829D0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104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5" name="Oval 27">
                    <a:extLst>
                      <a:ext uri="{FF2B5EF4-FFF2-40B4-BE49-F238E27FC236}">
                        <a16:creationId xmlns:a16="http://schemas.microsoft.com/office/drawing/2014/main" id="{42E404F8-7B1A-4A2D-91F2-ACB5B174C7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344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6" name="Oval 28">
                    <a:extLst>
                      <a:ext uri="{FF2B5EF4-FFF2-40B4-BE49-F238E27FC236}">
                        <a16:creationId xmlns:a16="http://schemas.microsoft.com/office/drawing/2014/main" id="{6EA9F06C-407B-4010-B922-D26EE58AD1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304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7" name="Oval 29">
                    <a:extLst>
                      <a:ext uri="{FF2B5EF4-FFF2-40B4-BE49-F238E27FC236}">
                        <a16:creationId xmlns:a16="http://schemas.microsoft.com/office/drawing/2014/main" id="{DE24D8D0-31C8-49B9-B3E2-9D8AD3C83A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1152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8" name="Oval 30">
                    <a:extLst>
                      <a:ext uri="{FF2B5EF4-FFF2-40B4-BE49-F238E27FC236}">
                        <a16:creationId xmlns:a16="http://schemas.microsoft.com/office/drawing/2014/main" id="{1307FBB9-63C8-4772-A108-280B662ED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632"/>
                    <a:ext cx="240" cy="240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Line 32">
                  <a:extLst>
                    <a:ext uri="{FF2B5EF4-FFF2-40B4-BE49-F238E27FC236}">
                      <a16:creationId xmlns:a16="http://schemas.microsoft.com/office/drawing/2014/main" id="{97D3A880-A627-401A-92B6-51FA74D9B6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88" y="1908"/>
                  <a:ext cx="144" cy="6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Line 33">
                  <a:extLst>
                    <a:ext uri="{FF2B5EF4-FFF2-40B4-BE49-F238E27FC236}">
                      <a16:creationId xmlns:a16="http://schemas.microsoft.com/office/drawing/2014/main" id="{D7B55CE2-1C1D-4042-912A-677F8F2B9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076"/>
                  <a:ext cx="114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34">
                  <a:extLst>
                    <a:ext uri="{FF2B5EF4-FFF2-40B4-BE49-F238E27FC236}">
                      <a16:creationId xmlns:a16="http://schemas.microsoft.com/office/drawing/2014/main" id="{774ABD77-3487-4BCC-9B09-767F331AA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6" y="1704"/>
                  <a:ext cx="102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Line 35">
                  <a:extLst>
                    <a:ext uri="{FF2B5EF4-FFF2-40B4-BE49-F238E27FC236}">
                      <a16:creationId xmlns:a16="http://schemas.microsoft.com/office/drawing/2014/main" id="{CC827C91-D04F-4DA4-A593-B25E911D4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0" y="1518"/>
                  <a:ext cx="240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Line 36">
                  <a:extLst>
                    <a:ext uri="{FF2B5EF4-FFF2-40B4-BE49-F238E27FC236}">
                      <a16:creationId xmlns:a16="http://schemas.microsoft.com/office/drawing/2014/main" id="{EDD50B46-79CA-4175-AB6F-E6A3E36D30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0" y="1452"/>
                  <a:ext cx="276" cy="1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Line 37">
                  <a:extLst>
                    <a:ext uri="{FF2B5EF4-FFF2-40B4-BE49-F238E27FC236}">
                      <a16:creationId xmlns:a16="http://schemas.microsoft.com/office/drawing/2014/main" id="{E1384445-C262-480F-8D36-DA6699ABD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586" y="1590"/>
                  <a:ext cx="66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Line 38">
                  <a:extLst>
                    <a:ext uri="{FF2B5EF4-FFF2-40B4-BE49-F238E27FC236}">
                      <a16:creationId xmlns:a16="http://schemas.microsoft.com/office/drawing/2014/main" id="{7AF41E2A-3C39-4671-8B65-3E1C3B78C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32" y="1584"/>
                  <a:ext cx="228" cy="2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Line 39">
                  <a:extLst>
                    <a:ext uri="{FF2B5EF4-FFF2-40B4-BE49-F238E27FC236}">
                      <a16:creationId xmlns:a16="http://schemas.microsoft.com/office/drawing/2014/main" id="{9C12438D-6768-4738-9C2C-54088426FA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0" y="1968"/>
                  <a:ext cx="294" cy="1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Line 40">
                  <a:extLst>
                    <a:ext uri="{FF2B5EF4-FFF2-40B4-BE49-F238E27FC236}">
                      <a16:creationId xmlns:a16="http://schemas.microsoft.com/office/drawing/2014/main" id="{90D2E118-6830-496D-8AD7-CFF05BDF1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16" y="2064"/>
                  <a:ext cx="84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Line 41">
                  <a:extLst>
                    <a:ext uri="{FF2B5EF4-FFF2-40B4-BE49-F238E27FC236}">
                      <a16:creationId xmlns:a16="http://schemas.microsoft.com/office/drawing/2014/main" id="{52F6D5B8-DFA0-42C5-8C21-CD28A05485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974"/>
                  <a:ext cx="150" cy="2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42">
                  <a:extLst>
                    <a:ext uri="{FF2B5EF4-FFF2-40B4-BE49-F238E27FC236}">
                      <a16:creationId xmlns:a16="http://schemas.microsoft.com/office/drawing/2014/main" id="{DCBCED3B-C66A-478C-967F-89D8F24B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54" y="2634"/>
                  <a:ext cx="102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43">
                  <a:extLst>
                    <a:ext uri="{FF2B5EF4-FFF2-40B4-BE49-F238E27FC236}">
                      <a16:creationId xmlns:a16="http://schemas.microsoft.com/office/drawing/2014/main" id="{7AF50800-1D66-43E0-83F1-12979828D3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22" y="2502"/>
                  <a:ext cx="84" cy="3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44">
                  <a:extLst>
                    <a:ext uri="{FF2B5EF4-FFF2-40B4-BE49-F238E27FC236}">
                      <a16:creationId xmlns:a16="http://schemas.microsoft.com/office/drawing/2014/main" id="{6BED3084-4566-4E3A-BF47-67CED62759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4" y="2532"/>
                  <a:ext cx="23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Line 45">
                  <a:extLst>
                    <a:ext uri="{FF2B5EF4-FFF2-40B4-BE49-F238E27FC236}">
                      <a16:creationId xmlns:a16="http://schemas.microsoft.com/office/drawing/2014/main" id="{66444D2D-E79F-4A01-A0E9-46EB17FB9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12" y="2262"/>
                  <a:ext cx="126" cy="1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Line 46">
                  <a:extLst>
                    <a:ext uri="{FF2B5EF4-FFF2-40B4-BE49-F238E27FC236}">
                      <a16:creationId xmlns:a16="http://schemas.microsoft.com/office/drawing/2014/main" id="{48657AB2-C178-42F8-9EC3-601E9EB27A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72" y="1932"/>
                  <a:ext cx="606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Line 47">
                  <a:extLst>
                    <a:ext uri="{FF2B5EF4-FFF2-40B4-BE49-F238E27FC236}">
                      <a16:creationId xmlns:a16="http://schemas.microsoft.com/office/drawing/2014/main" id="{E08A8E41-BDD1-4382-B1D6-9882019BD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6" y="1650"/>
                  <a:ext cx="138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Line 48">
                  <a:extLst>
                    <a:ext uri="{FF2B5EF4-FFF2-40B4-BE49-F238E27FC236}">
                      <a16:creationId xmlns:a16="http://schemas.microsoft.com/office/drawing/2014/main" id="{15357756-076F-4586-A2B9-46F653149C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22" y="1626"/>
                  <a:ext cx="60" cy="1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49">
                  <a:extLst>
                    <a:ext uri="{FF2B5EF4-FFF2-40B4-BE49-F238E27FC236}">
                      <a16:creationId xmlns:a16="http://schemas.microsoft.com/office/drawing/2014/main" id="{5F937E37-BD11-4D72-8569-029C09DA6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6" y="1500"/>
                  <a:ext cx="318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Line 50">
                  <a:extLst>
                    <a:ext uri="{FF2B5EF4-FFF2-40B4-BE49-F238E27FC236}">
                      <a16:creationId xmlns:a16="http://schemas.microsoft.com/office/drawing/2014/main" id="{93A04CCF-1019-491B-B21C-F098881134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292"/>
                  <a:ext cx="42" cy="11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51">
                  <a:extLst>
                    <a:ext uri="{FF2B5EF4-FFF2-40B4-BE49-F238E27FC236}">
                      <a16:creationId xmlns:a16="http://schemas.microsoft.com/office/drawing/2014/main" id="{06E7E57F-09CC-47C5-97E7-7AD83E5DC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02" y="2208"/>
                  <a:ext cx="462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52">
                  <a:extLst>
                    <a:ext uri="{FF2B5EF4-FFF2-40B4-BE49-F238E27FC236}">
                      <a16:creationId xmlns:a16="http://schemas.microsoft.com/office/drawing/2014/main" id="{AE3DFE0F-A4E0-42D1-94C1-ABF2D275B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202" y="2058"/>
                  <a:ext cx="102" cy="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53">
                  <a:extLst>
                    <a:ext uri="{FF2B5EF4-FFF2-40B4-BE49-F238E27FC236}">
                      <a16:creationId xmlns:a16="http://schemas.microsoft.com/office/drawing/2014/main" id="{22114D39-6E3E-4FEB-8215-0EC4A8F3A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0" y="2472"/>
                  <a:ext cx="162" cy="1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Line 54">
                  <a:extLst>
                    <a:ext uri="{FF2B5EF4-FFF2-40B4-BE49-F238E27FC236}">
                      <a16:creationId xmlns:a16="http://schemas.microsoft.com/office/drawing/2014/main" id="{02675903-CD31-4B05-80DB-4AD6AD94A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28" y="2346"/>
                  <a:ext cx="144" cy="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Line 55">
                  <a:extLst>
                    <a:ext uri="{FF2B5EF4-FFF2-40B4-BE49-F238E27FC236}">
                      <a16:creationId xmlns:a16="http://schemas.microsoft.com/office/drawing/2014/main" id="{C9B0757A-7DBF-455A-BBA4-2AD0CB664F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72" y="2646"/>
                  <a:ext cx="3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Line 56">
                  <a:extLst>
                    <a:ext uri="{FF2B5EF4-FFF2-40B4-BE49-F238E27FC236}">
                      <a16:creationId xmlns:a16="http://schemas.microsoft.com/office/drawing/2014/main" id="{F53B41CA-0ECE-44F2-9A9E-56E1EDEBB1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2550"/>
                  <a:ext cx="150" cy="6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Line 57">
                  <a:extLst>
                    <a:ext uri="{FF2B5EF4-FFF2-40B4-BE49-F238E27FC236}">
                      <a16:creationId xmlns:a16="http://schemas.microsoft.com/office/drawing/2014/main" id="{7A996983-3C2F-4D17-9F40-A57DF2AFA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16" y="2310"/>
                  <a:ext cx="366" cy="1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Line 58">
                  <a:extLst>
                    <a:ext uri="{FF2B5EF4-FFF2-40B4-BE49-F238E27FC236}">
                      <a16:creationId xmlns:a16="http://schemas.microsoft.com/office/drawing/2014/main" id="{B562720C-EC07-4BE2-BFAA-266758BDA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1806"/>
                  <a:ext cx="516" cy="3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Line 59">
                  <a:extLst>
                    <a:ext uri="{FF2B5EF4-FFF2-40B4-BE49-F238E27FC236}">
                      <a16:creationId xmlns:a16="http://schemas.microsoft.com/office/drawing/2014/main" id="{39EDE552-11AD-484D-95C8-DD4DFB5EA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750" y="1554"/>
                  <a:ext cx="252" cy="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Line 60">
                  <a:extLst>
                    <a:ext uri="{FF2B5EF4-FFF2-40B4-BE49-F238E27FC236}">
                      <a16:creationId xmlns:a16="http://schemas.microsoft.com/office/drawing/2014/main" id="{99C09307-B7D9-4981-A828-4723C0725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6" y="1824"/>
                  <a:ext cx="24" cy="1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Line 61">
                  <a:extLst>
                    <a:ext uri="{FF2B5EF4-FFF2-40B4-BE49-F238E27FC236}">
                      <a16:creationId xmlns:a16="http://schemas.microsoft.com/office/drawing/2014/main" id="{50A07C80-7596-4EB2-8E0E-47B9C58B3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76" y="1824"/>
                  <a:ext cx="198" cy="3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Line 62">
                  <a:extLst>
                    <a:ext uri="{FF2B5EF4-FFF2-40B4-BE49-F238E27FC236}">
                      <a16:creationId xmlns:a16="http://schemas.microsoft.com/office/drawing/2014/main" id="{1B62476C-3588-4DDE-BCE2-A30C67D0A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90" y="2202"/>
                  <a:ext cx="114" cy="6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Line 63">
                  <a:extLst>
                    <a:ext uri="{FF2B5EF4-FFF2-40B4-BE49-F238E27FC236}">
                      <a16:creationId xmlns:a16="http://schemas.microsoft.com/office/drawing/2014/main" id="{8AC562B1-171E-4BF8-A650-A0BE4EB41A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480" y="2316"/>
                  <a:ext cx="192" cy="19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Line 64">
                  <a:extLst>
                    <a:ext uri="{FF2B5EF4-FFF2-40B4-BE49-F238E27FC236}">
                      <a16:creationId xmlns:a16="http://schemas.microsoft.com/office/drawing/2014/main" id="{9FD86B59-D78B-4C34-BC38-D737935AA1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6" y="2454"/>
                  <a:ext cx="66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Line 65">
                  <a:extLst>
                    <a:ext uri="{FF2B5EF4-FFF2-40B4-BE49-F238E27FC236}">
                      <a16:creationId xmlns:a16="http://schemas.microsoft.com/office/drawing/2014/main" id="{9EF82475-4F8A-4BE7-964E-E9B006D52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76" y="1968"/>
                  <a:ext cx="12" cy="10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Line 66">
                  <a:extLst>
                    <a:ext uri="{FF2B5EF4-FFF2-40B4-BE49-F238E27FC236}">
                      <a16:creationId xmlns:a16="http://schemas.microsoft.com/office/drawing/2014/main" id="{7857A0D7-BDC2-4BA1-B3DF-533A977FC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8" y="1842"/>
                  <a:ext cx="522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Line 67">
                  <a:extLst>
                    <a:ext uri="{FF2B5EF4-FFF2-40B4-BE49-F238E27FC236}">
                      <a16:creationId xmlns:a16="http://schemas.microsoft.com/office/drawing/2014/main" id="{6C0C5A97-98E2-4414-A4F8-A3C7B7F49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94" y="2628"/>
                  <a:ext cx="22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Line 68">
                  <a:extLst>
                    <a:ext uri="{FF2B5EF4-FFF2-40B4-BE49-F238E27FC236}">
                      <a16:creationId xmlns:a16="http://schemas.microsoft.com/office/drawing/2014/main" id="{B18740AD-4186-4D75-B5FA-B06CCBEB7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64" y="2358"/>
                  <a:ext cx="84" cy="21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Line 69">
                  <a:extLst>
                    <a:ext uri="{FF2B5EF4-FFF2-40B4-BE49-F238E27FC236}">
                      <a16:creationId xmlns:a16="http://schemas.microsoft.com/office/drawing/2014/main" id="{B0196C31-910F-44E5-BA3B-6815C8C569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66" y="2358"/>
                  <a:ext cx="60" cy="5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Line 70">
                  <a:extLst>
                    <a:ext uri="{FF2B5EF4-FFF2-40B4-BE49-F238E27FC236}">
                      <a16:creationId xmlns:a16="http://schemas.microsoft.com/office/drawing/2014/main" id="{BB9A6B44-1B07-410B-93E4-49C05A2E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02" y="1968"/>
                  <a:ext cx="4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Line 71">
                  <a:extLst>
                    <a:ext uri="{FF2B5EF4-FFF2-40B4-BE49-F238E27FC236}">
                      <a16:creationId xmlns:a16="http://schemas.microsoft.com/office/drawing/2014/main" id="{9B3947B1-A131-41A4-AA2D-38F043E09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2" y="2250"/>
                  <a:ext cx="246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Line 72">
                  <a:extLst>
                    <a:ext uri="{FF2B5EF4-FFF2-40B4-BE49-F238E27FC236}">
                      <a16:creationId xmlns:a16="http://schemas.microsoft.com/office/drawing/2014/main" id="{3518AE2C-77F5-46AC-AC02-E767ADAD8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760"/>
                  <a:ext cx="306" cy="1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Line 73">
                  <a:extLst>
                    <a:ext uri="{FF2B5EF4-FFF2-40B4-BE49-F238E27FC236}">
                      <a16:creationId xmlns:a16="http://schemas.microsoft.com/office/drawing/2014/main" id="{19EC597A-CAE3-4110-8FBA-0B9A8BCF98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862" y="3018"/>
                  <a:ext cx="354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Line 74">
                  <a:extLst>
                    <a:ext uri="{FF2B5EF4-FFF2-40B4-BE49-F238E27FC236}">
                      <a16:creationId xmlns:a16="http://schemas.microsoft.com/office/drawing/2014/main" id="{004734A2-4803-4557-A0EC-DCC9DE98F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2904"/>
                  <a:ext cx="438" cy="1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Line 75">
                  <a:extLst>
                    <a:ext uri="{FF2B5EF4-FFF2-40B4-BE49-F238E27FC236}">
                      <a16:creationId xmlns:a16="http://schemas.microsoft.com/office/drawing/2014/main" id="{A6849B42-0DAE-4ED8-A448-60BD24EC5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86" y="2268"/>
                  <a:ext cx="108" cy="48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Line 76">
                  <a:extLst>
                    <a:ext uri="{FF2B5EF4-FFF2-40B4-BE49-F238E27FC236}">
                      <a16:creationId xmlns:a16="http://schemas.microsoft.com/office/drawing/2014/main" id="{2C0E7B2F-8B44-41BC-8ADC-090DDF474B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16" y="2970"/>
                  <a:ext cx="270" cy="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7" name="Line 79">
                <a:extLst>
                  <a:ext uri="{FF2B5EF4-FFF2-40B4-BE49-F238E27FC236}">
                    <a16:creationId xmlns:a16="http://schemas.microsoft.com/office/drawing/2014/main" id="{F30F31F2-1C29-437F-83E4-7F308AF2F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6" y="1386"/>
                <a:ext cx="102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80">
                <a:extLst>
                  <a:ext uri="{FF2B5EF4-FFF2-40B4-BE49-F238E27FC236}">
                    <a16:creationId xmlns:a16="http://schemas.microsoft.com/office/drawing/2014/main" id="{D4486B03-E9F3-4F6C-9E61-47EF85A3B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6" y="1362"/>
                <a:ext cx="72" cy="2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81">
                <a:extLst>
                  <a:ext uri="{FF2B5EF4-FFF2-40B4-BE49-F238E27FC236}">
                    <a16:creationId xmlns:a16="http://schemas.microsoft.com/office/drawing/2014/main" id="{D3A900A6-2467-4981-AA8A-97B6CF878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0" y="1140"/>
                <a:ext cx="60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82">
                <a:extLst>
                  <a:ext uri="{FF2B5EF4-FFF2-40B4-BE49-F238E27FC236}">
                    <a16:creationId xmlns:a16="http://schemas.microsoft.com/office/drawing/2014/main" id="{D600E0A8-80BE-4262-B2A1-DC50974B5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00" y="3048"/>
                <a:ext cx="126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83">
                <a:extLst>
                  <a:ext uri="{FF2B5EF4-FFF2-40B4-BE49-F238E27FC236}">
                    <a16:creationId xmlns:a16="http://schemas.microsoft.com/office/drawing/2014/main" id="{BDD9208A-B028-49D1-AD34-E83F3BDA2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4" y="3120"/>
                <a:ext cx="66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84">
                <a:extLst>
                  <a:ext uri="{FF2B5EF4-FFF2-40B4-BE49-F238E27FC236}">
                    <a16:creationId xmlns:a16="http://schemas.microsoft.com/office/drawing/2014/main" id="{6340E0F6-797C-471F-9312-6BBF3332C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8" y="3144"/>
                <a:ext cx="78" cy="1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85">
                <a:extLst>
                  <a:ext uri="{FF2B5EF4-FFF2-40B4-BE49-F238E27FC236}">
                    <a16:creationId xmlns:a16="http://schemas.microsoft.com/office/drawing/2014/main" id="{FF0C7AED-5DBE-4001-ABEB-B5DFEA34E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0" y="2976"/>
                <a:ext cx="66" cy="1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86">
                <a:extLst>
                  <a:ext uri="{FF2B5EF4-FFF2-40B4-BE49-F238E27FC236}">
                    <a16:creationId xmlns:a16="http://schemas.microsoft.com/office/drawing/2014/main" id="{DBB23F5D-FBCA-41ED-B6DE-420A47D5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04" y="1590"/>
                <a:ext cx="9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87">
                <a:extLst>
                  <a:ext uri="{FF2B5EF4-FFF2-40B4-BE49-F238E27FC236}">
                    <a16:creationId xmlns:a16="http://schemas.microsoft.com/office/drawing/2014/main" id="{16E4F722-8B45-42AB-A00F-50A61AD87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84"/>
                <a:ext cx="168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88">
                <a:extLst>
                  <a:ext uri="{FF2B5EF4-FFF2-40B4-BE49-F238E27FC236}">
                    <a16:creationId xmlns:a16="http://schemas.microsoft.com/office/drawing/2014/main" id="{68270914-51C9-49C4-AAFA-290884B2F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0" y="2076"/>
                <a:ext cx="96" cy="1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89">
                <a:extLst>
                  <a:ext uri="{FF2B5EF4-FFF2-40B4-BE49-F238E27FC236}">
                    <a16:creationId xmlns:a16="http://schemas.microsoft.com/office/drawing/2014/main" id="{7CE75F75-2C29-4D0C-81D5-09BD83A27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2" y="2880"/>
                <a:ext cx="18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F7D1AE83-D7A8-4063-8440-BC21CBF22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1053"/>
              <a:ext cx="3708" cy="23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79" name="Rectangle 4">
            <a:extLst>
              <a:ext uri="{FF2B5EF4-FFF2-40B4-BE49-F238E27FC236}">
                <a16:creationId xmlns:a16="http://schemas.microsoft.com/office/drawing/2014/main" id="{48E7C543-3779-4035-8BDE-72ED0863047E}"/>
              </a:ext>
            </a:extLst>
          </p:cNvPr>
          <p:cNvSpPr txBox="1">
            <a:spLocks noChangeArrowheads="1"/>
          </p:cNvSpPr>
          <p:nvPr/>
        </p:nvSpPr>
        <p:spPr>
          <a:xfrm>
            <a:off x="1209136" y="1857030"/>
            <a:ext cx="4886864" cy="3577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b="1" dirty="0"/>
              <a:t>¿Que hacer si tienes un DFD que se ve así?</a:t>
            </a:r>
            <a:endParaRPr lang="es-E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...Un DFD con niveles</a:t>
            </a:r>
            <a:endParaRPr lang="es-ES"/>
          </a:p>
        </p:txBody>
      </p:sp>
      <p:sp>
        <p:nvSpPr>
          <p:cNvPr id="23556" name="Text Box 71"/>
          <p:cNvSpPr txBox="1">
            <a:spLocks noChangeArrowheads="1"/>
          </p:cNvSpPr>
          <p:nvPr/>
        </p:nvSpPr>
        <p:spPr bwMode="auto">
          <a:xfrm>
            <a:off x="7850634" y="1855312"/>
            <a:ext cx="2228850" cy="648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s-MX" sz="1200" dirty="0"/>
              <a:t>Un DFD especial con una sola burbuja que representa a todo el sistema</a:t>
            </a:r>
            <a:endParaRPr lang="es-ES" sz="1200" dirty="0"/>
          </a:p>
        </p:txBody>
      </p:sp>
      <p:sp>
        <p:nvSpPr>
          <p:cNvPr id="23557" name="Line 72"/>
          <p:cNvSpPr>
            <a:spLocks noChangeShapeType="1"/>
          </p:cNvSpPr>
          <p:nvPr/>
        </p:nvSpPr>
        <p:spPr bwMode="auto">
          <a:xfrm flipH="1" flipV="1">
            <a:off x="6223246" y="3895724"/>
            <a:ext cx="1977779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558" name="Text Box 73"/>
          <p:cNvSpPr txBox="1">
            <a:spLocks noChangeArrowheads="1"/>
          </p:cNvSpPr>
          <p:nvPr/>
        </p:nvSpPr>
        <p:spPr bwMode="auto">
          <a:xfrm>
            <a:off x="8134351" y="3371850"/>
            <a:ext cx="1304925" cy="10178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s-MX" sz="1200" dirty="0"/>
              <a:t>Note como las entradas y las salidas están “balanceadas” en cada nivel</a:t>
            </a:r>
            <a:endParaRPr lang="es-ES" sz="1200" dirty="0"/>
          </a:p>
        </p:txBody>
      </p:sp>
      <p:sp>
        <p:nvSpPr>
          <p:cNvPr id="23559" name="Line 74"/>
          <p:cNvSpPr>
            <a:spLocks noChangeShapeType="1"/>
          </p:cNvSpPr>
          <p:nvPr/>
        </p:nvSpPr>
        <p:spPr bwMode="auto">
          <a:xfrm flipH="1">
            <a:off x="3204839" y="5534025"/>
            <a:ext cx="4424686" cy="51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560" name="Text Box 75"/>
          <p:cNvSpPr txBox="1">
            <a:spLocks noChangeArrowheads="1"/>
          </p:cNvSpPr>
          <p:nvPr/>
        </p:nvSpPr>
        <p:spPr bwMode="auto">
          <a:xfrm>
            <a:off x="7710488" y="4738688"/>
            <a:ext cx="2152650" cy="12025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s-MX" sz="1200"/>
              <a:t>Si la burbuja 3.2 es una “primitiva”, entonces los requerimientos del usuario se definirán en una “especificación de procesos” textual (más sobre esto más adelante)</a:t>
            </a:r>
            <a:endParaRPr lang="es-ES" sz="1200"/>
          </a:p>
        </p:txBody>
      </p:sp>
      <p:sp>
        <p:nvSpPr>
          <p:cNvPr id="23562" name="Line 70"/>
          <p:cNvSpPr>
            <a:spLocks noChangeShapeType="1"/>
          </p:cNvSpPr>
          <p:nvPr/>
        </p:nvSpPr>
        <p:spPr bwMode="auto">
          <a:xfrm flipH="1">
            <a:off x="4552950" y="2171360"/>
            <a:ext cx="3297683" cy="22894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C51D11FF-738F-4D6E-8981-8BAEE04A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342" y="1838326"/>
            <a:ext cx="5086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pPr algn="ctr"/>
            <a:fld id="{D19889E0-ED6E-40E1-AE68-65836F6BD684}" type="slidenum">
              <a:rPr lang="es-ES" smtClean="0">
                <a:latin typeface="Arial" charset="0"/>
              </a:rPr>
              <a:pPr algn="ctr"/>
              <a:t>19</a:t>
            </a:fld>
            <a:endParaRPr lang="es-ES"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Un DFD desbalanceado</a:t>
            </a:r>
            <a:endParaRPr lang="es-ES"/>
          </a:p>
        </p:txBody>
      </p:sp>
      <p:sp>
        <p:nvSpPr>
          <p:cNvPr id="24580" name="Rectangle 70"/>
          <p:cNvSpPr>
            <a:spLocks noChangeArrowheads="1"/>
          </p:cNvSpPr>
          <p:nvPr/>
        </p:nvSpPr>
        <p:spPr bwMode="auto">
          <a:xfrm>
            <a:off x="8169059" y="2044084"/>
            <a:ext cx="2882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MX" dirty="0"/>
              <a:t>Observe que detectar esto puede ser muy tedioso si el sistema es muy grande.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MX" dirty="0"/>
              <a:t>El soporte automático es esencial aquí, especialmente para sistemas grandes.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s-MX" dirty="0"/>
              <a:t>Esto es algo que las herramientas CASE pueden hacer...pero algunas de ellas solo pueden balancear dos niveles al mismo tiempo. </a:t>
            </a:r>
            <a:endParaRPr lang="es-ES" dirty="0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396" y="1885950"/>
            <a:ext cx="50863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B658-24DD-4E5D-8965-BFD91359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/>
              <a:t>Unidad II </a:t>
            </a:r>
            <a:br>
              <a:rPr lang="es-MX" sz="3600" b="1" dirty="0"/>
            </a:br>
            <a:r>
              <a:rPr lang="es-MX" sz="3600" b="1" dirty="0"/>
              <a:t>Análisis Estructurado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0F836-1C4A-4EA7-A25D-B1CF1BE4B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E26FC-6F0C-4C90-A8B3-5B197F32E9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MX" b="1" dirty="0"/>
              <a:t>Concepto de abstracción y utilidad de los modelos</a:t>
            </a:r>
          </a:p>
          <a:p>
            <a:pPr lvl="1"/>
            <a:r>
              <a:rPr lang="es-MX" b="1" dirty="0"/>
              <a:t>Componentes del análisis estructurado</a:t>
            </a:r>
          </a:p>
          <a:p>
            <a:pPr lvl="2"/>
            <a:r>
              <a:rPr lang="es-MX" b="1" dirty="0"/>
              <a:t>El DFD</a:t>
            </a:r>
          </a:p>
          <a:p>
            <a:pPr lvl="2"/>
            <a:r>
              <a:rPr lang="es-MX" b="1" dirty="0"/>
              <a:t>El diagrama de contexto</a:t>
            </a:r>
          </a:p>
          <a:p>
            <a:pPr lvl="2"/>
            <a:r>
              <a:rPr lang="es-MX" b="1" dirty="0"/>
              <a:t>La especificación de procesos</a:t>
            </a:r>
          </a:p>
          <a:p>
            <a:pPr lvl="2"/>
            <a:r>
              <a:rPr lang="es-MX" b="1" dirty="0"/>
              <a:t>Notación de los DFD</a:t>
            </a:r>
          </a:p>
          <a:p>
            <a:pPr lvl="3"/>
            <a:r>
              <a:rPr lang="es-MX" b="1" dirty="0"/>
              <a:t>Procesos</a:t>
            </a:r>
          </a:p>
          <a:p>
            <a:pPr lvl="3"/>
            <a:r>
              <a:rPr lang="es-MX" b="1" dirty="0"/>
              <a:t>Flujos</a:t>
            </a:r>
          </a:p>
          <a:p>
            <a:pPr lvl="3"/>
            <a:r>
              <a:rPr lang="es-MX" b="1" dirty="0"/>
              <a:t>Almacenes de datos</a:t>
            </a:r>
          </a:p>
          <a:p>
            <a:pPr lvl="3"/>
            <a:r>
              <a:rPr lang="es-MX" b="1" dirty="0"/>
              <a:t>Terminadores</a:t>
            </a:r>
          </a:p>
          <a:p>
            <a:pPr lvl="2"/>
            <a:r>
              <a:rPr lang="es-MX" b="1" dirty="0"/>
              <a:t>Notación del diccionario de datos</a:t>
            </a:r>
          </a:p>
          <a:p>
            <a:pPr lvl="2"/>
            <a:r>
              <a:rPr lang="es-MX" b="1" dirty="0"/>
              <a:t>Notación de las especificaciones de procesos</a:t>
            </a:r>
          </a:p>
          <a:p>
            <a:pPr lvl="2"/>
            <a:r>
              <a:rPr lang="es-MX" b="1" dirty="0"/>
              <a:t>Sintaxis y ejercicios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99D622-0FBD-4DFF-90F9-43732A74B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MX"/>
              <a:t>Material de estudio</a:t>
            </a:r>
            <a:r>
              <a:rPr lang="es-MX" baseline="30000"/>
              <a:t>1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E8F876-D64D-4591-88FE-A4F4BE01AA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MX" sz="1050" i="1" dirty="0"/>
              <a:t>Análisis Estructurado Moderno. Ed. </a:t>
            </a:r>
            <a:r>
              <a:rPr lang="es-MX" sz="1050" i="1" dirty="0" err="1"/>
              <a:t>Yourdon</a:t>
            </a:r>
            <a:r>
              <a:rPr lang="es-MX" sz="1050" i="1" dirty="0"/>
              <a:t>, 1990. Prentice Hall</a:t>
            </a:r>
          </a:p>
          <a:p>
            <a:pPr lvl="1"/>
            <a:endParaRPr lang="es-MX" sz="105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71F92E-BB6F-4554-AD5E-3156A21B0BB5}"/>
              </a:ext>
            </a:extLst>
          </p:cNvPr>
          <p:cNvSpPr txBox="1"/>
          <p:nvPr/>
        </p:nvSpPr>
        <p:spPr>
          <a:xfrm>
            <a:off x="260058" y="6048462"/>
            <a:ext cx="2625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aseline="30000"/>
              <a:t>1 </a:t>
            </a:r>
            <a:r>
              <a:rPr lang="es-MX" sz="1200"/>
              <a:t>Material accesible en: </a:t>
            </a:r>
            <a:r>
              <a:rPr lang="es-MX" sz="1200">
                <a:hlinkClick r:id="rId2"/>
              </a:rPr>
              <a:t>Aula Virtual</a:t>
            </a:r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994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Comentarios sobre la nivelación</a:t>
            </a:r>
            <a:endParaRPr lang="es-E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 sz="2400" dirty="0"/>
          </a:p>
          <a:p>
            <a:r>
              <a:rPr lang="es-MX" sz="2400" dirty="0"/>
              <a:t>No debería haber límites para número de niveles permitidos; pero 3 o 4 niveles es lo más común para sistemas grandes.</a:t>
            </a:r>
          </a:p>
          <a:p>
            <a:r>
              <a:rPr lang="es-MX" sz="2400" dirty="0"/>
              <a:t>No todas las partes del sistema requieren de la misma cantidad de niveles.  Asegurarse que el CASE sea flexible en este punto.</a:t>
            </a:r>
          </a:p>
          <a:p>
            <a:r>
              <a:rPr lang="es-MX" sz="2400" dirty="0"/>
              <a:t>Un punto importante: muestre un almacén en el nivel más alto, en donde sirve como interfase entre dos burbujas; luego muéstrelo de nuevo en CADA NIVEL INFERIOR que contenga esas burbujas</a:t>
            </a:r>
          </a:p>
          <a:p>
            <a:endParaRPr lang="es-MX" sz="2400" dirty="0"/>
          </a:p>
          <a:p>
            <a:endParaRPr lang="es-E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El diccionario de datos</a:t>
            </a:r>
            <a:endParaRPr lang="es-E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912891"/>
            <a:ext cx="10058400" cy="3987800"/>
          </a:xfrm>
        </p:spPr>
        <p:txBody>
          <a:bodyPr>
            <a:normAutofit/>
          </a:bodyPr>
          <a:lstStyle/>
          <a:p>
            <a:r>
              <a:rPr lang="es-MX" sz="2200" dirty="0"/>
              <a:t>El diccionario de datos define elementos de datos haciendo lo siguiente:</a:t>
            </a:r>
          </a:p>
          <a:p>
            <a:pPr lvl="1"/>
            <a:r>
              <a:rPr lang="es-MX" sz="2200" dirty="0"/>
              <a:t>Describiendo el significado de los flujos y almacenes mostrados en el DFD.</a:t>
            </a:r>
          </a:p>
          <a:p>
            <a:pPr lvl="1"/>
            <a:r>
              <a:rPr lang="es-MX" sz="2200" dirty="0"/>
              <a:t>Describiendo la composición de paquetes agregados de datos que se mueven en los flujos; es decir, paquetes complejos (tales como la dirección de un cliente) que pueden descomponerse en elementos más básicos (tales como ciudad, estado y código postal).</a:t>
            </a:r>
          </a:p>
          <a:p>
            <a:pPr lvl="1"/>
            <a:r>
              <a:rPr lang="es-MX" sz="2200" dirty="0"/>
              <a:t>Especificando los valores relevantes y unidades de bloques elementales de información en los flujos de datos y almacenes.</a:t>
            </a:r>
          </a:p>
          <a:p>
            <a:pPr lvl="1"/>
            <a:r>
              <a:rPr lang="es-MX" sz="2200" dirty="0"/>
              <a:t>Describiendo los detalles de las relaciones entre los almacenes que están involucrados en un diagrama Entidad-Relación.</a:t>
            </a:r>
          </a:p>
          <a:p>
            <a:endParaRPr lang="es-ES" sz="22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C2E64CB-8F27-43CF-B6E5-F8DB16537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110" y="5915487"/>
            <a:ext cx="4909968" cy="34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s-MX" sz="1600" i="1" dirty="0"/>
              <a:t>EL SOPORTE DE LAS HERRAMIENTAS CASE ES ESENCIAL</a:t>
            </a:r>
            <a:endParaRPr lang="es-ES" sz="16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Notación del diccionario de datos</a:t>
            </a:r>
            <a:endParaRPr lang="es-E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/>
              <a:t>= 	Se compone de</a:t>
            </a:r>
          </a:p>
          <a:p>
            <a:r>
              <a:rPr lang="es-MX" sz="1600"/>
              <a:t>+	y (and)</a:t>
            </a:r>
          </a:p>
          <a:p>
            <a:r>
              <a:rPr lang="es-MX" sz="1600"/>
              <a:t>()	opcional (puede estar presente o no)</a:t>
            </a:r>
          </a:p>
          <a:p>
            <a:r>
              <a:rPr lang="es-MX" sz="1600"/>
              <a:t>{}	Iteración</a:t>
            </a:r>
          </a:p>
          <a:p>
            <a:r>
              <a:rPr lang="es-MX" sz="1600"/>
              <a:t>[]	Seleccione una de varias alternativas</a:t>
            </a:r>
          </a:p>
          <a:p>
            <a:r>
              <a:rPr lang="es-MX" sz="1600"/>
              <a:t>**	Comentario</a:t>
            </a:r>
          </a:p>
          <a:p>
            <a:r>
              <a:rPr lang="es-MX" sz="1600"/>
              <a:t>@	Identificador (campo llave) de un almacen</a:t>
            </a:r>
          </a:p>
          <a:p>
            <a:r>
              <a:rPr lang="es-MX" sz="1600"/>
              <a:t>|	Separador de varias alternativas de un constructo 	de tipo [].</a:t>
            </a:r>
          </a:p>
          <a:p>
            <a:pPr>
              <a:buFont typeface="Wingdings" pitchFamily="2" charset="2"/>
              <a:buNone/>
            </a:pPr>
            <a:endParaRPr lang="es-MX" sz="1600"/>
          </a:p>
          <a:p>
            <a:pPr>
              <a:buFont typeface="Wingdings" pitchFamily="2" charset="2"/>
              <a:buNone/>
            </a:pPr>
            <a:r>
              <a:rPr lang="es-MX" sz="1600" b="1"/>
              <a:t>LA NOTACIÓN PUEDE VARIAR DEPENDIENDO DE LA HERRAMIENTA CASE</a:t>
            </a:r>
            <a:endParaRPr lang="es-ES" sz="16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FB524422-6E07-42D4-8AF5-809B0F64F0C8}" type="slidenum">
              <a:rPr lang="es-ES" sz="1200"/>
              <a:pPr/>
              <a:t>23</a:t>
            </a:fld>
            <a:endParaRPr lang="es-ES" sz="12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Una entrada típica de un diccionario de datos</a:t>
            </a:r>
            <a:endParaRPr lang="es-E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1751" y="2019300"/>
            <a:ext cx="9111449" cy="3937000"/>
          </a:xfrm>
        </p:spPr>
        <p:txBody>
          <a:bodyPr/>
          <a:lstStyle/>
          <a:p>
            <a:r>
              <a:rPr lang="es-MX" sz="1500" dirty="0"/>
              <a:t>Autor = *información que se guarda para cada autor* @ID-Autor + detalle-autor + balance-regalías</a:t>
            </a:r>
          </a:p>
          <a:p>
            <a:r>
              <a:rPr lang="es-MX" sz="1500" dirty="0"/>
              <a:t>detalle-autor = título-de-cortesía + primer-nombre + apellido +dirección-postal + código-postal + (país) +teléfono</a:t>
            </a:r>
          </a:p>
          <a:p>
            <a:r>
              <a:rPr lang="es-MX" sz="1500" dirty="0"/>
              <a:t>ID-Autor	= *Identificación de cada autor de </a:t>
            </a:r>
            <a:r>
              <a:rPr lang="es-MX" sz="1500" dirty="0" err="1"/>
              <a:t>Yourdon</a:t>
            </a:r>
            <a:r>
              <a:rPr lang="es-MX" sz="1500" dirty="0"/>
              <a:t> </a:t>
            </a:r>
            <a:r>
              <a:rPr lang="es-MX" sz="1500" dirty="0" err="1"/>
              <a:t>press</a:t>
            </a:r>
            <a:r>
              <a:rPr lang="es-MX" sz="1500" dirty="0"/>
              <a:t>.  No se usa el número de seguro social, porque no todos los autores son ciudadanos americanos* apellido + primer-nombre</a:t>
            </a:r>
          </a:p>
          <a:p>
            <a:r>
              <a:rPr lang="es-MX" sz="1500" dirty="0"/>
              <a:t>balance-regalías = *Reporte de autores mostrando las regalías obtenidas o perdidas por ventas, créditos o devoluciones por cada libro, durante el período de tres meses* {total-de-copias-de-libros + total-de-</a:t>
            </a:r>
            <a:r>
              <a:rPr lang="es-MX" sz="1500" dirty="0" err="1"/>
              <a:t>ganacias</a:t>
            </a:r>
            <a:r>
              <a:rPr lang="es-MX" sz="1500" dirty="0"/>
              <a:t>-del-libro + total-regalías}</a:t>
            </a:r>
          </a:p>
          <a:p>
            <a:endParaRPr lang="es-E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322FC2D4-A82B-4081-B26B-24FB1FBCB55D}" type="slidenum">
              <a:rPr lang="es-ES" sz="1200"/>
              <a:pPr/>
              <a:t>24</a:t>
            </a:fld>
            <a:endParaRPr lang="es-ES" sz="12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La especificación de procesos (p-spec)</a:t>
            </a:r>
            <a:endParaRPr lang="es-E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MX"/>
              <a:t>Describe los requerimientos de la </a:t>
            </a:r>
            <a:r>
              <a:rPr lang="es-MX" b="1">
                <a:solidFill>
                  <a:schemeClr val="hlink"/>
                </a:solidFill>
              </a:rPr>
              <a:t>política de negocios</a:t>
            </a:r>
            <a:r>
              <a:rPr lang="es-MX"/>
              <a:t> de las burbújas de bajo nivel en un DFD</a:t>
            </a:r>
          </a:p>
          <a:p>
            <a:r>
              <a:rPr lang="es-MX"/>
              <a:t>Métodos típicos utilizados:</a:t>
            </a:r>
          </a:p>
          <a:p>
            <a:pPr lvl="1"/>
            <a:r>
              <a:rPr lang="es-MX"/>
              <a:t>Texto narrativo</a:t>
            </a:r>
          </a:p>
          <a:p>
            <a:pPr lvl="1"/>
            <a:r>
              <a:rPr lang="es-MX"/>
              <a:t>Tablas de decisión</a:t>
            </a:r>
          </a:p>
          <a:p>
            <a:pPr lvl="1"/>
            <a:r>
              <a:rPr lang="es-MX"/>
              <a:t>Español / Inglés estructurado, etc.</a:t>
            </a:r>
          </a:p>
          <a:p>
            <a:pPr lvl="1"/>
            <a:r>
              <a:rPr lang="es-MX"/>
              <a:t>Pre / Post condiciones</a:t>
            </a:r>
          </a:p>
          <a:p>
            <a:pPr lvl="1"/>
            <a:r>
              <a:rPr lang="es-MX"/>
              <a:t>Diagramas de flujo</a:t>
            </a:r>
          </a:p>
          <a:p>
            <a:pPr lvl="1"/>
            <a:r>
              <a:rPr lang="es-MX"/>
              <a:t>Diagramas de acción</a:t>
            </a:r>
          </a:p>
          <a:p>
            <a:pPr lvl="1"/>
            <a:r>
              <a:rPr lang="es-MX"/>
              <a:t>Etc.</a:t>
            </a:r>
          </a:p>
          <a:p>
            <a:r>
              <a:rPr lang="es-MX"/>
              <a:t>Algunos CASE permiten solo UNA forma de especificación de procesos.  Otros permiten que la p-spec se haga con cualquier procesador de palabras.  Muchos no permiten una forma gráfica de especificación de procesos.</a:t>
            </a:r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...Solo en los procesos de último nivel (primitivos)</a:t>
            </a:r>
            <a:endParaRPr lang="es-ES"/>
          </a:p>
        </p:txBody>
      </p:sp>
      <p:sp>
        <p:nvSpPr>
          <p:cNvPr id="30723" name="Text Box 78"/>
          <p:cNvSpPr txBox="1">
            <a:spLocks noChangeArrowheads="1"/>
          </p:cNvSpPr>
          <p:nvPr/>
        </p:nvSpPr>
        <p:spPr bwMode="auto">
          <a:xfrm>
            <a:off x="8256233" y="2583650"/>
            <a:ext cx="2108200" cy="2679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s-MX" sz="1400"/>
              <a:t>El asunto aquí es controlar la redundancia.  Usted puede decidir poner un “resúmen ejecutivo” de las burbujas de más alto nivel, pero ésta será información redundante.</a:t>
            </a:r>
          </a:p>
          <a:p>
            <a:endParaRPr lang="es-MX" sz="1400"/>
          </a:p>
          <a:p>
            <a:r>
              <a:rPr lang="es-MX" sz="1400"/>
              <a:t>Muchas herramientas CASE solo permitirán </a:t>
            </a:r>
            <a:br>
              <a:rPr lang="es-MX" sz="1400"/>
            </a:br>
            <a:r>
              <a:rPr lang="es-MX" sz="1400"/>
              <a:t>p-spec’s para las burbujas de bajo nivel</a:t>
            </a:r>
            <a:endParaRPr lang="es-ES" sz="140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1402" y="2006601"/>
            <a:ext cx="60388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A8C8F55E-4BA6-4D37-8A86-3F27487F03E4}" type="slidenum">
              <a:rPr lang="es-ES" sz="1200"/>
              <a:pPr/>
              <a:t>26</a:t>
            </a:fld>
            <a:endParaRPr lang="es-ES" sz="12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Componentes de una especificación de proceso</a:t>
            </a:r>
            <a:endParaRPr lang="es-E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64310"/>
            <a:ext cx="10058400" cy="3256331"/>
          </a:xfrm>
        </p:spPr>
        <p:txBody>
          <a:bodyPr/>
          <a:lstStyle/>
          <a:p>
            <a:r>
              <a:rPr lang="es-MX" sz="2400" dirty="0"/>
              <a:t>Sentencias imperativas</a:t>
            </a:r>
          </a:p>
          <a:p>
            <a:r>
              <a:rPr lang="es-MX" sz="2400" dirty="0"/>
              <a:t>Constructos IF-THEN-ELSE</a:t>
            </a:r>
          </a:p>
          <a:p>
            <a:r>
              <a:rPr lang="es-MX" sz="2400" dirty="0"/>
              <a:t>Constructos DO-WHILE</a:t>
            </a:r>
          </a:p>
          <a:p>
            <a:r>
              <a:rPr lang="es-MX" sz="2400" dirty="0"/>
              <a:t>Sentencias FOR</a:t>
            </a:r>
          </a:p>
          <a:p>
            <a:r>
              <a:rPr lang="es-MX" sz="2400" dirty="0"/>
              <a:t>Constructos CASE</a:t>
            </a:r>
          </a:p>
          <a:p>
            <a:r>
              <a:rPr lang="es-MX" sz="2400" dirty="0"/>
              <a:t>Sustantivos tomados del diccionario de datos.</a:t>
            </a:r>
            <a:endParaRPr lang="es-E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Ejemplo de una especificación de procesos</a:t>
            </a:r>
            <a:endParaRPr lang="es-E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7633" y="2120270"/>
            <a:ext cx="8086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AEA10D1B-6B51-4B4E-839B-4F4DA6B2B20C}" type="slidenum">
              <a:rPr lang="es-ES" sz="1200"/>
              <a:pPr/>
              <a:t>28</a:t>
            </a:fld>
            <a:endParaRPr lang="es-ES" sz="12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363" y="490538"/>
            <a:ext cx="9863091" cy="11695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sz="4000" dirty="0"/>
              <a:t>Especificación de proceso, dos requerimientos a satisfacer:</a:t>
            </a:r>
            <a:endParaRPr lang="es-ES" sz="40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Las p-</a:t>
            </a:r>
            <a:r>
              <a:rPr lang="es-MX" dirty="0" err="1"/>
              <a:t>spec’s</a:t>
            </a:r>
            <a:r>
              <a:rPr lang="es-MX" dirty="0"/>
              <a:t> deben estar expresadas de tal forma que puedan ser </a:t>
            </a:r>
            <a:r>
              <a:rPr lang="es-MX" u="sng" dirty="0"/>
              <a:t>verificadas</a:t>
            </a:r>
            <a:r>
              <a:rPr lang="es-MX" dirty="0"/>
              <a:t> tanto por el usuario como por el analista de sistemas.  Es por ésta razón que </a:t>
            </a:r>
            <a:r>
              <a:rPr lang="es-MX" i="1" dirty="0"/>
              <a:t>se evita usar la narrativa</a:t>
            </a:r>
            <a:r>
              <a:rPr lang="es-MX" dirty="0"/>
              <a:t> como una herramienta de especificación: es muy </a:t>
            </a:r>
            <a:r>
              <a:rPr lang="es-MX" dirty="0" err="1"/>
              <a:t>ambigüa</a:t>
            </a:r>
            <a:r>
              <a:rPr lang="es-MX" dirty="0"/>
              <a:t>, especialmente al describir acciones alternativas (decisiones) y repetitivas (</a:t>
            </a:r>
            <a:r>
              <a:rPr lang="es-MX" dirty="0" err="1"/>
              <a:t>loops</a:t>
            </a:r>
            <a:r>
              <a:rPr lang="es-MX" dirty="0"/>
              <a:t>).  Por su naturaleza, tiende a causar confusión cuando se expresan condiciones booleanas compuestas (v.gr. Combinaciones de operadores AND, OR, NOT).</a:t>
            </a:r>
          </a:p>
          <a:p>
            <a:r>
              <a:rPr lang="es-MX" dirty="0"/>
              <a:t>Las p-</a:t>
            </a:r>
            <a:r>
              <a:rPr lang="es-MX" dirty="0" err="1"/>
              <a:t>spec’s</a:t>
            </a:r>
            <a:r>
              <a:rPr lang="es-MX" dirty="0"/>
              <a:t> deben expresarse de forma que puedan comunicarse efectivamente a las </a:t>
            </a:r>
            <a:r>
              <a:rPr lang="es-MX" u="sng" dirty="0"/>
              <a:t>diversas audiencias implicadas.</a:t>
            </a:r>
            <a:r>
              <a:rPr lang="es-MX" dirty="0"/>
              <a:t> Mientras que típicamente será el analista de sistemas el que escribirá la especificación de proceso, usualmente deberán leerlas una audiencia muy diversa de usuarios, </a:t>
            </a:r>
            <a:r>
              <a:rPr lang="es-MX" b="1" dirty="0"/>
              <a:t>administradores</a:t>
            </a:r>
            <a:r>
              <a:rPr lang="es-MX" dirty="0"/>
              <a:t>, </a:t>
            </a:r>
            <a:r>
              <a:rPr lang="es-MX" b="1" dirty="0"/>
              <a:t>auditores</a:t>
            </a:r>
            <a:r>
              <a:rPr lang="es-MX" dirty="0"/>
              <a:t> y </a:t>
            </a:r>
            <a:r>
              <a:rPr lang="es-MX" b="1" dirty="0"/>
              <a:t>personal de aseguramiento de calidad</a:t>
            </a:r>
            <a:r>
              <a:rPr lang="es-MX" dirty="0"/>
              <a:t>.  Una p-</a:t>
            </a:r>
            <a:r>
              <a:rPr lang="es-MX" dirty="0" err="1"/>
              <a:t>spec</a:t>
            </a:r>
            <a:r>
              <a:rPr lang="es-MX" dirty="0"/>
              <a:t> podría escribirse con cálculo de predicados, o en pascal o en un formato formal.  Pero si la comunidad de usuarios se </a:t>
            </a:r>
            <a:r>
              <a:rPr lang="es-MX" dirty="0" err="1"/>
              <a:t>reusa</a:t>
            </a:r>
            <a:r>
              <a:rPr lang="es-MX" dirty="0"/>
              <a:t> a ver estos formatos, entonces no servirán para nada.</a:t>
            </a:r>
            <a:endParaRPr lang="es-ES" u="sn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A61B246A-BEEE-4F43-8E0E-AC9B27E7A70B}" type="slidenum">
              <a:rPr lang="es-ES" sz="1200"/>
              <a:pPr/>
              <a:t>29</a:t>
            </a:fld>
            <a:endParaRPr lang="es-ES" sz="12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MX" sz="4000" dirty="0"/>
              <a:t>Guías para las especificaciones de proceso</a:t>
            </a:r>
            <a:endParaRPr lang="es-ES" sz="4000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Restrinja la especificación de proceso a </a:t>
            </a:r>
            <a:r>
              <a:rPr lang="es-MX" dirty="0">
                <a:solidFill>
                  <a:schemeClr val="hlink"/>
                </a:solidFill>
              </a:rPr>
              <a:t>una sola página de texto</a:t>
            </a:r>
            <a:r>
              <a:rPr lang="es-MX" dirty="0"/>
              <a:t>.  Si toma más de una página, entonces el analista de sistemas (con ayuda del usuario) deben pensar en una manera completamente nueva de formular la política </a:t>
            </a:r>
          </a:p>
          <a:p>
            <a:r>
              <a:rPr lang="es-MX" dirty="0">
                <a:solidFill>
                  <a:schemeClr val="hlink"/>
                </a:solidFill>
              </a:rPr>
              <a:t>No permita más de tres niveles de anidamiento</a:t>
            </a:r>
            <a:r>
              <a:rPr lang="es-MX" dirty="0"/>
              <a:t>. (p.ej. Tres niveles de estructuras IF-THEN-ELSE).  Más de dos niveles de anidamiento son un fuerte indicador de que una especificación con tablas de decisión sería preferible.</a:t>
            </a:r>
          </a:p>
          <a:p>
            <a:r>
              <a:rPr lang="es-MX" dirty="0"/>
              <a:t>Evite confusión en el anidamiento de niveles </a:t>
            </a:r>
            <a:r>
              <a:rPr lang="es-MX" dirty="0">
                <a:solidFill>
                  <a:schemeClr val="hlink"/>
                </a:solidFill>
              </a:rPr>
              <a:t>usando la </a:t>
            </a:r>
            <a:r>
              <a:rPr lang="es-MX" dirty="0" err="1">
                <a:solidFill>
                  <a:schemeClr val="hlink"/>
                </a:solidFill>
              </a:rPr>
              <a:t>identación</a:t>
            </a:r>
            <a:r>
              <a:rPr lang="es-MX" dirty="0"/>
              <a:t>.  Esto puede lograrse con facilidad usando cualquier tipo de soporte automatizado (incluso un simple procesador de palabras).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99B228D-1C47-4604-BB55-74958D9B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Preámbulo personal. Edward </a:t>
            </a:r>
            <a:r>
              <a:rPr lang="es-MX" sz="4400" dirty="0" err="1"/>
              <a:t>Yourdon</a:t>
            </a:r>
            <a:r>
              <a:rPr lang="es-MX" sz="4400" dirty="0"/>
              <a:t>, 1994</a:t>
            </a:r>
          </a:p>
        </p:txBody>
      </p:sp>
      <p:pic>
        <p:nvPicPr>
          <p:cNvPr id="9" name="Imagen 8" descr="La cara de un hombre con lentes y traje&#10;&#10;Descripción generada automáticamente">
            <a:extLst>
              <a:ext uri="{FF2B5EF4-FFF2-40B4-BE49-F238E27FC236}">
                <a16:creationId xmlns:a16="http://schemas.microsoft.com/office/drawing/2014/main" id="{F4E6FDF4-C02B-44B1-90FA-4B242CD3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3" y="1823511"/>
            <a:ext cx="2074133" cy="274423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B9E9765-FD5E-488F-AEBB-123D53611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2" y="1823511"/>
            <a:ext cx="2074133" cy="283923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A6D7DDC-496C-80C7-0C21-4C38C985D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73" y="1902148"/>
            <a:ext cx="3275996" cy="428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D143EE-E29A-9345-096A-5CEE05843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03173" y="1841863"/>
            <a:ext cx="2829715" cy="3727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86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MX" sz="4000" b="1" dirty="0"/>
              <a:t>Errores de sintaxis comunes: balanceo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2546072" y="1869599"/>
            <a:ext cx="1152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/>
              <a:t>CLIENTE</a:t>
            </a:r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01835" y="3020536"/>
            <a:ext cx="1368425" cy="136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274860" y="3525361"/>
            <a:ext cx="1223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/>
              <a:t>Sistema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2977872" y="2228374"/>
            <a:ext cx="13684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3662085" y="2517299"/>
            <a:ext cx="1081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 dirty="0"/>
              <a:t>Pedido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761972" y="2228374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761972" y="3957161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2833410" y="3596799"/>
            <a:ext cx="1368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/>
              <a:t>Info_cliente</a:t>
            </a: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5930622" y="1580674"/>
            <a:ext cx="0" cy="4824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2594502" y="5963760"/>
            <a:ext cx="20875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 b="1" dirty="0"/>
              <a:t>Diagrama de contexto</a:t>
            </a:r>
          </a:p>
        </p:txBody>
      </p:sp>
      <p:sp>
        <p:nvSpPr>
          <p:cNvPr id="35855" name="Oval 14"/>
          <p:cNvSpPr>
            <a:spLocks noChangeArrowheads="1"/>
          </p:cNvSpPr>
          <p:nvPr/>
        </p:nvSpPr>
        <p:spPr bwMode="auto">
          <a:xfrm>
            <a:off x="6433860" y="2949099"/>
            <a:ext cx="1223963" cy="12239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6433860" y="3309461"/>
            <a:ext cx="1225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/>
              <a:t>Atención a</a:t>
            </a:r>
            <a:br>
              <a:rPr lang="es-MX" sz="1400"/>
            </a:br>
            <a:r>
              <a:rPr lang="es-MX" sz="1400"/>
              <a:t>clientes</a:t>
            </a:r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>
            <a:off x="7299047" y="1941036"/>
            <a:ext cx="71913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7657822" y="2455387"/>
            <a:ext cx="143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 dirty="0"/>
              <a:t>Quejas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7010122" y="6046311"/>
            <a:ext cx="2087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1400" b="1" dirty="0"/>
              <a:t>Diagrama 0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6362422" y="5109686"/>
            <a:ext cx="3600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>
                <a:solidFill>
                  <a:schemeClr val="hlink"/>
                </a:solidFill>
              </a:rPr>
              <a:t>¿¿Y los flujos (de entrada y salida) representados en el diagrama de contexto??</a:t>
            </a: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 flipV="1">
            <a:off x="5067022" y="2085499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Line 21"/>
          <p:cNvSpPr>
            <a:spLocks noChangeShapeType="1"/>
          </p:cNvSpPr>
          <p:nvPr/>
        </p:nvSpPr>
        <p:spPr bwMode="auto">
          <a:xfrm flipH="1">
            <a:off x="3770035" y="2085499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4201835" y="1725136"/>
            <a:ext cx="1081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600"/>
              <a:t>Producto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6867247" y="3812699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/>
              <a:t>1</a:t>
            </a:r>
          </a:p>
        </p:txBody>
      </p:sp>
      <p:sp>
        <p:nvSpPr>
          <p:cNvPr id="35865" name="AutoShape 24"/>
          <p:cNvSpPr>
            <a:spLocks noChangeArrowheads="1"/>
          </p:cNvSpPr>
          <p:nvPr/>
        </p:nvSpPr>
        <p:spPr bwMode="auto">
          <a:xfrm>
            <a:off x="5498822" y="4533424"/>
            <a:ext cx="1079500" cy="503237"/>
          </a:xfrm>
          <a:prstGeom prst="curvedUpArrow">
            <a:avLst>
              <a:gd name="adj1" fmla="val 42902"/>
              <a:gd name="adj2" fmla="val 8580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Oval 25"/>
          <p:cNvSpPr>
            <a:spLocks noChangeArrowheads="1"/>
          </p:cNvSpPr>
          <p:nvPr/>
        </p:nvSpPr>
        <p:spPr bwMode="auto">
          <a:xfrm>
            <a:off x="8810347" y="3596799"/>
            <a:ext cx="1223963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8810347" y="3885724"/>
            <a:ext cx="1225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/>
              <a:t>Control de almacén</a:t>
            </a:r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 flipH="1">
            <a:off x="7226022" y="4388961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7514947" y="4604861"/>
            <a:ext cx="143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/>
              <a:t>Existencia</a:t>
            </a:r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9170710" y="4388961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1400"/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MX" sz="3600" b="1" dirty="0"/>
              <a:t>Errores de sintaxis comunes: el pozo sin fondo y la generación espontánea de datos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291" y="1831628"/>
            <a:ext cx="8439150" cy="452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223F12-1B79-468B-A01E-597DD677EFE4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4000" dirty="0"/>
              <a:t>Elementos adicionales: </a:t>
            </a:r>
            <a:r>
              <a:rPr lang="es-MX" sz="4000" b="1" i="1" dirty="0"/>
              <a:t>Declaración de propósitos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dirty="0"/>
              <a:t>El primer componente del modelo ambiental es una declaración textual breve y concisa del </a:t>
            </a:r>
            <a:r>
              <a:rPr lang="es-MX" b="1" i="1" dirty="0">
                <a:solidFill>
                  <a:srgbClr val="7030A0"/>
                </a:solidFill>
              </a:rPr>
              <a:t>propósito del sistema</a:t>
            </a:r>
            <a:r>
              <a:rPr lang="es-MX" dirty="0"/>
              <a:t>, dirigida al nivel administrativo superior, la administración de los usuarios y otros que no están directamente involucrados en el desarrollo del sistema.</a:t>
            </a:r>
          </a:p>
          <a:p>
            <a:pPr eaLnBrk="1" hangingPunct="1"/>
            <a:r>
              <a:rPr lang="es-MX" dirty="0"/>
              <a:t>Por ejemplo:</a:t>
            </a:r>
          </a:p>
          <a:p>
            <a:pPr lvl="1" eaLnBrk="1" hangingPunct="1"/>
            <a:r>
              <a:rPr lang="es-MX" sz="2000" i="1" dirty="0">
                <a:latin typeface="Times New Roman" pitchFamily="18" charset="0"/>
                <a:cs typeface="Times New Roman" pitchFamily="18" charset="0"/>
              </a:rPr>
              <a:t>El propósito del sistema de procesamiento de libros Ajax, es manejar todos los detalles de los pedidos de libros de los clientes, además del envío, facturación y cobro retroactivo a clientes con facturas vencidas.  La información acerca de los pedidos de libros debe estar disponible para otros sistemas, tales como mercadeo, ventas y contabilidad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pPr algn="ctr"/>
            <a:fld id="{63056076-69A9-4595-8799-6E3B079B0EE3}" type="slidenum">
              <a:rPr lang="es-ES" smtClean="0">
                <a:latin typeface="Arial" charset="0"/>
              </a:rPr>
              <a:pPr algn="ctr"/>
              <a:t>33</a:t>
            </a:fld>
            <a:endParaRPr lang="es-ES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550" tIns="41275" rIns="82550" bIns="41275" rtlCol="0" anchor="b">
            <a:normAutofit/>
          </a:bodyPr>
          <a:lstStyle/>
          <a:p>
            <a:pPr defTabSz="822325">
              <a:lnSpc>
                <a:spcPct val="90000"/>
              </a:lnSpc>
              <a:defRPr/>
            </a:pPr>
            <a:r>
              <a:rPr lang="es-MX" sz="4000" dirty="0"/>
              <a:t>Reflexiones finales: </a:t>
            </a:r>
            <a:r>
              <a:rPr lang="es-MX" sz="4000" b="1" i="1" dirty="0"/>
              <a:t>Los “nuevos” modelos de análisis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2684" y="1875495"/>
            <a:ext cx="7153152" cy="43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648200" y="6248400"/>
            <a:ext cx="2895600" cy="457200"/>
          </a:xfrm>
          <a:noFill/>
        </p:spPr>
        <p:txBody>
          <a:bodyPr/>
          <a:lstStyle/>
          <a:p>
            <a:fld id="{D80EB291-4C86-4E1B-BF2B-0051BCAD68E2}" type="slidenum">
              <a:rPr lang="es-ES" sz="1200"/>
              <a:pPr/>
              <a:t>34</a:t>
            </a:fld>
            <a:endParaRPr lang="es-ES" sz="120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MX" sz="3600" dirty="0"/>
              <a:t>Reflexiones finales ¿Para que sirve el análisis estructurado?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2151" y="2001027"/>
            <a:ext cx="6446520" cy="4023360"/>
          </a:xfrm>
        </p:spPr>
        <p:txBody>
          <a:bodyPr>
            <a:normAutofit/>
          </a:bodyPr>
          <a:lstStyle/>
          <a:p>
            <a:pPr lvl="1"/>
            <a:r>
              <a:rPr lang="es-MX" sz="2400" dirty="0"/>
              <a:t>Para </a:t>
            </a:r>
            <a:r>
              <a:rPr lang="es-MX" sz="2400" b="1" u="sng" dirty="0"/>
              <a:t>comprender </a:t>
            </a:r>
            <a:r>
              <a:rPr lang="es-MX" sz="2400" dirty="0"/>
              <a:t>como funciona cualquier sistema de información</a:t>
            </a:r>
          </a:p>
          <a:p>
            <a:pPr lvl="1"/>
            <a:r>
              <a:rPr lang="es-MX" sz="2400" dirty="0"/>
              <a:t>Para </a:t>
            </a:r>
            <a:r>
              <a:rPr lang="es-MX" sz="2400" b="1" u="sng" dirty="0"/>
              <a:t>documentar requerimientos</a:t>
            </a:r>
            <a:r>
              <a:rPr lang="es-MX" sz="2400" dirty="0"/>
              <a:t> de un sistema nuevo.</a:t>
            </a:r>
          </a:p>
          <a:p>
            <a:pPr lvl="1"/>
            <a:r>
              <a:rPr lang="es-MX" sz="2400" b="1" dirty="0">
                <a:solidFill>
                  <a:srgbClr val="FF0000"/>
                </a:solidFill>
              </a:rPr>
              <a:t>Para diseño o reingeniería de procesos de negocios.</a:t>
            </a:r>
          </a:p>
          <a:p>
            <a:pPr lvl="1"/>
            <a:r>
              <a:rPr lang="es-MX" sz="2400" dirty="0"/>
              <a:t>¿Para documentación técnica (de diseño) de un sistema de información ya implementado?...</a:t>
            </a:r>
            <a:r>
              <a:rPr lang="es-MX" sz="2400" b="1" i="1" dirty="0"/>
              <a:t>No es muy útil</a:t>
            </a:r>
            <a:r>
              <a:rPr lang="es-MX" sz="2400" dirty="0"/>
              <a:t>, usar mejor UML.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B240055-2F59-4DC1-AC76-09189FCA6BD5}"/>
              </a:ext>
            </a:extLst>
          </p:cNvPr>
          <p:cNvGrpSpPr/>
          <p:nvPr/>
        </p:nvGrpSpPr>
        <p:grpSpPr>
          <a:xfrm>
            <a:off x="8167456" y="2396971"/>
            <a:ext cx="3274379" cy="2886723"/>
            <a:chOff x="8167456" y="2396971"/>
            <a:chExt cx="3274379" cy="288672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8FB5987-F73B-4206-8136-991A502377BF}"/>
                </a:ext>
              </a:extLst>
            </p:cNvPr>
            <p:cNvSpPr/>
            <p:nvPr/>
          </p:nvSpPr>
          <p:spPr>
            <a:xfrm>
              <a:off x="8167456" y="2396971"/>
              <a:ext cx="1154097" cy="29296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tx1"/>
                  </a:solidFill>
                </a:rPr>
                <a:t>Análisis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686CEFA-69D6-42C7-B9FA-620A1C463F4C}"/>
                </a:ext>
              </a:extLst>
            </p:cNvPr>
            <p:cNvSpPr/>
            <p:nvPr/>
          </p:nvSpPr>
          <p:spPr>
            <a:xfrm>
              <a:off x="8621697" y="2948866"/>
              <a:ext cx="1154097" cy="292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Diseño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F1399B3-1795-4D53-96F1-38BDA77D1019}"/>
                </a:ext>
              </a:extLst>
            </p:cNvPr>
            <p:cNvSpPr/>
            <p:nvPr/>
          </p:nvSpPr>
          <p:spPr>
            <a:xfrm>
              <a:off x="9107009" y="3500761"/>
              <a:ext cx="1337569" cy="511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Desarrollo / Codificación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9D8C8CA-E5B7-4A12-8655-459B18DC4451}"/>
                </a:ext>
              </a:extLst>
            </p:cNvPr>
            <p:cNvSpPr/>
            <p:nvPr/>
          </p:nvSpPr>
          <p:spPr>
            <a:xfrm>
              <a:off x="9632270" y="4241751"/>
              <a:ext cx="1337569" cy="326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Implantación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FCF551D-12E2-4215-9DD5-FC14FAD20FFB}"/>
                </a:ext>
              </a:extLst>
            </p:cNvPr>
            <p:cNvSpPr/>
            <p:nvPr/>
          </p:nvSpPr>
          <p:spPr>
            <a:xfrm>
              <a:off x="10104266" y="4957587"/>
              <a:ext cx="1337569" cy="326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Mantenimiento</a:t>
              </a:r>
            </a:p>
          </p:txBody>
        </p:sp>
        <p:cxnSp>
          <p:nvCxnSpPr>
            <p:cNvPr id="4" name="Conector: curvado 3">
              <a:extLst>
                <a:ext uri="{FF2B5EF4-FFF2-40B4-BE49-F238E27FC236}">
                  <a16:creationId xmlns:a16="http://schemas.microsoft.com/office/drawing/2014/main" id="{CAAB5601-FCA4-412E-990B-096C4E5BD579}"/>
                </a:ext>
              </a:extLst>
            </p:cNvPr>
            <p:cNvCxnSpPr>
              <a:stCxn id="2" idx="3"/>
              <a:endCxn id="7" idx="3"/>
            </p:cNvCxnSpPr>
            <p:nvPr/>
          </p:nvCxnSpPr>
          <p:spPr>
            <a:xfrm>
              <a:off x="9321553" y="2543453"/>
              <a:ext cx="454241" cy="551895"/>
            </a:xfrm>
            <a:prstGeom prst="curvedConnector3">
              <a:avLst>
                <a:gd name="adj1" fmla="val 1503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: curvado 10">
              <a:extLst>
                <a:ext uri="{FF2B5EF4-FFF2-40B4-BE49-F238E27FC236}">
                  <a16:creationId xmlns:a16="http://schemas.microsoft.com/office/drawing/2014/main" id="{A544C2E6-4E59-4FA0-B0B8-957A25F33CAE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9775794" y="3095348"/>
              <a:ext cx="668784" cy="661386"/>
            </a:xfrm>
            <a:prstGeom prst="curvedConnector3">
              <a:avLst>
                <a:gd name="adj1" fmla="val 1341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curvado 12">
              <a:extLst>
                <a:ext uri="{FF2B5EF4-FFF2-40B4-BE49-F238E27FC236}">
                  <a16:creationId xmlns:a16="http://schemas.microsoft.com/office/drawing/2014/main" id="{37D7336C-0C1B-4C71-9998-1901D59DB4A5}"/>
                </a:ext>
              </a:extLst>
            </p:cNvPr>
            <p:cNvCxnSpPr>
              <a:stCxn id="8" idx="3"/>
              <a:endCxn id="9" idx="3"/>
            </p:cNvCxnSpPr>
            <p:nvPr/>
          </p:nvCxnSpPr>
          <p:spPr>
            <a:xfrm>
              <a:off x="10444578" y="3756734"/>
              <a:ext cx="525261" cy="648071"/>
            </a:xfrm>
            <a:prstGeom prst="curvedConnector3">
              <a:avLst>
                <a:gd name="adj1" fmla="val 1435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: curvado 14">
              <a:extLst>
                <a:ext uri="{FF2B5EF4-FFF2-40B4-BE49-F238E27FC236}">
                  <a16:creationId xmlns:a16="http://schemas.microsoft.com/office/drawing/2014/main" id="{68A330E6-FB0C-4C14-96BA-382C887CAD35}"/>
                </a:ext>
              </a:extLst>
            </p:cNvPr>
            <p:cNvCxnSpPr>
              <a:stCxn id="9" idx="3"/>
              <a:endCxn id="10" idx="3"/>
            </p:cNvCxnSpPr>
            <p:nvPr/>
          </p:nvCxnSpPr>
          <p:spPr>
            <a:xfrm>
              <a:off x="10969839" y="4404805"/>
              <a:ext cx="471996" cy="715836"/>
            </a:xfrm>
            <a:prstGeom prst="curvedConnector3">
              <a:avLst>
                <a:gd name="adj1" fmla="val 1484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curvado 16">
              <a:extLst>
                <a:ext uri="{FF2B5EF4-FFF2-40B4-BE49-F238E27FC236}">
                  <a16:creationId xmlns:a16="http://schemas.microsoft.com/office/drawing/2014/main" id="{50966980-9884-450D-91DD-9A8F3322C088}"/>
                </a:ext>
              </a:extLst>
            </p:cNvPr>
            <p:cNvCxnSpPr>
              <a:stCxn id="7" idx="1"/>
              <a:endCxn id="2" idx="1"/>
            </p:cNvCxnSpPr>
            <p:nvPr/>
          </p:nvCxnSpPr>
          <p:spPr>
            <a:xfrm rot="10800000">
              <a:off x="8167457" y="2543454"/>
              <a:ext cx="454241" cy="551895"/>
            </a:xfrm>
            <a:prstGeom prst="curvedConnector3">
              <a:avLst>
                <a:gd name="adj1" fmla="val 1503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: curvado 18">
              <a:extLst>
                <a:ext uri="{FF2B5EF4-FFF2-40B4-BE49-F238E27FC236}">
                  <a16:creationId xmlns:a16="http://schemas.microsoft.com/office/drawing/2014/main" id="{BC0F33BB-869A-49DF-940D-B0CCFBFBCA00}"/>
                </a:ext>
              </a:extLst>
            </p:cNvPr>
            <p:cNvCxnSpPr>
              <a:stCxn id="8" idx="1"/>
              <a:endCxn id="7" idx="1"/>
            </p:cNvCxnSpPr>
            <p:nvPr/>
          </p:nvCxnSpPr>
          <p:spPr>
            <a:xfrm rot="10800000">
              <a:off x="8621697" y="3095348"/>
              <a:ext cx="485312" cy="661386"/>
            </a:xfrm>
            <a:prstGeom prst="curvedConnector3">
              <a:avLst>
                <a:gd name="adj1" fmla="val 1471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B9107-3317-4C2C-8BA9-0A30653E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A35F4-1086-4EF7-87BA-198958C9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Análisis estructurado Moderno. Edward </a:t>
            </a:r>
            <a:r>
              <a:rPr lang="es-MX" dirty="0" err="1"/>
              <a:t>Yourdon</a:t>
            </a:r>
            <a:r>
              <a:rPr lang="es-MX" dirty="0"/>
              <a:t>. Prentice Hall Latinoamérica. 1993. Traducción de: “Modern 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”</a:t>
            </a:r>
          </a:p>
          <a:p>
            <a:r>
              <a:rPr lang="en-US" dirty="0"/>
              <a:t>Systems Analysis and Design. Shelley Cashman Rosenblatt. Fourth Edition. Thompson Course </a:t>
            </a:r>
            <a:r>
              <a:rPr lang="en-US"/>
              <a:t>Technology/Thompson </a:t>
            </a:r>
            <a:r>
              <a:rPr lang="en-US" dirty="0"/>
              <a:t>Learning. 2001.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33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F38DF32-29DD-48BE-AFC2-EE225FABD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Niveles </a:t>
            </a:r>
            <a:r>
              <a:rPr lang="es-MX" dirty="0"/>
              <a:t>de abstracción</a:t>
            </a:r>
            <a:endParaRPr lang="es-ES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D0F71C4-72CC-4D0C-9560-17D66CD98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1" y="1845782"/>
            <a:ext cx="10058400" cy="4384287"/>
          </a:xfrm>
        </p:spPr>
        <p:txBody>
          <a:bodyPr/>
          <a:lstStyle/>
          <a:p>
            <a:r>
              <a:rPr lang="es-MX" altLang="es-MX" dirty="0"/>
              <a:t>La abstracción es una habilidad fundamental en cualquier ejercicio de análisis, diseño o modelado, ya que sirve para resaltar solo aquellas cualidades que se desean estudiar de un sistema.… y ocultar las demás.</a:t>
            </a:r>
          </a:p>
          <a:p>
            <a:r>
              <a:rPr lang="es-MX" altLang="es-MX" dirty="0"/>
              <a:t>En los libros de texto de análisis de sistemas y de ingeniería de software se habla con frecuencia de “niveles de abstracción”</a:t>
            </a:r>
          </a:p>
          <a:p>
            <a:endParaRPr lang="es-ES" altLang="es-MX" dirty="0"/>
          </a:p>
        </p:txBody>
      </p:sp>
      <p:sp>
        <p:nvSpPr>
          <p:cNvPr id="10248" name="Line 4">
            <a:extLst>
              <a:ext uri="{FF2B5EF4-FFF2-40B4-BE49-F238E27FC236}">
                <a16:creationId xmlns:a16="http://schemas.microsoft.com/office/drawing/2014/main" id="{888B063D-FA52-4586-8054-5585C9B31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2920" y="3483128"/>
            <a:ext cx="0" cy="267369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89997" tIns="46799" rIns="89997" bIns="46799">
            <a:spAutoFit/>
          </a:bodyPr>
          <a:lstStyle/>
          <a:p>
            <a:pPr defTabSz="914353" fontAlgn="base">
              <a:spcBef>
                <a:spcPct val="0"/>
              </a:spcBef>
              <a:spcAft>
                <a:spcPct val="0"/>
              </a:spcAft>
              <a:defRPr/>
            </a:pPr>
            <a:endParaRPr lang="es-MX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Text Box 5">
            <a:extLst>
              <a:ext uri="{FF2B5EF4-FFF2-40B4-BE49-F238E27FC236}">
                <a16:creationId xmlns:a16="http://schemas.microsoft.com/office/drawing/2014/main" id="{915FAE7F-EF2E-4607-B5C4-BAC31A3C2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039" y="3517871"/>
            <a:ext cx="1909628" cy="3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97" tIns="46799" rIns="89997" bIns="467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5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s-MX" sz="1400" b="1" dirty="0">
                <a:solidFill>
                  <a:srgbClr val="FF0000"/>
                </a:solidFill>
              </a:rPr>
              <a:t>Alto </a:t>
            </a:r>
            <a:r>
              <a:rPr lang="es-MX" altLang="es-MX" sz="1400" b="1" dirty="0"/>
              <a:t>(Menos detalle)</a:t>
            </a:r>
            <a:endParaRPr lang="es-ES" altLang="es-MX" sz="1400" b="1" dirty="0"/>
          </a:p>
        </p:txBody>
      </p:sp>
      <p:sp>
        <p:nvSpPr>
          <p:cNvPr id="10250" name="Text Box 6">
            <a:extLst>
              <a:ext uri="{FF2B5EF4-FFF2-40B4-BE49-F238E27FC236}">
                <a16:creationId xmlns:a16="http://schemas.microsoft.com/office/drawing/2014/main" id="{15E9BAE0-930C-45AC-A351-F5CF439E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039" y="5806209"/>
            <a:ext cx="2115271" cy="3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97" tIns="46799" rIns="89997" bIns="467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5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s-MX" sz="1400" b="1" dirty="0">
                <a:solidFill>
                  <a:srgbClr val="FF0000"/>
                </a:solidFill>
              </a:rPr>
              <a:t>Bajo</a:t>
            </a:r>
            <a:r>
              <a:rPr lang="es-MX" altLang="es-MX" sz="1400" b="1" dirty="0">
                <a:solidFill>
                  <a:srgbClr val="000000"/>
                </a:solidFill>
              </a:rPr>
              <a:t> (Más detalle)</a:t>
            </a:r>
            <a:endParaRPr lang="es-ES" altLang="es-MX" sz="1400" b="1" dirty="0">
              <a:solidFill>
                <a:srgbClr val="000000"/>
              </a:solidFill>
            </a:endParaRPr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B5B4375D-7002-4435-B31F-3B239504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039" y="4540533"/>
            <a:ext cx="1685874" cy="52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97" tIns="46799" rIns="89997" bIns="467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53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s-MX" altLang="es-MX" sz="1400" b="1" dirty="0">
                <a:solidFill>
                  <a:srgbClr val="666699"/>
                </a:solidFill>
              </a:rPr>
              <a:t>Nivel de Abstracción</a:t>
            </a:r>
            <a:endParaRPr lang="es-ES" altLang="es-MX" sz="1400" b="1" dirty="0">
              <a:solidFill>
                <a:srgbClr val="66669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60B7882-3CBD-4D57-B15B-467A3F545C9B}"/>
              </a:ext>
            </a:extLst>
          </p:cNvPr>
          <p:cNvSpPr txBox="1">
            <a:spLocks noChangeArrowheads="1"/>
          </p:cNvSpPr>
          <p:nvPr/>
        </p:nvSpPr>
        <p:spPr>
          <a:xfrm>
            <a:off x="1195059" y="3937566"/>
            <a:ext cx="3680213" cy="1596735"/>
          </a:xfrm>
          <a:prstGeom prst="rect">
            <a:avLst/>
          </a:prstGeom>
        </p:spPr>
        <p:txBody>
          <a:bodyPr vert="horz" lIns="0" tIns="45719" rIns="0" bIns="45719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s-MX" sz="1600" b="1" i="1" dirty="0"/>
              <a:t>Abstracción </a:t>
            </a:r>
            <a:r>
              <a:rPr lang="es-MX" altLang="es-MX" sz="1600" i="1" dirty="0"/>
              <a:t>es el proceso de generalización que </a:t>
            </a:r>
            <a:r>
              <a:rPr lang="es-MX" altLang="es-MX" sz="1600" b="1" i="1" dirty="0">
                <a:solidFill>
                  <a:srgbClr val="FF0000"/>
                </a:solidFill>
              </a:rPr>
              <a:t>reduce el contenido de información </a:t>
            </a:r>
            <a:r>
              <a:rPr lang="es-MX" altLang="es-MX" sz="1600" i="1" dirty="0"/>
              <a:t>de un concepto o fenómeno observable, típicamente con el objetivo de retener solamente la información que es relevante para un propósito específico.</a:t>
            </a:r>
          </a:p>
          <a:p>
            <a:endParaRPr lang="en-US" altLang="es-MX" sz="1600" i="1" dirty="0">
              <a:hlinkClick r:id="rId2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EECB9C-AA8D-676B-A25C-607077EC1FF5}"/>
              </a:ext>
            </a:extLst>
          </p:cNvPr>
          <p:cNvSpPr txBox="1"/>
          <p:nvPr/>
        </p:nvSpPr>
        <p:spPr>
          <a:xfrm>
            <a:off x="5949256" y="3483129"/>
            <a:ext cx="3207579" cy="481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66" i="1" dirty="0">
                <a:solidFill>
                  <a:srgbClr val="0070C0"/>
                </a:solidFill>
              </a:rPr>
              <a:t>“Necesito saber cuales clientes tienen  películas sin regresar y que películas son”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DF63EC-4C01-3CA0-4B8D-A0A94019A4CA}"/>
              </a:ext>
            </a:extLst>
          </p:cNvPr>
          <p:cNvSpPr txBox="1"/>
          <p:nvPr/>
        </p:nvSpPr>
        <p:spPr>
          <a:xfrm>
            <a:off x="5949256" y="5014987"/>
            <a:ext cx="3273571" cy="1131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844" i="1" dirty="0">
                <a:solidFill>
                  <a:srgbClr val="0070C0"/>
                </a:solidFill>
              </a:rPr>
              <a:t>SELECT </a:t>
            </a:r>
            <a:r>
              <a:rPr lang="es-MX" sz="844" i="1" dirty="0" err="1">
                <a:solidFill>
                  <a:srgbClr val="0070C0"/>
                </a:solidFill>
              </a:rPr>
              <a:t>cliente.Id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cliente.nombres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cliente.apellidos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renta.Idrenta</a:t>
            </a:r>
            <a:r>
              <a:rPr lang="es-MX" sz="844" i="1" dirty="0">
                <a:solidFill>
                  <a:srgbClr val="0070C0"/>
                </a:solidFill>
              </a:rPr>
              <a:t>, renta.[id-</a:t>
            </a:r>
            <a:r>
              <a:rPr lang="es-MX" sz="844" i="1" dirty="0" err="1">
                <a:solidFill>
                  <a:srgbClr val="0070C0"/>
                </a:solidFill>
              </a:rPr>
              <a:t>copiaPeli</a:t>
            </a:r>
            <a:r>
              <a:rPr lang="es-MX" sz="844" i="1" dirty="0">
                <a:solidFill>
                  <a:srgbClr val="0070C0"/>
                </a:solidFill>
              </a:rPr>
              <a:t>], </a:t>
            </a:r>
            <a:r>
              <a:rPr lang="es-MX" sz="844" i="1" dirty="0" err="1">
                <a:solidFill>
                  <a:srgbClr val="0070C0"/>
                </a:solidFill>
              </a:rPr>
              <a:t>pelicula.nombre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pelicula.clasificacion</a:t>
            </a:r>
            <a:r>
              <a:rPr lang="es-MX" sz="844" i="1" dirty="0">
                <a:solidFill>
                  <a:srgbClr val="0070C0"/>
                </a:solidFill>
              </a:rPr>
              <a:t>, [copia-peli].costo, </a:t>
            </a:r>
            <a:r>
              <a:rPr lang="es-MX" sz="844" i="1" dirty="0" err="1">
                <a:solidFill>
                  <a:srgbClr val="0070C0"/>
                </a:solidFill>
              </a:rPr>
              <a:t>renta.fechaRenta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renta.FechaDevolucion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renta.dias</a:t>
            </a:r>
            <a:r>
              <a:rPr lang="es-MX" sz="844" i="1" dirty="0">
                <a:solidFill>
                  <a:srgbClr val="0070C0"/>
                </a:solidFill>
              </a:rPr>
              <a:t>, </a:t>
            </a:r>
            <a:r>
              <a:rPr lang="es-MX" sz="844" i="1" dirty="0" err="1">
                <a:solidFill>
                  <a:srgbClr val="0070C0"/>
                </a:solidFill>
              </a:rPr>
              <a:t>renta.costo_renta</a:t>
            </a:r>
            <a:endParaRPr lang="es-MX" sz="844" i="1" dirty="0">
              <a:solidFill>
                <a:srgbClr val="0070C0"/>
              </a:solidFill>
            </a:endParaRPr>
          </a:p>
          <a:p>
            <a:r>
              <a:rPr lang="es-MX" sz="844" i="1" dirty="0">
                <a:solidFill>
                  <a:srgbClr val="0070C0"/>
                </a:solidFill>
              </a:rPr>
              <a:t>FROM </a:t>
            </a:r>
            <a:r>
              <a:rPr lang="es-MX" sz="844" i="1" dirty="0" err="1">
                <a:solidFill>
                  <a:srgbClr val="0070C0"/>
                </a:solidFill>
              </a:rPr>
              <a:t>pelicula</a:t>
            </a:r>
            <a:r>
              <a:rPr lang="es-MX" sz="844" i="1" dirty="0">
                <a:solidFill>
                  <a:srgbClr val="0070C0"/>
                </a:solidFill>
              </a:rPr>
              <a:t> INNER JOIN ([copia-peli] INNER JOIN (cliente INNER JOIN renta ON </a:t>
            </a:r>
            <a:r>
              <a:rPr lang="es-MX" sz="844" i="1" dirty="0" err="1">
                <a:solidFill>
                  <a:srgbClr val="0070C0"/>
                </a:solidFill>
              </a:rPr>
              <a:t>cliente.Id</a:t>
            </a:r>
            <a:r>
              <a:rPr lang="es-MX" sz="844" i="1" dirty="0">
                <a:solidFill>
                  <a:srgbClr val="0070C0"/>
                </a:solidFill>
              </a:rPr>
              <a:t> = renta.[id-cliente]) ON [copia-peli].</a:t>
            </a:r>
            <a:r>
              <a:rPr lang="es-MX" sz="844" i="1" dirty="0" err="1">
                <a:solidFill>
                  <a:srgbClr val="0070C0"/>
                </a:solidFill>
              </a:rPr>
              <a:t>IdcopiaPeli</a:t>
            </a:r>
            <a:r>
              <a:rPr lang="es-MX" sz="844" i="1" dirty="0">
                <a:solidFill>
                  <a:srgbClr val="0070C0"/>
                </a:solidFill>
              </a:rPr>
              <a:t> = renta.[id-</a:t>
            </a:r>
            <a:r>
              <a:rPr lang="es-MX" sz="844" i="1" dirty="0" err="1">
                <a:solidFill>
                  <a:srgbClr val="0070C0"/>
                </a:solidFill>
              </a:rPr>
              <a:t>copiaPeli</a:t>
            </a:r>
            <a:r>
              <a:rPr lang="es-MX" sz="844" i="1" dirty="0">
                <a:solidFill>
                  <a:srgbClr val="0070C0"/>
                </a:solidFill>
              </a:rPr>
              <a:t>]) ON </a:t>
            </a:r>
            <a:r>
              <a:rPr lang="es-MX" sz="844" i="1" dirty="0" err="1">
                <a:solidFill>
                  <a:srgbClr val="0070C0"/>
                </a:solidFill>
              </a:rPr>
              <a:t>pelicula.Id</a:t>
            </a:r>
            <a:r>
              <a:rPr lang="es-MX" sz="844" i="1" dirty="0">
                <a:solidFill>
                  <a:srgbClr val="0070C0"/>
                </a:solidFill>
              </a:rPr>
              <a:t> = [copia-peli].</a:t>
            </a:r>
            <a:r>
              <a:rPr lang="es-MX" sz="844" i="1" dirty="0" err="1">
                <a:solidFill>
                  <a:srgbClr val="0070C0"/>
                </a:solidFill>
              </a:rPr>
              <a:t>id_peli</a:t>
            </a:r>
            <a:endParaRPr lang="es-MX" sz="844" i="1" dirty="0">
              <a:solidFill>
                <a:srgbClr val="0070C0"/>
              </a:solidFill>
            </a:endParaRPr>
          </a:p>
          <a:p>
            <a:r>
              <a:rPr lang="es-MX" sz="844" i="1" dirty="0">
                <a:solidFill>
                  <a:srgbClr val="0070C0"/>
                </a:solidFill>
              </a:rPr>
              <a:t>WHERE (((</a:t>
            </a:r>
            <a:r>
              <a:rPr lang="es-MX" sz="844" i="1" dirty="0" err="1">
                <a:solidFill>
                  <a:srgbClr val="0070C0"/>
                </a:solidFill>
              </a:rPr>
              <a:t>renta.dias</a:t>
            </a:r>
            <a:r>
              <a:rPr lang="es-MX" sz="844" i="1" dirty="0">
                <a:solidFill>
                  <a:srgbClr val="0070C0"/>
                </a:solidFill>
              </a:rPr>
              <a:t>) </a:t>
            </a:r>
            <a:r>
              <a:rPr lang="es-MX" sz="844" i="1" dirty="0" err="1">
                <a:solidFill>
                  <a:srgbClr val="0070C0"/>
                </a:solidFill>
              </a:rPr>
              <a:t>Is</a:t>
            </a:r>
            <a:r>
              <a:rPr lang="es-MX" sz="844" i="1" dirty="0">
                <a:solidFill>
                  <a:srgbClr val="0070C0"/>
                </a:solidFill>
              </a:rPr>
              <a:t> </a:t>
            </a:r>
            <a:r>
              <a:rPr lang="es-MX" sz="844" i="1" dirty="0" err="1">
                <a:solidFill>
                  <a:srgbClr val="0070C0"/>
                </a:solidFill>
              </a:rPr>
              <a:t>Null</a:t>
            </a:r>
            <a:r>
              <a:rPr lang="es-MX" sz="844" i="1" dirty="0">
                <a:solidFill>
                  <a:srgbClr val="0070C0"/>
                </a:solidFill>
              </a:rPr>
              <a:t>));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6DC08-89EC-4530-9294-611F005B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60BF8-2CDD-4403-8B57-ECCD83E1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modelos son simplificaciones (abstracciones) de la realidad, útiles para comprender (o predecir) fenómenos complejos</a:t>
            </a:r>
          </a:p>
          <a:p>
            <a:r>
              <a:rPr lang="es-MX" dirty="0"/>
              <a:t>Existen modelos:</a:t>
            </a:r>
          </a:p>
          <a:p>
            <a:endParaRPr lang="es-MX" dirty="0"/>
          </a:p>
          <a:p>
            <a:pPr lvl="1"/>
            <a:r>
              <a:rPr lang="es-MX" b="1" dirty="0"/>
              <a:t>Cuantitativos</a:t>
            </a:r>
            <a:r>
              <a:rPr lang="es-MX" dirty="0"/>
              <a:t>, basados en principios matemáticos y variables</a:t>
            </a:r>
          </a:p>
          <a:p>
            <a:pPr lvl="1"/>
            <a:r>
              <a:rPr lang="es-MX" b="1" dirty="0"/>
              <a:t>Cualitativos</a:t>
            </a:r>
            <a:r>
              <a:rPr lang="es-MX" dirty="0"/>
              <a:t>, basados en símbolos y en lenguaje.</a:t>
            </a:r>
          </a:p>
          <a:p>
            <a:pPr lvl="1"/>
            <a:r>
              <a:rPr lang="es-MX" b="1" dirty="0"/>
              <a:t>Gráficos</a:t>
            </a:r>
            <a:r>
              <a:rPr lang="es-MX" dirty="0"/>
              <a:t>, basados en cierta notación </a:t>
            </a:r>
          </a:p>
          <a:p>
            <a:pPr lvl="1"/>
            <a:r>
              <a:rPr lang="es-MX" b="1" dirty="0"/>
              <a:t>De simulación</a:t>
            </a:r>
            <a:r>
              <a:rPr lang="es-MX" dirty="0"/>
              <a:t>, basados en animaciones gráficas y elementos matemáticos.</a:t>
            </a:r>
          </a:p>
        </p:txBody>
      </p:sp>
    </p:spTree>
    <p:extLst>
      <p:ext uri="{BB962C8B-B14F-4D97-AF65-F5344CB8AC3E}">
        <p14:creationId xmlns:p14="http://schemas.microsoft.com/office/powerpoint/2010/main" val="385716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Componentes del Análisis Estructurado</a:t>
            </a:r>
            <a:endParaRPr lang="es-E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s-MX" sz="2000" dirty="0"/>
              <a:t>El Análisis Estructurado, entonces, provee </a:t>
            </a:r>
            <a:r>
              <a:rPr lang="es-MX" sz="2000" b="1" u="sng" dirty="0">
                <a:solidFill>
                  <a:schemeClr val="tx1"/>
                </a:solidFill>
              </a:rPr>
              <a:t>modelos gráficos</a:t>
            </a:r>
            <a:r>
              <a:rPr lang="es-MX" sz="2000" b="1" dirty="0">
                <a:solidFill>
                  <a:schemeClr val="tx1"/>
                </a:solidFill>
              </a:rPr>
              <a:t> </a:t>
            </a:r>
            <a:r>
              <a:rPr lang="es-MX" sz="2000" dirty="0"/>
              <a:t>sencillos para detectar los requerimientos del usuario (</a:t>
            </a:r>
            <a:r>
              <a:rPr lang="es-MX" sz="2000" i="1" dirty="0"/>
              <a:t>comentar</a:t>
            </a:r>
            <a:r>
              <a:rPr lang="es-MX" sz="2000" dirty="0"/>
              <a:t>).</a:t>
            </a:r>
          </a:p>
          <a:p>
            <a:pPr lvl="1"/>
            <a:r>
              <a:rPr lang="es-MX" sz="2000" dirty="0"/>
              <a:t>Está pensado para modelar sistemas de información. Su notación y sintaxis se basan en la teoría de sistemas.</a:t>
            </a:r>
          </a:p>
          <a:p>
            <a:pPr lvl="1"/>
            <a:endParaRPr lang="es-MX" sz="2000" dirty="0"/>
          </a:p>
          <a:p>
            <a:pPr lvl="1"/>
            <a:r>
              <a:rPr lang="es-MX" sz="2000" dirty="0"/>
              <a:t>Principal herramienta de modelación: </a:t>
            </a:r>
            <a:r>
              <a:rPr lang="es-MX" sz="2000" b="1" u="sng" dirty="0">
                <a:solidFill>
                  <a:schemeClr val="tx1"/>
                </a:solidFill>
              </a:rPr>
              <a:t>el DFD, o Diagrama de Flujo de Datos</a:t>
            </a:r>
            <a:r>
              <a:rPr lang="es-MX" sz="2000" dirty="0"/>
              <a:t>.  Conocidos también como diagramas de burbujas.</a:t>
            </a:r>
          </a:p>
          <a:p>
            <a:pPr lvl="1"/>
            <a:r>
              <a:rPr lang="es-MX" sz="2000" dirty="0"/>
              <a:t>Usa un </a:t>
            </a:r>
            <a:r>
              <a:rPr lang="es-MX" sz="2000" b="1" u="sng" dirty="0">
                <a:solidFill>
                  <a:srgbClr val="FF0000"/>
                </a:solidFill>
              </a:rPr>
              <a:t>diccionario de datos</a:t>
            </a:r>
            <a:r>
              <a:rPr lang="es-MX" sz="2000" dirty="0">
                <a:solidFill>
                  <a:srgbClr val="FF0000"/>
                </a:solidFill>
              </a:rPr>
              <a:t> </a:t>
            </a:r>
            <a:r>
              <a:rPr lang="es-MX" sz="2000" dirty="0"/>
              <a:t>para describir con detalle los elementos de datos del modelo.</a:t>
            </a:r>
          </a:p>
          <a:p>
            <a:pPr lvl="1"/>
            <a:r>
              <a:rPr lang="es-MX" sz="2000" dirty="0"/>
              <a:t>Para que sean consistentes, los DFD deben estar “jerarquizados” o “nivelados”. El comportamiento de los procesos de nivel más bajo (llamadas primitivos) se describen mediante “</a:t>
            </a:r>
            <a:r>
              <a:rPr lang="es-MX" sz="2000" b="1" dirty="0">
                <a:solidFill>
                  <a:srgbClr val="FF0000"/>
                </a:solidFill>
              </a:rPr>
              <a:t>especificaciones de procesos</a:t>
            </a:r>
            <a:r>
              <a:rPr lang="es-MX" sz="2000" dirty="0"/>
              <a:t>”.</a:t>
            </a:r>
            <a:endParaRPr lang="es-E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Elementos del análisis estructurado</a:t>
            </a:r>
            <a:endParaRPr lang="es-E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b="1" dirty="0">
                <a:solidFill>
                  <a:srgbClr val="00B0F0"/>
                </a:solidFill>
              </a:rPr>
              <a:t>Burbujas </a:t>
            </a:r>
            <a:r>
              <a:rPr lang="es-MX" dirty="0"/>
              <a:t>(representan procesos)</a:t>
            </a:r>
          </a:p>
          <a:p>
            <a:pPr>
              <a:lnSpc>
                <a:spcPct val="90000"/>
              </a:lnSpc>
            </a:pPr>
            <a:r>
              <a:rPr lang="es-MX" b="1" dirty="0">
                <a:solidFill>
                  <a:srgbClr val="00B0F0"/>
                </a:solidFill>
              </a:rPr>
              <a:t>Flujos</a:t>
            </a:r>
            <a:r>
              <a:rPr lang="es-MX" b="1" dirty="0"/>
              <a:t> </a:t>
            </a:r>
            <a:r>
              <a:rPr lang="es-MX" dirty="0"/>
              <a:t>(movimiento de datos u objetos)</a:t>
            </a:r>
          </a:p>
          <a:p>
            <a:pPr>
              <a:lnSpc>
                <a:spcPct val="90000"/>
              </a:lnSpc>
            </a:pPr>
            <a:r>
              <a:rPr lang="es-MX" b="1" dirty="0">
                <a:solidFill>
                  <a:srgbClr val="00B0F0"/>
                </a:solidFill>
              </a:rPr>
              <a:t>Almacén de datos</a:t>
            </a:r>
            <a:r>
              <a:rPr lang="es-MX" dirty="0"/>
              <a:t> (representan datos estáticos)</a:t>
            </a:r>
          </a:p>
          <a:p>
            <a:pPr>
              <a:lnSpc>
                <a:spcPct val="90000"/>
              </a:lnSpc>
            </a:pPr>
            <a:r>
              <a:rPr lang="es-MX" b="1" dirty="0">
                <a:solidFill>
                  <a:srgbClr val="00B0F0"/>
                </a:solidFill>
              </a:rPr>
              <a:t>Terminadores</a:t>
            </a:r>
            <a:r>
              <a:rPr lang="es-MX" dirty="0"/>
              <a:t> (representan entidades fuera del sistema)</a:t>
            </a:r>
          </a:p>
          <a:p>
            <a:pPr>
              <a:lnSpc>
                <a:spcPct val="90000"/>
              </a:lnSpc>
            </a:pPr>
            <a:r>
              <a:rPr lang="es-MX" b="1" dirty="0"/>
              <a:t>El diagrama de contexto</a:t>
            </a:r>
            <a:r>
              <a:rPr lang="es-MX" dirty="0"/>
              <a:t> (es una representación de alto nivel del sistema)</a:t>
            </a:r>
          </a:p>
          <a:p>
            <a:pPr>
              <a:lnSpc>
                <a:spcPct val="90000"/>
              </a:lnSpc>
            </a:pPr>
            <a:r>
              <a:rPr lang="es-MX" b="1" dirty="0"/>
              <a:t>El balanceo </a:t>
            </a:r>
            <a:r>
              <a:rPr lang="es-MX" dirty="0"/>
              <a:t>(mantener la </a:t>
            </a:r>
            <a:r>
              <a:rPr lang="es-MX" dirty="0">
                <a:solidFill>
                  <a:srgbClr val="FF0000"/>
                </a:solidFill>
              </a:rPr>
              <a:t>consistencia</a:t>
            </a:r>
            <a:r>
              <a:rPr lang="es-MX" dirty="0"/>
              <a:t> entre flujos de entrada y de salida)</a:t>
            </a:r>
          </a:p>
          <a:p>
            <a:r>
              <a:rPr lang="es-MX" sz="2200" b="1" dirty="0"/>
              <a:t>El diccionario de datos </a:t>
            </a:r>
            <a:r>
              <a:rPr lang="es-MX" sz="2200" dirty="0"/>
              <a:t>(documentar claramente todos los elementos del modelo)</a:t>
            </a:r>
          </a:p>
          <a:p>
            <a:r>
              <a:rPr lang="es-MX" sz="2200" b="1" dirty="0"/>
              <a:t>La especificación de procesos</a:t>
            </a:r>
            <a:r>
              <a:rPr lang="es-MX" sz="2200" dirty="0"/>
              <a:t> (especificar el funcionamiento de un proceso “primitivo”)</a:t>
            </a:r>
            <a:endParaRPr lang="es-E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Los Procesos (burbujas)</a:t>
            </a:r>
            <a:endParaRPr lang="es-E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4538031"/>
            <a:ext cx="10319403" cy="1507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dirty="0"/>
              <a:t>Representan una función que el sistema debe realizar</a:t>
            </a:r>
          </a:p>
          <a:p>
            <a:pPr>
              <a:lnSpc>
                <a:spcPct val="90000"/>
              </a:lnSpc>
            </a:pPr>
            <a:r>
              <a:rPr lang="es-MX" dirty="0"/>
              <a:t>El nombre dentro de la burbuja debe describir la función.  Utilizar un verbo y un objeto.</a:t>
            </a:r>
          </a:p>
          <a:p>
            <a:pPr>
              <a:lnSpc>
                <a:spcPct val="90000"/>
              </a:lnSpc>
            </a:pPr>
            <a:r>
              <a:rPr lang="es-MX" dirty="0"/>
              <a:t>Algunas veces la burbuja puede indicar </a:t>
            </a:r>
            <a:r>
              <a:rPr lang="es-MX" i="1" dirty="0"/>
              <a:t>quien</a:t>
            </a:r>
            <a:r>
              <a:rPr lang="es-MX" dirty="0"/>
              <a:t> realiza la función, pero esto no es una buena idea.</a:t>
            </a: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3B1D0E91-4305-471E-ABB3-B802E547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751" y="2660875"/>
            <a:ext cx="1143000" cy="106680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C3670F77-9D03-4F56-BE7B-4ADCEFB7A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051" y="2948126"/>
            <a:ext cx="9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1200" b="1" dirty="0"/>
              <a:t>Calcular Salario</a:t>
            </a:r>
            <a:endParaRPr lang="es-ES" sz="1200" b="1" dirty="0"/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8D1F3CFC-53D3-4728-BD5D-BA356F6A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434" y="3740289"/>
            <a:ext cx="203261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200" dirty="0"/>
              <a:t>Notación </a:t>
            </a:r>
            <a:r>
              <a:rPr lang="es-MX" sz="1200" dirty="0" err="1"/>
              <a:t>Yourdon-DeMarco</a:t>
            </a:r>
            <a:endParaRPr lang="es-ES" sz="1200" dirty="0"/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7270F255-E156-4DA0-B27A-1FACE6345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948" y="3791111"/>
            <a:ext cx="1893164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MX" sz="1200" dirty="0"/>
              <a:t>Notación Gane / </a:t>
            </a:r>
            <a:r>
              <a:rPr lang="es-MX" sz="1200" dirty="0" err="1"/>
              <a:t>Sarson</a:t>
            </a:r>
            <a:endParaRPr lang="es-ES"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66EA50-5FC7-40BF-9BE6-A95FEFF1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48" y="2639054"/>
            <a:ext cx="1569545" cy="10668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Evitar burbujas personalizadas</a:t>
            </a:r>
            <a:endParaRPr lang="es-E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3429000"/>
            <a:ext cx="10168483" cy="259080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La misma persona puede estar realizando </a:t>
            </a:r>
            <a:r>
              <a:rPr lang="es-MX" b="1" dirty="0"/>
              <a:t>varias funciones</a:t>
            </a:r>
            <a:r>
              <a:rPr lang="es-MX" dirty="0"/>
              <a:t> en un sistema (o partes de varias funciones)</a:t>
            </a:r>
          </a:p>
          <a:p>
            <a:r>
              <a:rPr lang="es-MX" dirty="0"/>
              <a:t>La persona puede </a:t>
            </a:r>
            <a:r>
              <a:rPr lang="es-MX" b="1" dirty="0"/>
              <a:t>no estar en la empresa para siempre</a:t>
            </a:r>
            <a:r>
              <a:rPr lang="es-MX" dirty="0"/>
              <a:t> –si se va, entonces el modelo será inexacto.</a:t>
            </a:r>
          </a:p>
          <a:p>
            <a:r>
              <a:rPr lang="es-MX" dirty="0"/>
              <a:t>El nombre puede malinterpretarse -¿qué pasa si el departamento de contabilidad hace también funciones no-contables?</a:t>
            </a:r>
          </a:p>
          <a:p>
            <a:r>
              <a:rPr lang="es-MX" i="1" dirty="0"/>
              <a:t>NOTA: Algunos productos CASE no pueden detectar este tipo de errores sutiles.  Se requiere la inteligencia humana!!</a:t>
            </a:r>
            <a:endParaRPr lang="es-ES" i="1" dirty="0"/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6BE45490-9300-4436-B018-053503481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65960"/>
            <a:ext cx="1219200" cy="11477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02D6D86B-BB49-4099-992D-4B8CC4272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252901"/>
            <a:ext cx="914400" cy="4617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1200" b="1" dirty="0"/>
              <a:t>Ed</a:t>
            </a:r>
          </a:p>
          <a:p>
            <a:pPr algn="ctr"/>
            <a:r>
              <a:rPr lang="es-MX" sz="1200" b="1" dirty="0" err="1"/>
              <a:t>Yourdon</a:t>
            </a:r>
            <a:endParaRPr lang="es-ES" sz="1200" b="1" dirty="0"/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54107BC0-2F6D-49CE-AF74-6177E7D5E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65960"/>
            <a:ext cx="1219200" cy="1219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0582013-223C-4C36-8DF9-BB0E58135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09371"/>
            <a:ext cx="1066800" cy="461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1200" b="1" dirty="0"/>
              <a:t>Depto. de</a:t>
            </a:r>
          </a:p>
          <a:p>
            <a:pPr algn="ctr"/>
            <a:r>
              <a:rPr lang="es-MX" sz="1200" b="1" dirty="0"/>
              <a:t>Contabilidad</a:t>
            </a:r>
            <a:endParaRPr lang="es-E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2705</Words>
  <Application>Microsoft Office PowerPoint</Application>
  <PresentationFormat>Panorámica</PresentationFormat>
  <Paragraphs>263</Paragraphs>
  <Slides>35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Retrospección</vt:lpstr>
      <vt:lpstr>ANALISIS Y DISEÑO</vt:lpstr>
      <vt:lpstr>Unidad II  Análisis Estructurado</vt:lpstr>
      <vt:lpstr>Preámbulo personal. Edward Yourdon, 1994</vt:lpstr>
      <vt:lpstr>Niveles de abstracción</vt:lpstr>
      <vt:lpstr>Modelos</vt:lpstr>
      <vt:lpstr>Componentes del Análisis Estructurado</vt:lpstr>
      <vt:lpstr>Elementos del análisis estructurado</vt:lpstr>
      <vt:lpstr>Los Procesos (burbujas)</vt:lpstr>
      <vt:lpstr>Evitar burbujas personalizadas</vt:lpstr>
      <vt:lpstr>El flujo de datos </vt:lpstr>
      <vt:lpstr>El almacén de datos</vt:lpstr>
      <vt:lpstr>El Terminador </vt:lpstr>
      <vt:lpstr>Notas sobre los terminadores</vt:lpstr>
      <vt:lpstr>Guías para el diseño de DFD’s</vt:lpstr>
      <vt:lpstr>El diagrama de contexto</vt:lpstr>
      <vt:lpstr>El Diagrama de contexto</vt:lpstr>
      <vt:lpstr>Diagramas de flujo “con niveles”</vt:lpstr>
      <vt:lpstr>...Un DFD con niveles</vt:lpstr>
      <vt:lpstr>Un DFD desbalanceado</vt:lpstr>
      <vt:lpstr>Comentarios sobre la nivelación</vt:lpstr>
      <vt:lpstr>El diccionario de datos</vt:lpstr>
      <vt:lpstr>Notación del diccionario de datos</vt:lpstr>
      <vt:lpstr>Una entrada típica de un diccionario de datos</vt:lpstr>
      <vt:lpstr>La especificación de procesos (p-spec)</vt:lpstr>
      <vt:lpstr>...Solo en los procesos de último nivel (primitivos)</vt:lpstr>
      <vt:lpstr>Componentes de una especificación de proceso</vt:lpstr>
      <vt:lpstr>Ejemplo de una especificación de procesos</vt:lpstr>
      <vt:lpstr>Especificación de proceso, dos requerimientos a satisfacer:</vt:lpstr>
      <vt:lpstr>Guías para las especificaciones de proceso</vt:lpstr>
      <vt:lpstr>Errores de sintaxis comunes: balanceo</vt:lpstr>
      <vt:lpstr>Errores de sintaxis comunes: el pozo sin fondo y la generación espontánea de datos</vt:lpstr>
      <vt:lpstr>Elementos adicionales: Declaración de propósitos</vt:lpstr>
      <vt:lpstr>Reflexiones finales: Los “nuevos” modelos de análisis</vt:lpstr>
      <vt:lpstr>Reflexiones finales ¿Para que sirve el análisis estructurado?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 en la Empresa</dc:title>
  <dc:creator>Carlos Arevalo Mercado</dc:creator>
  <cp:lastModifiedBy>CARLOS ARGELIO AREVALO MERCADO</cp:lastModifiedBy>
  <cp:revision>3</cp:revision>
  <dcterms:created xsi:type="dcterms:W3CDTF">2021-08-02T14:26:59Z</dcterms:created>
  <dcterms:modified xsi:type="dcterms:W3CDTF">2023-02-07T18:38:32Z</dcterms:modified>
</cp:coreProperties>
</file>