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8" r:id="rId4"/>
    <p:sldId id="270" r:id="rId5"/>
    <p:sldId id="269" r:id="rId6"/>
    <p:sldId id="271" r:id="rId7"/>
    <p:sldId id="272" r:id="rId8"/>
    <p:sldId id="273" r:id="rId9"/>
    <p:sldId id="274" r:id="rId10"/>
    <p:sldId id="275" r:id="rId11"/>
    <p:sldId id="276" r:id="rId12"/>
    <p:sldId id="277" r:id="rId13"/>
    <p:sldId id="260" r:id="rId14"/>
    <p:sldId id="261" r:id="rId15"/>
    <p:sldId id="262" r:id="rId16"/>
    <p:sldId id="263" r:id="rId17"/>
    <p:sldId id="264" r:id="rId18"/>
    <p:sldId id="265" r:id="rId19"/>
    <p:sldId id="266" r:id="rId20"/>
    <p:sldId id="267" r:id="rId21"/>
    <p:sldId id="25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71"/>
    <p:restoredTop sz="95680"/>
  </p:normalViewPr>
  <p:slideViewPr>
    <p:cSldViewPr snapToGrid="0" snapToObjects="1">
      <p:cViewPr varScale="1">
        <p:scale>
          <a:sx n="108" d="100"/>
          <a:sy n="108" d="100"/>
        </p:scale>
        <p:origin x="8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a:t>3/11/24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a:t>3/11/24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MX"/>
              <a:t>Haz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a:t>3/11/24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MX"/>
              <a:t>Haz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MX"/>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a:t>3/11/24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a:t>3/11/24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a:t>3/11/24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a:t>3/11/24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a:t>3/11/24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a:t>3/11/24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a:t>3/11/24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9796027F-7875-4030-9381-8BD8C4F21935}" type="datetimeFigureOut">
              <a:rPr lang="en-US"/>
              <a:t>3/11/24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a:t>3/11/24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a:t>3/11/24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a:t>3/11/24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a:t>3/11/24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MX"/>
              <a:t>Haz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7" name="Date Placeholder 4"/>
          <p:cNvSpPr>
            <a:spLocks noGrp="1"/>
          </p:cNvSpPr>
          <p:nvPr>
            <p:ph type="dt" sz="half" idx="10"/>
          </p:nvPr>
        </p:nvSpPr>
        <p:spPr/>
        <p:txBody>
          <a:bodyPr/>
          <a:lstStyle/>
          <a:p>
            <a:fld id="{4509A250-FF31-4206-8172-F9D3106AACB1}" type="datetimeFigureOut">
              <a:rPr lang="en-US"/>
              <a:t>3/11/24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a:t>3/11/24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a:t>3/11/24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freecodecamp.org/espanol/news/significado-del-algoritmo-divide-y-vencera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YezjVZiEkCs&amp;ab_channel=GRUPOGU%C3%8DAME" TargetMode="External"/><Relationship Id="rId2" Type="http://schemas.openxmlformats.org/officeDocument/2006/relationships/hyperlink" Target="https://es.khanacademy.org/computing/computer-science/algorithms/merge-sort/a/divide-and-conquer-algorithm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ZJPn9YaYFVI&amp;ab_channel=AlcarrizosDigita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52EC53-3FC0-284F-9796-3328AA35DAFD}"/>
              </a:ext>
            </a:extLst>
          </p:cNvPr>
          <p:cNvSpPr>
            <a:spLocks noGrp="1"/>
          </p:cNvSpPr>
          <p:nvPr>
            <p:ph type="ctrTitle"/>
          </p:nvPr>
        </p:nvSpPr>
        <p:spPr/>
        <p:txBody>
          <a:bodyPr/>
          <a:lstStyle/>
          <a:p>
            <a:r>
              <a:rPr lang="es-MX" sz="6000" dirty="0"/>
              <a:t>Unidad 3</a:t>
            </a:r>
            <a:br>
              <a:rPr lang="es-MX" sz="6000" dirty="0"/>
            </a:br>
            <a:r>
              <a:rPr lang="es-MX" sz="6000" dirty="0"/>
              <a:t>Técnicas de diseño de algoritmos y estudio de su complejidad</a:t>
            </a:r>
          </a:p>
        </p:txBody>
      </p:sp>
      <p:sp>
        <p:nvSpPr>
          <p:cNvPr id="3" name="Subtítulo 2">
            <a:extLst>
              <a:ext uri="{FF2B5EF4-FFF2-40B4-BE49-F238E27FC236}">
                <a16:creationId xmlns:a16="http://schemas.microsoft.com/office/drawing/2014/main" id="{C4915061-E053-B748-B59B-B3504DDB841E}"/>
              </a:ext>
            </a:extLst>
          </p:cNvPr>
          <p:cNvSpPr>
            <a:spLocks noGrp="1"/>
          </p:cNvSpPr>
          <p:nvPr>
            <p:ph type="subTitle" idx="1"/>
          </p:nvPr>
        </p:nvSpPr>
        <p:spPr/>
        <p:txBody>
          <a:bodyPr>
            <a:normAutofit fontScale="85000" lnSpcReduction="10000"/>
          </a:bodyPr>
          <a:lstStyle/>
          <a:p>
            <a:pPr algn="r"/>
            <a:r>
              <a:rPr lang="es-MX" dirty="0"/>
              <a:t>Tema 2: Enfoque Divide y Vencerás (Divide and Conquer algorithms) </a:t>
            </a:r>
          </a:p>
          <a:p>
            <a:pPr algn="r"/>
            <a:r>
              <a:rPr lang="es-MX" dirty="0"/>
              <a:t>Dr. Miguel Meza</a:t>
            </a:r>
          </a:p>
        </p:txBody>
      </p:sp>
    </p:spTree>
    <p:extLst>
      <p:ext uri="{BB962C8B-B14F-4D97-AF65-F5344CB8AC3E}">
        <p14:creationId xmlns:p14="http://schemas.microsoft.com/office/powerpoint/2010/main" val="1943564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32E043-9A1D-7345-975F-43ABA2E55DE8}"/>
              </a:ext>
            </a:extLst>
          </p:cNvPr>
          <p:cNvSpPr>
            <a:spLocks noGrp="1"/>
          </p:cNvSpPr>
          <p:nvPr>
            <p:ph type="title"/>
          </p:nvPr>
        </p:nvSpPr>
        <p:spPr/>
        <p:txBody>
          <a:bodyPr/>
          <a:lstStyle/>
          <a:p>
            <a:r>
              <a:rPr lang="es-MX" dirty="0"/>
              <a:t>Algoritmos estándar de la variedad dividir y vencer</a:t>
            </a:r>
          </a:p>
        </p:txBody>
      </p:sp>
      <p:sp>
        <p:nvSpPr>
          <p:cNvPr id="3" name="Marcador de contenido 2">
            <a:extLst>
              <a:ext uri="{FF2B5EF4-FFF2-40B4-BE49-F238E27FC236}">
                <a16:creationId xmlns:a16="http://schemas.microsoft.com/office/drawing/2014/main" id="{7A9DC529-2D62-1D4F-9F60-41EC26F590BA}"/>
              </a:ext>
            </a:extLst>
          </p:cNvPr>
          <p:cNvSpPr>
            <a:spLocks noGrp="1"/>
          </p:cNvSpPr>
          <p:nvPr>
            <p:ph idx="1"/>
          </p:nvPr>
        </p:nvSpPr>
        <p:spPr/>
        <p:txBody>
          <a:bodyPr/>
          <a:lstStyle/>
          <a:p>
            <a:pPr fontAlgn="base"/>
            <a:r>
              <a:rPr lang="es-MX" b="1" dirty="0"/>
              <a:t>Algoritmo de Strassen </a:t>
            </a:r>
            <a:r>
              <a:rPr lang="es-MX" dirty="0"/>
              <a:t>es un algoritmo eficiente para multiplicar dos matrices. Un método simple para multiplicar dos matrices requiere 3 bucles anidados lo que nos da una complejidad de  O(n^3).  El algoritmo de Strassen multiplica dos matrices en un tiempo de  O(n^2.8974).</a:t>
            </a:r>
          </a:p>
          <a:p>
            <a:pPr fontAlgn="base"/>
            <a:r>
              <a:rPr lang="es-MX" b="1" dirty="0"/>
              <a:t>El Algoritmo</a:t>
            </a:r>
            <a:r>
              <a:rPr lang="es-MX" dirty="0"/>
              <a:t> </a:t>
            </a:r>
            <a:r>
              <a:rPr lang="es-MX" b="1" dirty="0"/>
              <a:t>Cooley–Tukey de Transformación Rápida de Fourier (FFT) </a:t>
            </a:r>
            <a:r>
              <a:rPr lang="es-MX" dirty="0"/>
              <a:t>es el algoritmo más común de FFT (Transformación Rápida de Fourier en inglés). Es un algoritmo de tipo Dividir y Vencer que opera en un tiempo de O(nlogn).</a:t>
            </a:r>
          </a:p>
        </p:txBody>
      </p:sp>
    </p:spTree>
    <p:extLst>
      <p:ext uri="{BB962C8B-B14F-4D97-AF65-F5344CB8AC3E}">
        <p14:creationId xmlns:p14="http://schemas.microsoft.com/office/powerpoint/2010/main" val="3689736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32E043-9A1D-7345-975F-43ABA2E55DE8}"/>
              </a:ext>
            </a:extLst>
          </p:cNvPr>
          <p:cNvSpPr>
            <a:spLocks noGrp="1"/>
          </p:cNvSpPr>
          <p:nvPr>
            <p:ph type="title"/>
          </p:nvPr>
        </p:nvSpPr>
        <p:spPr/>
        <p:txBody>
          <a:bodyPr/>
          <a:lstStyle/>
          <a:p>
            <a:r>
              <a:rPr lang="es-MX" dirty="0"/>
              <a:t>Algoritmos estándar de la variedad dividir y vencer</a:t>
            </a:r>
          </a:p>
        </p:txBody>
      </p:sp>
      <p:sp>
        <p:nvSpPr>
          <p:cNvPr id="3" name="Marcador de contenido 2">
            <a:extLst>
              <a:ext uri="{FF2B5EF4-FFF2-40B4-BE49-F238E27FC236}">
                <a16:creationId xmlns:a16="http://schemas.microsoft.com/office/drawing/2014/main" id="{7A9DC529-2D62-1D4F-9F60-41EC26F590BA}"/>
              </a:ext>
            </a:extLst>
          </p:cNvPr>
          <p:cNvSpPr>
            <a:spLocks noGrp="1"/>
          </p:cNvSpPr>
          <p:nvPr>
            <p:ph idx="1"/>
          </p:nvPr>
        </p:nvSpPr>
        <p:spPr/>
        <p:txBody>
          <a:bodyPr/>
          <a:lstStyle/>
          <a:p>
            <a:pPr fontAlgn="base"/>
            <a:r>
              <a:rPr lang="es-MX" b="1" dirty="0"/>
              <a:t>El algortimo de Karatsuba, </a:t>
            </a:r>
            <a:r>
              <a:rPr lang="es-MX" dirty="0"/>
              <a:t>este fue el primer algoritmo de multiplicación más rápido asintóticamente que el algoritmo cuadrático clásico de multiplicación. Este algoritmo consigue reducir la multiplicación de dos números de n dígitos a como máximo de  n^1.585( que es la aproximación del logaritmo de 3 en base 2) multiplicaciones de un dígito. Por lo tanto es más rápido que el algoritmo clásico que requiere el producto de n^2 de números de un dígito.</a:t>
            </a:r>
          </a:p>
        </p:txBody>
      </p:sp>
    </p:spTree>
    <p:extLst>
      <p:ext uri="{BB962C8B-B14F-4D97-AF65-F5344CB8AC3E}">
        <p14:creationId xmlns:p14="http://schemas.microsoft.com/office/powerpoint/2010/main" val="1002823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035D31-ECA7-AC42-BC16-688D2AFBAE27}"/>
              </a:ext>
            </a:extLst>
          </p:cNvPr>
          <p:cNvSpPr>
            <a:spLocks noGrp="1"/>
          </p:cNvSpPr>
          <p:nvPr>
            <p:ph type="title"/>
          </p:nvPr>
        </p:nvSpPr>
        <p:spPr/>
        <p:txBody>
          <a:bodyPr/>
          <a:lstStyle/>
          <a:p>
            <a:r>
              <a:rPr lang="es-MX" dirty="0"/>
              <a:t>Fuente</a:t>
            </a:r>
          </a:p>
        </p:txBody>
      </p:sp>
      <p:sp>
        <p:nvSpPr>
          <p:cNvPr id="3" name="Marcador de contenido 2">
            <a:extLst>
              <a:ext uri="{FF2B5EF4-FFF2-40B4-BE49-F238E27FC236}">
                <a16:creationId xmlns:a16="http://schemas.microsoft.com/office/drawing/2014/main" id="{64188613-3FBA-8C44-9496-C1EF2E667A54}"/>
              </a:ext>
            </a:extLst>
          </p:cNvPr>
          <p:cNvSpPr>
            <a:spLocks noGrp="1"/>
          </p:cNvSpPr>
          <p:nvPr>
            <p:ph idx="1"/>
          </p:nvPr>
        </p:nvSpPr>
        <p:spPr/>
        <p:txBody>
          <a:bodyPr/>
          <a:lstStyle/>
          <a:p>
            <a:r>
              <a:rPr lang="es-MX" dirty="0">
                <a:hlinkClick r:id="rId2"/>
              </a:rPr>
              <a:t>https://www.freecodecamp.org/espanol/news/significado-del-algoritmo-divide-y-venceras/</a:t>
            </a:r>
            <a:r>
              <a:rPr lang="es-MX" dirty="0"/>
              <a:t> </a:t>
            </a:r>
          </a:p>
        </p:txBody>
      </p:sp>
    </p:spTree>
    <p:extLst>
      <p:ext uri="{BB962C8B-B14F-4D97-AF65-F5344CB8AC3E}">
        <p14:creationId xmlns:p14="http://schemas.microsoft.com/office/powerpoint/2010/main" val="3284988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6"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7"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8"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pic>
        <p:nvPicPr>
          <p:cNvPr id="29"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0"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1"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32" name="Rectangle 21">
            <a:extLst>
              <a:ext uri="{FF2B5EF4-FFF2-40B4-BE49-F238E27FC236}">
                <a16:creationId xmlns:a16="http://schemas.microsoft.com/office/drawing/2014/main" id="{D85D5AA8-773B-469A-8802-9645A4DC9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a:extLst>
              <a:ext uri="{FF2B5EF4-FFF2-40B4-BE49-F238E27FC236}">
                <a16:creationId xmlns:a16="http://schemas.microsoft.com/office/drawing/2014/main" id="{B44E37DC-51AE-E840-8038-98D9D9043801}"/>
              </a:ext>
            </a:extLst>
          </p:cNvPr>
          <p:cNvPicPr>
            <a:picLocks noGrp="1" noChangeAspect="1"/>
          </p:cNvPicPr>
          <p:nvPr>
            <p:ph idx="1"/>
          </p:nvPr>
        </p:nvPicPr>
        <p:blipFill>
          <a:blip r:embed="rId7"/>
          <a:stretch>
            <a:fillRect/>
          </a:stretch>
        </p:blipFill>
        <p:spPr>
          <a:xfrm>
            <a:off x="2153133" y="643467"/>
            <a:ext cx="6459207" cy="5571066"/>
          </a:xfrm>
          <a:prstGeom prst="rect">
            <a:avLst/>
          </a:prstGeom>
        </p:spPr>
      </p:pic>
      <p:sp>
        <p:nvSpPr>
          <p:cNvPr id="33" name="Rectangle 23">
            <a:extLst>
              <a:ext uri="{FF2B5EF4-FFF2-40B4-BE49-F238E27FC236}">
                <a16:creationId xmlns:a16="http://schemas.microsoft.com/office/drawing/2014/main" id="{C75AF42C-C556-454E-B2D3-2C917CB81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MX"/>
          </a:p>
        </p:txBody>
      </p:sp>
    </p:spTree>
    <p:extLst>
      <p:ext uri="{BB962C8B-B14F-4D97-AF65-F5344CB8AC3E}">
        <p14:creationId xmlns:p14="http://schemas.microsoft.com/office/powerpoint/2010/main" val="2732096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22" name="Rectangle 21">
            <a:extLst>
              <a:ext uri="{FF2B5EF4-FFF2-40B4-BE49-F238E27FC236}">
                <a16:creationId xmlns:a16="http://schemas.microsoft.com/office/drawing/2014/main" id="{D85D5AA8-773B-469A-8802-9645A4DC9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a:extLst>
              <a:ext uri="{FF2B5EF4-FFF2-40B4-BE49-F238E27FC236}">
                <a16:creationId xmlns:a16="http://schemas.microsoft.com/office/drawing/2014/main" id="{3DC464E0-4EFA-0741-87C3-344B75F8AD3C}"/>
              </a:ext>
            </a:extLst>
          </p:cNvPr>
          <p:cNvPicPr>
            <a:picLocks noGrp="1" noChangeAspect="1"/>
          </p:cNvPicPr>
          <p:nvPr>
            <p:ph idx="1"/>
          </p:nvPr>
        </p:nvPicPr>
        <p:blipFill>
          <a:blip r:embed="rId7"/>
          <a:stretch>
            <a:fillRect/>
          </a:stretch>
        </p:blipFill>
        <p:spPr>
          <a:xfrm>
            <a:off x="1954389" y="643467"/>
            <a:ext cx="6856696" cy="5571066"/>
          </a:xfrm>
          <a:prstGeom prst="rect">
            <a:avLst/>
          </a:prstGeom>
        </p:spPr>
      </p:pic>
      <p:sp>
        <p:nvSpPr>
          <p:cNvPr id="24" name="Rectangle 23">
            <a:extLst>
              <a:ext uri="{FF2B5EF4-FFF2-40B4-BE49-F238E27FC236}">
                <a16:creationId xmlns:a16="http://schemas.microsoft.com/office/drawing/2014/main" id="{C75AF42C-C556-454E-B2D3-2C917CB81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MX"/>
          </a:p>
        </p:txBody>
      </p:sp>
    </p:spTree>
    <p:extLst>
      <p:ext uri="{BB962C8B-B14F-4D97-AF65-F5344CB8AC3E}">
        <p14:creationId xmlns:p14="http://schemas.microsoft.com/office/powerpoint/2010/main" val="277223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6"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7"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8"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pic>
        <p:nvPicPr>
          <p:cNvPr id="29"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0"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1"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32" name="Rectangle 2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Marcador de contenido 4">
            <a:extLst>
              <a:ext uri="{FF2B5EF4-FFF2-40B4-BE49-F238E27FC236}">
                <a16:creationId xmlns:a16="http://schemas.microsoft.com/office/drawing/2014/main" id="{EC4E3452-65E7-224D-AD6F-F910723B476B}"/>
              </a:ext>
            </a:extLst>
          </p:cNvPr>
          <p:cNvPicPr>
            <a:picLocks noGrp="1" noChangeAspect="1"/>
          </p:cNvPicPr>
          <p:nvPr>
            <p:ph idx="1"/>
          </p:nvPr>
        </p:nvPicPr>
        <p:blipFill>
          <a:blip r:embed="rId7"/>
          <a:stretch>
            <a:fillRect/>
          </a:stretch>
        </p:blipFill>
        <p:spPr>
          <a:xfrm>
            <a:off x="1143942" y="643467"/>
            <a:ext cx="9904116" cy="5571066"/>
          </a:xfrm>
          <a:prstGeom prst="rect">
            <a:avLst/>
          </a:prstGeom>
        </p:spPr>
      </p:pic>
      <p:sp>
        <p:nvSpPr>
          <p:cNvPr id="33" name="Rectangle 23">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MX"/>
          </a:p>
        </p:txBody>
      </p:sp>
    </p:spTree>
    <p:extLst>
      <p:ext uri="{BB962C8B-B14F-4D97-AF65-F5344CB8AC3E}">
        <p14:creationId xmlns:p14="http://schemas.microsoft.com/office/powerpoint/2010/main" val="2881322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22" name="Rectangle 2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Marcador de contenido 4">
            <a:extLst>
              <a:ext uri="{FF2B5EF4-FFF2-40B4-BE49-F238E27FC236}">
                <a16:creationId xmlns:a16="http://schemas.microsoft.com/office/drawing/2014/main" id="{EC16A6FB-7135-544C-8BD9-0F86C6CAAF1C}"/>
              </a:ext>
            </a:extLst>
          </p:cNvPr>
          <p:cNvPicPr>
            <a:picLocks noGrp="1" noChangeAspect="1"/>
          </p:cNvPicPr>
          <p:nvPr>
            <p:ph idx="1"/>
          </p:nvPr>
        </p:nvPicPr>
        <p:blipFill>
          <a:blip r:embed="rId7"/>
          <a:stretch>
            <a:fillRect/>
          </a:stretch>
        </p:blipFill>
        <p:spPr>
          <a:xfrm>
            <a:off x="643467" y="852678"/>
            <a:ext cx="10905066" cy="5152643"/>
          </a:xfrm>
          <a:prstGeom prst="rect">
            <a:avLst/>
          </a:prstGeom>
        </p:spPr>
      </p:pic>
      <p:sp>
        <p:nvSpPr>
          <p:cNvPr id="24" name="Rectangle 23">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MX"/>
          </a:p>
        </p:txBody>
      </p:sp>
    </p:spTree>
    <p:extLst>
      <p:ext uri="{BB962C8B-B14F-4D97-AF65-F5344CB8AC3E}">
        <p14:creationId xmlns:p14="http://schemas.microsoft.com/office/powerpoint/2010/main" val="3140990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hueMod val="88000"/>
                <a:satMod val="130000"/>
                <a:lumMod val="124000"/>
              </a:schemeClr>
            </a:gs>
            <a:gs pos="100000">
              <a:schemeClr val="bg1">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1" name="Picture 30">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3" name="Oval 32">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pic>
        <p:nvPicPr>
          <p:cNvPr id="35" name="Picture 34">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7" name="Picture 36">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9" name="Rectangle 38">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MX"/>
          </a:p>
        </p:txBody>
      </p:sp>
      <p:sp useBgFill="1">
        <p:nvSpPr>
          <p:cNvPr id="41" name="Rectangle 40">
            <a:extLst>
              <a:ext uri="{FF2B5EF4-FFF2-40B4-BE49-F238E27FC236}">
                <a16:creationId xmlns:a16="http://schemas.microsoft.com/office/drawing/2014/main" id="{B0487C8F-7D6C-4EAF-A9A5-45D8E94FC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1578DA0F-394A-417D-892B-8253831A2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Marcador de contenido 4">
            <a:extLst>
              <a:ext uri="{FF2B5EF4-FFF2-40B4-BE49-F238E27FC236}">
                <a16:creationId xmlns:a16="http://schemas.microsoft.com/office/drawing/2014/main" id="{E650BE8E-CEE0-7F42-BF83-5841BB7672B3}"/>
              </a:ext>
            </a:extLst>
          </p:cNvPr>
          <p:cNvPicPr>
            <a:picLocks noGrp="1" noChangeAspect="1"/>
          </p:cNvPicPr>
          <p:nvPr>
            <p:ph idx="1"/>
          </p:nvPr>
        </p:nvPicPr>
        <p:blipFill>
          <a:blip r:embed="rId6"/>
          <a:stretch>
            <a:fillRect/>
          </a:stretch>
        </p:blipFill>
        <p:spPr>
          <a:xfrm>
            <a:off x="790224" y="643467"/>
            <a:ext cx="10611552" cy="5571066"/>
          </a:xfrm>
          <a:prstGeom prst="rect">
            <a:avLst/>
          </a:prstGeom>
        </p:spPr>
      </p:pic>
    </p:spTree>
    <p:extLst>
      <p:ext uri="{BB962C8B-B14F-4D97-AF65-F5344CB8AC3E}">
        <p14:creationId xmlns:p14="http://schemas.microsoft.com/office/powerpoint/2010/main" val="186913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22" name="Rectangle 2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Marcador de contenido 4">
            <a:extLst>
              <a:ext uri="{FF2B5EF4-FFF2-40B4-BE49-F238E27FC236}">
                <a16:creationId xmlns:a16="http://schemas.microsoft.com/office/drawing/2014/main" id="{5318FEF5-A2BD-E844-9FF1-9ECE18E08DA6}"/>
              </a:ext>
            </a:extLst>
          </p:cNvPr>
          <p:cNvPicPr>
            <a:picLocks noGrp="1" noChangeAspect="1"/>
          </p:cNvPicPr>
          <p:nvPr>
            <p:ph idx="1"/>
          </p:nvPr>
        </p:nvPicPr>
        <p:blipFill>
          <a:blip r:embed="rId7"/>
          <a:stretch>
            <a:fillRect/>
          </a:stretch>
        </p:blipFill>
        <p:spPr>
          <a:xfrm>
            <a:off x="1510760" y="643467"/>
            <a:ext cx="9170479" cy="5571066"/>
          </a:xfrm>
          <a:prstGeom prst="rect">
            <a:avLst/>
          </a:prstGeom>
        </p:spPr>
      </p:pic>
      <p:sp>
        <p:nvSpPr>
          <p:cNvPr id="24" name="Rectangle 23">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MX"/>
          </a:p>
        </p:txBody>
      </p:sp>
    </p:spTree>
    <p:extLst>
      <p:ext uri="{BB962C8B-B14F-4D97-AF65-F5344CB8AC3E}">
        <p14:creationId xmlns:p14="http://schemas.microsoft.com/office/powerpoint/2010/main" val="104348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22" name="Rectangle 2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Marcador de contenido 4">
            <a:extLst>
              <a:ext uri="{FF2B5EF4-FFF2-40B4-BE49-F238E27FC236}">
                <a16:creationId xmlns:a16="http://schemas.microsoft.com/office/drawing/2014/main" id="{4B3B2F6D-28BD-AB40-9B36-7AD7733918A1}"/>
              </a:ext>
            </a:extLst>
          </p:cNvPr>
          <p:cNvPicPr>
            <a:picLocks noGrp="1" noChangeAspect="1"/>
          </p:cNvPicPr>
          <p:nvPr>
            <p:ph idx="1"/>
          </p:nvPr>
        </p:nvPicPr>
        <p:blipFill>
          <a:blip r:embed="rId7"/>
          <a:stretch>
            <a:fillRect/>
          </a:stretch>
        </p:blipFill>
        <p:spPr>
          <a:xfrm>
            <a:off x="1453445" y="643467"/>
            <a:ext cx="9285110" cy="5571066"/>
          </a:xfrm>
          <a:prstGeom prst="rect">
            <a:avLst/>
          </a:prstGeom>
        </p:spPr>
      </p:pic>
      <p:sp>
        <p:nvSpPr>
          <p:cNvPr id="24" name="Rectangle 23">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MX"/>
          </a:p>
        </p:txBody>
      </p:sp>
    </p:spTree>
    <p:extLst>
      <p:ext uri="{BB962C8B-B14F-4D97-AF65-F5344CB8AC3E}">
        <p14:creationId xmlns:p14="http://schemas.microsoft.com/office/powerpoint/2010/main" val="2592883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06F8E4-58A1-D84A-9C9F-F5F83FF6B0BB}"/>
              </a:ext>
            </a:extLst>
          </p:cNvPr>
          <p:cNvSpPr>
            <a:spLocks noGrp="1"/>
          </p:cNvSpPr>
          <p:nvPr>
            <p:ph type="title"/>
          </p:nvPr>
        </p:nvSpPr>
        <p:spPr/>
        <p:txBody>
          <a:bodyPr/>
          <a:lstStyle/>
          <a:p>
            <a:r>
              <a:rPr lang="es-MX" dirty="0"/>
              <a:t>Objetivo</a:t>
            </a:r>
          </a:p>
        </p:txBody>
      </p:sp>
      <p:sp>
        <p:nvSpPr>
          <p:cNvPr id="3" name="Marcador de contenido 2">
            <a:extLst>
              <a:ext uri="{FF2B5EF4-FFF2-40B4-BE49-F238E27FC236}">
                <a16:creationId xmlns:a16="http://schemas.microsoft.com/office/drawing/2014/main" id="{0C20582C-0105-9C46-9C91-28A00CF86EFE}"/>
              </a:ext>
            </a:extLst>
          </p:cNvPr>
          <p:cNvSpPr>
            <a:spLocks noGrp="1"/>
          </p:cNvSpPr>
          <p:nvPr>
            <p:ph idx="1"/>
          </p:nvPr>
        </p:nvSpPr>
        <p:spPr/>
        <p:txBody>
          <a:bodyPr/>
          <a:lstStyle/>
          <a:p>
            <a:r>
              <a:rPr lang="es-MX" dirty="0"/>
              <a:t>Que el alumno conozca y aplique técnicas de diseño de algoritmos.</a:t>
            </a:r>
          </a:p>
          <a:p>
            <a:r>
              <a:rPr lang="es-MX" dirty="0"/>
              <a:t>Que el alumno conozca la complejidad de los diferentes algoritmos.</a:t>
            </a:r>
          </a:p>
          <a:p>
            <a:r>
              <a:rPr lang="es-MX" dirty="0"/>
              <a:t>Que el alumno identifique el mejor algoritmo/técnica para la solución de un determinado problema.</a:t>
            </a:r>
          </a:p>
        </p:txBody>
      </p:sp>
    </p:spTree>
    <p:extLst>
      <p:ext uri="{BB962C8B-B14F-4D97-AF65-F5344CB8AC3E}">
        <p14:creationId xmlns:p14="http://schemas.microsoft.com/office/powerpoint/2010/main" val="1649722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22" name="Rectangle 21">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8170CE4-DB67-3F4E-8B36-2B43D0E64C08}"/>
              </a:ext>
            </a:extLst>
          </p:cNvPr>
          <p:cNvSpPr>
            <a:spLocks noGrp="1"/>
          </p:cNvSpPr>
          <p:nvPr>
            <p:ph type="title"/>
          </p:nvPr>
        </p:nvSpPr>
        <p:spPr>
          <a:xfrm>
            <a:off x="8191925" y="1325880"/>
            <a:ext cx="3352375" cy="3066507"/>
          </a:xfrm>
        </p:spPr>
        <p:txBody>
          <a:bodyPr vert="horz" lIns="91440" tIns="45720" rIns="91440" bIns="45720" rtlCol="0" anchor="b">
            <a:normAutofit/>
          </a:bodyPr>
          <a:lstStyle/>
          <a:p>
            <a:endParaRPr lang="en-US" sz="5400" b="0" i="0" kern="1200">
              <a:solidFill>
                <a:srgbClr val="EBEBEB"/>
              </a:solidFill>
              <a:latin typeface="+mj-lt"/>
              <a:ea typeface="+mj-ea"/>
              <a:cs typeface="+mj-cs"/>
            </a:endParaRPr>
          </a:p>
        </p:txBody>
      </p:sp>
      <p:sp>
        <p:nvSpPr>
          <p:cNvPr id="24"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6" name="Freeform: Shape 25">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MX"/>
          </a:p>
        </p:txBody>
      </p:sp>
      <p:pic>
        <p:nvPicPr>
          <p:cNvPr id="5" name="Marcador de contenido 4">
            <a:extLst>
              <a:ext uri="{FF2B5EF4-FFF2-40B4-BE49-F238E27FC236}">
                <a16:creationId xmlns:a16="http://schemas.microsoft.com/office/drawing/2014/main" id="{AE1E81E3-06CF-364B-A52E-BE17743139F3}"/>
              </a:ext>
            </a:extLst>
          </p:cNvPr>
          <p:cNvPicPr>
            <a:picLocks noGrp="1" noChangeAspect="1"/>
          </p:cNvPicPr>
          <p:nvPr>
            <p:ph idx="1"/>
          </p:nvPr>
        </p:nvPicPr>
        <p:blipFill>
          <a:blip r:embed="rId6"/>
          <a:stretch>
            <a:fillRect/>
          </a:stretch>
        </p:blipFill>
        <p:spPr>
          <a:xfrm>
            <a:off x="2041017" y="647698"/>
            <a:ext cx="3476336" cy="5562139"/>
          </a:xfrm>
          <a:prstGeom prst="rect">
            <a:avLst/>
          </a:prstGeom>
          <a:effectLst/>
        </p:spPr>
      </p:pic>
    </p:spTree>
    <p:extLst>
      <p:ext uri="{BB962C8B-B14F-4D97-AF65-F5344CB8AC3E}">
        <p14:creationId xmlns:p14="http://schemas.microsoft.com/office/powerpoint/2010/main" val="2303434419"/>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DB79E6-1C67-6949-B6D2-B79091013D9E}"/>
              </a:ext>
            </a:extLst>
          </p:cNvPr>
          <p:cNvSpPr>
            <a:spLocks noGrp="1"/>
          </p:cNvSpPr>
          <p:nvPr>
            <p:ph type="title"/>
          </p:nvPr>
        </p:nvSpPr>
        <p:spPr/>
        <p:txBody>
          <a:bodyPr/>
          <a:lstStyle/>
          <a:p>
            <a:r>
              <a:rPr lang="es-MX"/>
              <a:t>Fuente </a:t>
            </a:r>
          </a:p>
        </p:txBody>
      </p:sp>
      <p:sp>
        <p:nvSpPr>
          <p:cNvPr id="3" name="Marcador de contenido 2">
            <a:extLst>
              <a:ext uri="{FF2B5EF4-FFF2-40B4-BE49-F238E27FC236}">
                <a16:creationId xmlns:a16="http://schemas.microsoft.com/office/drawing/2014/main" id="{D592903B-B45A-E240-BD9A-EEBB1AC78D0C}"/>
              </a:ext>
            </a:extLst>
          </p:cNvPr>
          <p:cNvSpPr>
            <a:spLocks noGrp="1"/>
          </p:cNvSpPr>
          <p:nvPr>
            <p:ph idx="1"/>
          </p:nvPr>
        </p:nvSpPr>
        <p:spPr/>
        <p:txBody>
          <a:bodyPr/>
          <a:lstStyle/>
          <a:p>
            <a:r>
              <a:rPr lang="es-MX" dirty="0">
                <a:hlinkClick r:id="rId2">
                  <a:extLst>
                    <a:ext uri="{A12FA001-AC4F-418D-AE19-62706E023703}">
                      <ahyp:hlinkClr xmlns:ahyp="http://schemas.microsoft.com/office/drawing/2018/hyperlinkcolor" val="tx"/>
                    </a:ext>
                  </a:extLst>
                </a:hlinkClick>
              </a:rPr>
              <a:t>Khan Academy “Algoritmos de divide y vencerás”</a:t>
            </a:r>
          </a:p>
          <a:p>
            <a:pPr marL="400050" lvl="1" indent="0">
              <a:buNone/>
            </a:pPr>
            <a:r>
              <a:rPr lang="es-MX" u="sng" dirty="0">
                <a:hlinkClick r:id="rId2"/>
              </a:rPr>
              <a:t>https://es.khanacademy.org/computing/computer-science/algorithms/merge-sort/a/divide-and-conquer-algorithms</a:t>
            </a:r>
            <a:r>
              <a:rPr lang="es-MX" u="sng" dirty="0"/>
              <a:t> </a:t>
            </a:r>
          </a:p>
          <a:p>
            <a:pPr marL="400050" lvl="1" indent="0">
              <a:buNone/>
            </a:pPr>
            <a:endParaRPr lang="es-MX" u="sng" dirty="0"/>
          </a:p>
          <a:p>
            <a:r>
              <a:rPr lang="es-MX" dirty="0"/>
              <a:t>Divide y vencerás. </a:t>
            </a:r>
            <a:r>
              <a:rPr lang="es-MX" dirty="0">
                <a:hlinkClick r:id="rId3"/>
              </a:rPr>
              <a:t>https://www.youtube.com/watch?v=YezjVZiEkCs&amp;ab_channel=GRUPOGU%C3%8DAME</a:t>
            </a:r>
            <a:r>
              <a:rPr lang="es-MX" dirty="0"/>
              <a:t> </a:t>
            </a:r>
          </a:p>
        </p:txBody>
      </p:sp>
    </p:spTree>
    <p:extLst>
      <p:ext uri="{BB962C8B-B14F-4D97-AF65-F5344CB8AC3E}">
        <p14:creationId xmlns:p14="http://schemas.microsoft.com/office/powerpoint/2010/main" val="3017318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B9052-D1FB-2C46-BDE3-B3461FF721F8}"/>
              </a:ext>
            </a:extLst>
          </p:cNvPr>
          <p:cNvSpPr>
            <a:spLocks noGrp="1"/>
          </p:cNvSpPr>
          <p:nvPr>
            <p:ph type="title"/>
          </p:nvPr>
        </p:nvSpPr>
        <p:spPr/>
        <p:txBody>
          <a:bodyPr/>
          <a:lstStyle/>
          <a:p>
            <a:r>
              <a:rPr lang="es-MX" dirty="0"/>
              <a:t>¿SABES QUIÉN DIJO DIVIDE Y VENCERÁS? </a:t>
            </a:r>
            <a:br>
              <a:rPr lang="es-MX" dirty="0"/>
            </a:br>
            <a:br>
              <a:rPr lang="es-MX" dirty="0"/>
            </a:br>
            <a:r>
              <a:rPr lang="es-MX" dirty="0"/>
              <a:t>Un poco de historia no hace daño...</a:t>
            </a:r>
          </a:p>
        </p:txBody>
      </p:sp>
      <p:sp>
        <p:nvSpPr>
          <p:cNvPr id="3" name="Marcador de contenido 2">
            <a:extLst>
              <a:ext uri="{FF2B5EF4-FFF2-40B4-BE49-F238E27FC236}">
                <a16:creationId xmlns:a16="http://schemas.microsoft.com/office/drawing/2014/main" id="{6FDF232D-F5C9-D746-ADB6-5B48F891D68B}"/>
              </a:ext>
            </a:extLst>
          </p:cNvPr>
          <p:cNvSpPr>
            <a:spLocks noGrp="1"/>
          </p:cNvSpPr>
          <p:nvPr>
            <p:ph idx="1"/>
          </p:nvPr>
        </p:nvSpPr>
        <p:spPr>
          <a:xfrm>
            <a:off x="3369434" y="4760259"/>
            <a:ext cx="8946541" cy="4195481"/>
          </a:xfrm>
        </p:spPr>
        <p:txBody>
          <a:bodyPr/>
          <a:lstStyle/>
          <a:p>
            <a:endParaRPr lang="es-MX" dirty="0"/>
          </a:p>
          <a:p>
            <a:r>
              <a:rPr lang="es-MX" dirty="0">
                <a:hlinkClick r:id="rId2"/>
              </a:rPr>
              <a:t>https://www.youtube.com/watch?v=ZJPn9YaYFVI&amp;ab_channel=AlcarrizosDigital</a:t>
            </a:r>
            <a:r>
              <a:rPr lang="es-MX" dirty="0"/>
              <a:t> </a:t>
            </a:r>
          </a:p>
        </p:txBody>
      </p:sp>
    </p:spTree>
    <p:extLst>
      <p:ext uri="{BB962C8B-B14F-4D97-AF65-F5344CB8AC3E}">
        <p14:creationId xmlns:p14="http://schemas.microsoft.com/office/powerpoint/2010/main" val="1009093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CF3730-E640-CB49-A346-85D88F8A83C6}"/>
              </a:ext>
            </a:extLst>
          </p:cNvPr>
          <p:cNvSpPr>
            <a:spLocks noGrp="1"/>
          </p:cNvSpPr>
          <p:nvPr>
            <p:ph type="title"/>
          </p:nvPr>
        </p:nvSpPr>
        <p:spPr/>
        <p:txBody>
          <a:bodyPr/>
          <a:lstStyle/>
          <a:p>
            <a:r>
              <a:rPr lang="es-MX" b="1" dirty="0"/>
              <a:t>¿Qué son los algoritmos "divide y vencerás"?</a:t>
            </a:r>
            <a:endParaRPr lang="es-MX" dirty="0"/>
          </a:p>
        </p:txBody>
      </p:sp>
      <p:sp>
        <p:nvSpPr>
          <p:cNvPr id="3" name="Marcador de contenido 2">
            <a:extLst>
              <a:ext uri="{FF2B5EF4-FFF2-40B4-BE49-F238E27FC236}">
                <a16:creationId xmlns:a16="http://schemas.microsoft.com/office/drawing/2014/main" id="{6B99CB8D-5C17-BB4E-9DD9-A911B17EA788}"/>
              </a:ext>
            </a:extLst>
          </p:cNvPr>
          <p:cNvSpPr>
            <a:spLocks noGrp="1"/>
          </p:cNvSpPr>
          <p:nvPr>
            <p:ph idx="1"/>
          </p:nvPr>
        </p:nvSpPr>
        <p:spPr/>
        <p:txBody>
          <a:bodyPr>
            <a:normAutofit/>
          </a:bodyPr>
          <a:lstStyle/>
          <a:p>
            <a:pPr fontAlgn="base"/>
            <a:r>
              <a:rPr lang="es-MX" dirty="0"/>
              <a:t>Divide y vencerás es un paradigma algorítmico (a veces llamado por error Divide y Concurrir - una adaptación en broma), similar a los paradigmas de programación Dinámica y Algoritmos ávidos o glotones. Un algoritmo </a:t>
            </a:r>
            <a:r>
              <a:rPr lang="es-MX" i="1" dirty="0"/>
              <a:t>Divide y Vencerás</a:t>
            </a:r>
            <a:r>
              <a:rPr lang="es-MX" dirty="0"/>
              <a:t> típico resuelve un problema siguiendo estos 3 pasos.</a:t>
            </a:r>
          </a:p>
          <a:p>
            <a:pPr fontAlgn="base"/>
            <a:r>
              <a:rPr lang="es-MX" b="1" dirty="0"/>
              <a:t>Dividir</a:t>
            </a:r>
          </a:p>
          <a:p>
            <a:pPr fontAlgn="base"/>
            <a:r>
              <a:rPr lang="es-MX" b="1" dirty="0"/>
              <a:t>Vencer</a:t>
            </a:r>
          </a:p>
          <a:p>
            <a:pPr fontAlgn="base"/>
            <a:r>
              <a:rPr lang="es-MX" b="1" dirty="0"/>
              <a:t>Combinar</a:t>
            </a:r>
            <a:endParaRPr lang="es-MX" dirty="0"/>
          </a:p>
        </p:txBody>
      </p:sp>
    </p:spTree>
    <p:extLst>
      <p:ext uri="{BB962C8B-B14F-4D97-AF65-F5344CB8AC3E}">
        <p14:creationId xmlns:p14="http://schemas.microsoft.com/office/powerpoint/2010/main" val="4014557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CF3730-E640-CB49-A346-85D88F8A83C6}"/>
              </a:ext>
            </a:extLst>
          </p:cNvPr>
          <p:cNvSpPr>
            <a:spLocks noGrp="1"/>
          </p:cNvSpPr>
          <p:nvPr>
            <p:ph type="title"/>
          </p:nvPr>
        </p:nvSpPr>
        <p:spPr/>
        <p:txBody>
          <a:bodyPr/>
          <a:lstStyle/>
          <a:p>
            <a:r>
              <a:rPr lang="es-MX" b="1" dirty="0"/>
              <a:t>¿Qué son los algoritmos "divide y vencerás"?</a:t>
            </a:r>
            <a:endParaRPr lang="es-MX" dirty="0"/>
          </a:p>
        </p:txBody>
      </p:sp>
      <p:sp>
        <p:nvSpPr>
          <p:cNvPr id="3" name="Marcador de contenido 2">
            <a:extLst>
              <a:ext uri="{FF2B5EF4-FFF2-40B4-BE49-F238E27FC236}">
                <a16:creationId xmlns:a16="http://schemas.microsoft.com/office/drawing/2014/main" id="{6B99CB8D-5C17-BB4E-9DD9-A911B17EA788}"/>
              </a:ext>
            </a:extLst>
          </p:cNvPr>
          <p:cNvSpPr>
            <a:spLocks noGrp="1"/>
          </p:cNvSpPr>
          <p:nvPr>
            <p:ph idx="1"/>
          </p:nvPr>
        </p:nvSpPr>
        <p:spPr/>
        <p:txBody>
          <a:bodyPr>
            <a:normAutofit fontScale="92500" lnSpcReduction="10000"/>
          </a:bodyPr>
          <a:lstStyle/>
          <a:p>
            <a:pPr fontAlgn="base"/>
            <a:r>
              <a:rPr lang="es-MX" b="1" dirty="0"/>
              <a:t>Dividir:</a:t>
            </a:r>
            <a:r>
              <a:rPr lang="es-MX" dirty="0"/>
              <a:t> Descomponer el problema en subproblemas del mismo tipo. Este paso involucra descomponer el problema original en pequeños subproblemas. Cada sub-problema debe representar una parte del problema original. Por lo general, este paso emplea un enfoque recursivo para dividir el problema hasta que no es posible crear un subproblema más.</a:t>
            </a:r>
          </a:p>
          <a:p>
            <a:pPr fontAlgn="base"/>
            <a:r>
              <a:rPr lang="es-MX" b="1" dirty="0"/>
              <a:t>Vencer:</a:t>
            </a:r>
            <a:r>
              <a:rPr lang="es-MX" dirty="0"/>
              <a:t>  Resolver los subproblemas recursivamente. Este paso recibe un gran conjunto de subproblemas a ser resueltos. Generalmente a este nivel, los problemas se resuelven por sí solos.</a:t>
            </a:r>
          </a:p>
          <a:p>
            <a:pPr fontAlgn="base"/>
            <a:r>
              <a:rPr lang="es-MX" b="1" dirty="0"/>
              <a:t>Combinar: </a:t>
            </a:r>
            <a:r>
              <a:rPr lang="es-MX" dirty="0"/>
              <a:t>Combinar las respuestas apropiadamente. Cuando los subproblemas son resueltos, esta fase los combina recursivamente hasta que estos formulan la solución al problema original. Este enfoque algorítmico trabaja recursivamente y los pasos de conquista y fusión trabajan tan a la par que parece un sólo paso.</a:t>
            </a:r>
          </a:p>
          <a:p>
            <a:endParaRPr lang="es-MX" dirty="0"/>
          </a:p>
        </p:txBody>
      </p:sp>
    </p:spTree>
    <p:extLst>
      <p:ext uri="{BB962C8B-B14F-4D97-AF65-F5344CB8AC3E}">
        <p14:creationId xmlns:p14="http://schemas.microsoft.com/office/powerpoint/2010/main" val="10932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2A6B23-163C-1D40-99CD-1190B586820C}"/>
              </a:ext>
            </a:extLst>
          </p:cNvPr>
          <p:cNvSpPr>
            <a:spLocks noGrp="1"/>
          </p:cNvSpPr>
          <p:nvPr>
            <p:ph type="title"/>
          </p:nvPr>
        </p:nvSpPr>
        <p:spPr/>
        <p:txBody>
          <a:bodyPr/>
          <a:lstStyle/>
          <a:p>
            <a:r>
              <a:rPr lang="es-MX" b="1" dirty="0"/>
              <a:t>Divide y vencerás</a:t>
            </a:r>
            <a:endParaRPr lang="es-MX" dirty="0"/>
          </a:p>
        </p:txBody>
      </p:sp>
      <p:sp>
        <p:nvSpPr>
          <p:cNvPr id="3" name="Marcador de contenido 2">
            <a:extLst>
              <a:ext uri="{FF2B5EF4-FFF2-40B4-BE49-F238E27FC236}">
                <a16:creationId xmlns:a16="http://schemas.microsoft.com/office/drawing/2014/main" id="{01B8BCD8-AB57-484F-B6DB-53420B9B3237}"/>
              </a:ext>
            </a:extLst>
          </p:cNvPr>
          <p:cNvSpPr>
            <a:spLocks noGrp="1"/>
          </p:cNvSpPr>
          <p:nvPr>
            <p:ph idx="1"/>
          </p:nvPr>
        </p:nvSpPr>
        <p:spPr/>
        <p:txBody>
          <a:bodyPr/>
          <a:lstStyle/>
          <a:p>
            <a:pPr fontAlgn="base"/>
            <a:r>
              <a:rPr lang="es-MX" dirty="0"/>
              <a:t>Usualmente este método nos permite hacer una reducción bastante significativa en la complejidad tiempo del algoritmo a emplear.</a:t>
            </a:r>
          </a:p>
          <a:p>
            <a:pPr fontAlgn="base"/>
            <a:r>
              <a:rPr lang="es-MX" dirty="0"/>
              <a:t>Por ejemplo, el método de la burbuja conlleva una complejidad de  O(n^2), mientras que el quicksort (una aplicación de Dividir y Vencer) reduce la complejidad a O(nlog(n)). </a:t>
            </a:r>
          </a:p>
          <a:p>
            <a:pPr fontAlgn="base"/>
            <a:r>
              <a:rPr lang="es-MX" dirty="0"/>
              <a:t>La búsqueda linear tiene una complejidad de O(n), mientras que la búsqueda binaria(otra aplicación de dividir y vencer) reduce la complejidad a  O(log(n)).</a:t>
            </a:r>
          </a:p>
          <a:p>
            <a:pPr marL="0" indent="0">
              <a:buNone/>
            </a:pPr>
            <a:endParaRPr lang="es-MX" dirty="0"/>
          </a:p>
        </p:txBody>
      </p:sp>
    </p:spTree>
    <p:extLst>
      <p:ext uri="{BB962C8B-B14F-4D97-AF65-F5344CB8AC3E}">
        <p14:creationId xmlns:p14="http://schemas.microsoft.com/office/powerpoint/2010/main" val="3743356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32E043-9A1D-7345-975F-43ABA2E55DE8}"/>
              </a:ext>
            </a:extLst>
          </p:cNvPr>
          <p:cNvSpPr>
            <a:spLocks noGrp="1"/>
          </p:cNvSpPr>
          <p:nvPr>
            <p:ph type="title"/>
          </p:nvPr>
        </p:nvSpPr>
        <p:spPr/>
        <p:txBody>
          <a:bodyPr/>
          <a:lstStyle/>
          <a:p>
            <a:r>
              <a:rPr lang="es-MX" dirty="0"/>
              <a:t>Algoritmos estándar de la variedad dividir y vencer</a:t>
            </a:r>
          </a:p>
        </p:txBody>
      </p:sp>
      <p:sp>
        <p:nvSpPr>
          <p:cNvPr id="3" name="Marcador de contenido 2">
            <a:extLst>
              <a:ext uri="{FF2B5EF4-FFF2-40B4-BE49-F238E27FC236}">
                <a16:creationId xmlns:a16="http://schemas.microsoft.com/office/drawing/2014/main" id="{7A9DC529-2D62-1D4F-9F60-41EC26F590BA}"/>
              </a:ext>
            </a:extLst>
          </p:cNvPr>
          <p:cNvSpPr>
            <a:spLocks noGrp="1"/>
          </p:cNvSpPr>
          <p:nvPr>
            <p:ph idx="1"/>
          </p:nvPr>
        </p:nvSpPr>
        <p:spPr/>
        <p:txBody>
          <a:bodyPr/>
          <a:lstStyle/>
          <a:p>
            <a:pPr marL="457200" indent="-457200">
              <a:buFont typeface="+mj-lt"/>
              <a:buAutoNum type="arabicPeriod"/>
            </a:pPr>
            <a:r>
              <a:rPr lang="es-MX" b="1" dirty="0"/>
              <a:t>Búsqueda Binaria</a:t>
            </a:r>
          </a:p>
          <a:p>
            <a:pPr marL="457200" indent="-457200">
              <a:buFont typeface="+mj-lt"/>
              <a:buAutoNum type="arabicPeriod"/>
            </a:pPr>
            <a:r>
              <a:rPr lang="es-MX" b="1" dirty="0"/>
              <a:t>Quicksort</a:t>
            </a:r>
          </a:p>
          <a:p>
            <a:pPr marL="457200" indent="-457200">
              <a:buFont typeface="+mj-lt"/>
              <a:buAutoNum type="arabicPeriod"/>
            </a:pPr>
            <a:r>
              <a:rPr lang="es-MX" b="1" dirty="0"/>
              <a:t>Merge Sort</a:t>
            </a:r>
          </a:p>
          <a:p>
            <a:pPr marL="457200" indent="-457200">
              <a:buFont typeface="+mj-lt"/>
              <a:buAutoNum type="arabicPeriod"/>
            </a:pPr>
            <a:r>
              <a:rPr lang="es-MX" b="1" dirty="0"/>
              <a:t>Par de puntos más cercanos</a:t>
            </a:r>
          </a:p>
          <a:p>
            <a:pPr marL="457200" indent="-457200">
              <a:buFont typeface="+mj-lt"/>
              <a:buAutoNum type="arabicPeriod"/>
            </a:pPr>
            <a:r>
              <a:rPr lang="es-MX" b="1" dirty="0"/>
              <a:t>Algoritmo de Strassen</a:t>
            </a:r>
          </a:p>
          <a:p>
            <a:pPr marL="457200" indent="-457200">
              <a:buFont typeface="+mj-lt"/>
              <a:buAutoNum type="arabicPeriod"/>
            </a:pPr>
            <a:r>
              <a:rPr lang="es-MX" b="1" dirty="0"/>
              <a:t>El Algoritmo</a:t>
            </a:r>
            <a:r>
              <a:rPr lang="es-MX" dirty="0"/>
              <a:t> </a:t>
            </a:r>
            <a:r>
              <a:rPr lang="es-MX" b="1" dirty="0"/>
              <a:t>Cooley–Tukey de Transformación Rápida de Fourier (FFT)</a:t>
            </a:r>
          </a:p>
          <a:p>
            <a:pPr marL="457200" indent="-457200">
              <a:buFont typeface="+mj-lt"/>
              <a:buAutoNum type="arabicPeriod"/>
            </a:pPr>
            <a:r>
              <a:rPr lang="es-MX" b="1" dirty="0"/>
              <a:t>El algortimo de Karatsuba</a:t>
            </a:r>
            <a:endParaRPr lang="es-MX" dirty="0"/>
          </a:p>
        </p:txBody>
      </p:sp>
    </p:spTree>
    <p:extLst>
      <p:ext uri="{BB962C8B-B14F-4D97-AF65-F5344CB8AC3E}">
        <p14:creationId xmlns:p14="http://schemas.microsoft.com/office/powerpoint/2010/main" val="3604612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32E043-9A1D-7345-975F-43ABA2E55DE8}"/>
              </a:ext>
            </a:extLst>
          </p:cNvPr>
          <p:cNvSpPr>
            <a:spLocks noGrp="1"/>
          </p:cNvSpPr>
          <p:nvPr>
            <p:ph type="title"/>
          </p:nvPr>
        </p:nvSpPr>
        <p:spPr/>
        <p:txBody>
          <a:bodyPr/>
          <a:lstStyle/>
          <a:p>
            <a:r>
              <a:rPr lang="es-MX" dirty="0"/>
              <a:t>Algoritmos estándar de la variedad dividir y vencer</a:t>
            </a:r>
          </a:p>
        </p:txBody>
      </p:sp>
      <p:sp>
        <p:nvSpPr>
          <p:cNvPr id="3" name="Marcador de contenido 2">
            <a:extLst>
              <a:ext uri="{FF2B5EF4-FFF2-40B4-BE49-F238E27FC236}">
                <a16:creationId xmlns:a16="http://schemas.microsoft.com/office/drawing/2014/main" id="{7A9DC529-2D62-1D4F-9F60-41EC26F590BA}"/>
              </a:ext>
            </a:extLst>
          </p:cNvPr>
          <p:cNvSpPr>
            <a:spLocks noGrp="1"/>
          </p:cNvSpPr>
          <p:nvPr>
            <p:ph idx="1"/>
          </p:nvPr>
        </p:nvSpPr>
        <p:spPr/>
        <p:txBody>
          <a:bodyPr/>
          <a:lstStyle/>
          <a:p>
            <a:pPr fontAlgn="base"/>
            <a:r>
              <a:rPr lang="es-MX" b="1" dirty="0"/>
              <a:t>Búsqueda Binaria,</a:t>
            </a:r>
            <a:r>
              <a:rPr lang="es-MX" dirty="0"/>
              <a:t> es un algoritmo de búsqueda. En cada paso, el algoritmo compara el parámetro de entrada (x) con el valor del elemento en la mitad del arreglo. Si los valores coinciden, retorna el índice del elemento medio. De lo contrario, si x es mejor al elemento medio, el algoritmo recurre a la mitad izquierda del elemento medio, de lo contrario retorna la mitad a la derecha del elemento medio. </a:t>
            </a:r>
          </a:p>
          <a:p>
            <a:pPr fontAlgn="base"/>
            <a:r>
              <a:rPr lang="es-MX" b="1" dirty="0"/>
              <a:t>Quicksort, </a:t>
            </a:r>
            <a:r>
              <a:rPr lang="es-MX" dirty="0"/>
              <a:t>es un algoritmo de ordenamiento. El algoritmo elige un elemento pivote, reordena los elementos del arreglo de forma que todos los elementos de menor valor al del elemento pivote se mueven hacia su izquierda y los elementos de mayor valor hacia su derecha. Finalmente, el algoritmo ordena los sub-arreglos recursivamente hacia la izquierda y derecha del elemento pivote.</a:t>
            </a:r>
          </a:p>
        </p:txBody>
      </p:sp>
    </p:spTree>
    <p:extLst>
      <p:ext uri="{BB962C8B-B14F-4D97-AF65-F5344CB8AC3E}">
        <p14:creationId xmlns:p14="http://schemas.microsoft.com/office/powerpoint/2010/main" val="1299826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32E043-9A1D-7345-975F-43ABA2E55DE8}"/>
              </a:ext>
            </a:extLst>
          </p:cNvPr>
          <p:cNvSpPr>
            <a:spLocks noGrp="1"/>
          </p:cNvSpPr>
          <p:nvPr>
            <p:ph type="title"/>
          </p:nvPr>
        </p:nvSpPr>
        <p:spPr/>
        <p:txBody>
          <a:bodyPr/>
          <a:lstStyle/>
          <a:p>
            <a:r>
              <a:rPr lang="es-MX" dirty="0"/>
              <a:t>Algoritmos estándar de la variedad dividir y vencer</a:t>
            </a:r>
          </a:p>
        </p:txBody>
      </p:sp>
      <p:sp>
        <p:nvSpPr>
          <p:cNvPr id="3" name="Marcador de contenido 2">
            <a:extLst>
              <a:ext uri="{FF2B5EF4-FFF2-40B4-BE49-F238E27FC236}">
                <a16:creationId xmlns:a16="http://schemas.microsoft.com/office/drawing/2014/main" id="{7A9DC529-2D62-1D4F-9F60-41EC26F590BA}"/>
              </a:ext>
            </a:extLst>
          </p:cNvPr>
          <p:cNvSpPr>
            <a:spLocks noGrp="1"/>
          </p:cNvSpPr>
          <p:nvPr>
            <p:ph idx="1"/>
          </p:nvPr>
        </p:nvSpPr>
        <p:spPr/>
        <p:txBody>
          <a:bodyPr/>
          <a:lstStyle/>
          <a:p>
            <a:pPr fontAlgn="base"/>
            <a:r>
              <a:rPr lang="es-MX" b="1" dirty="0"/>
              <a:t>Merge Sort, </a:t>
            </a:r>
            <a:r>
              <a:rPr lang="es-MX" dirty="0"/>
              <a:t>es también un algoritmo de ordenamiento. Este algoritmo divide el arreglo en dos partes, ordenada cada una de ellas recursivamente, y finalmente une las dos partes ya ordenadas. El tiempo de complejidad de este algoritmo es de  O(nLogn), en el mejor caso, caso medio y en el peor de los casos. La complejidad de tiempo puede ser entendida fácilmente recurriendo a la ecuación: T(n) = 2T(n/2) + n.</a:t>
            </a:r>
          </a:p>
          <a:p>
            <a:pPr fontAlgn="base"/>
            <a:r>
              <a:rPr lang="es-MX" b="1" dirty="0"/>
              <a:t>Par de puntos más cercanos, </a:t>
            </a:r>
            <a:r>
              <a:rPr lang="es-MX" dirty="0"/>
              <a:t>El problema es encontrar el par de puntos más cercano a otra par dado en el plano XY. Este problema puede ser resuelto en un tiempo O(n^2) calculando la distancia de cada par de puntos y comparando las distancias hasta encontrar la menor. El algoritmo de tipo Dividir y Vencer resuelve este problema en un tiempo  O(nLogn).</a:t>
            </a:r>
          </a:p>
        </p:txBody>
      </p:sp>
    </p:spTree>
    <p:extLst>
      <p:ext uri="{BB962C8B-B14F-4D97-AF65-F5344CB8AC3E}">
        <p14:creationId xmlns:p14="http://schemas.microsoft.com/office/powerpoint/2010/main" val="34555304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2708</TotalTime>
  <Words>1047</Words>
  <Application>Microsoft Macintosh PowerPoint</Application>
  <PresentationFormat>Panorámica</PresentationFormat>
  <Paragraphs>49</Paragraphs>
  <Slides>21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21</vt:i4>
      </vt:variant>
    </vt:vector>
  </HeadingPairs>
  <TitlesOfParts>
    <vt:vector size="24" baseType="lpstr">
      <vt:lpstr>Century Gothic</vt:lpstr>
      <vt:lpstr>Wingdings 3</vt:lpstr>
      <vt:lpstr>Ion</vt:lpstr>
      <vt:lpstr>Unidad 3 Técnicas de diseño de algoritmos y estudio de su complejidad</vt:lpstr>
      <vt:lpstr>Objetivo</vt:lpstr>
      <vt:lpstr>¿SABES QUIÉN DIJO DIVIDE Y VENCERÁS?   Un poco de historia no hace daño...</vt:lpstr>
      <vt:lpstr>¿Qué son los algoritmos "divide y vencerás"?</vt:lpstr>
      <vt:lpstr>¿Qué son los algoritmos "divide y vencerás"?</vt:lpstr>
      <vt:lpstr>Divide y vencerás</vt:lpstr>
      <vt:lpstr>Algoritmos estándar de la variedad dividir y vencer</vt:lpstr>
      <vt:lpstr>Algoritmos estándar de la variedad dividir y vencer</vt:lpstr>
      <vt:lpstr>Algoritmos estándar de la variedad dividir y vencer</vt:lpstr>
      <vt:lpstr>Algoritmos estándar de la variedad dividir y vencer</vt:lpstr>
      <vt:lpstr>Algoritmos estándar de la variedad dividir y vencer</vt:lpstr>
      <vt:lpstr>Fuente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Fuente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1: Funciones de orden y análisis de algoritmos</dc:title>
  <dc:creator>Miguel Angel Meza de Luna</dc:creator>
  <cp:lastModifiedBy>MIGUEL ANGEL MEZA DE LUNA</cp:lastModifiedBy>
  <cp:revision>37</cp:revision>
  <dcterms:created xsi:type="dcterms:W3CDTF">2021-01-26T12:46:18Z</dcterms:created>
  <dcterms:modified xsi:type="dcterms:W3CDTF">2024-03-11T14:13:24Z</dcterms:modified>
</cp:coreProperties>
</file>