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4" r:id="rId3"/>
    <p:sldId id="276" r:id="rId4"/>
    <p:sldId id="331" r:id="rId5"/>
    <p:sldId id="332" r:id="rId6"/>
    <p:sldId id="334" r:id="rId7"/>
    <p:sldId id="335" r:id="rId8"/>
    <p:sldId id="305" r:id="rId9"/>
    <p:sldId id="278" r:id="rId10"/>
    <p:sldId id="317" r:id="rId11"/>
    <p:sldId id="306" r:id="rId12"/>
    <p:sldId id="336" r:id="rId13"/>
    <p:sldId id="356" r:id="rId14"/>
    <p:sldId id="357" r:id="rId15"/>
    <p:sldId id="386" r:id="rId16"/>
    <p:sldId id="358" r:id="rId17"/>
    <p:sldId id="387" r:id="rId18"/>
    <p:sldId id="388" r:id="rId19"/>
    <p:sldId id="389" r:id="rId20"/>
    <p:sldId id="390" r:id="rId21"/>
    <p:sldId id="391" r:id="rId22"/>
    <p:sldId id="392" r:id="rId23"/>
    <p:sldId id="393" r:id="rId24"/>
    <p:sldId id="394" r:id="rId25"/>
    <p:sldId id="359" r:id="rId26"/>
    <p:sldId id="395" r:id="rId27"/>
    <p:sldId id="396" r:id="rId28"/>
    <p:sldId id="354" r:id="rId29"/>
    <p:sldId id="365" r:id="rId30"/>
    <p:sldId id="397" r:id="rId31"/>
    <p:sldId id="398" r:id="rId32"/>
    <p:sldId id="400" r:id="rId33"/>
    <p:sldId id="401" r:id="rId34"/>
    <p:sldId id="355" r:id="rId35"/>
    <p:sldId id="375" r:id="rId36"/>
    <p:sldId id="402" r:id="rId37"/>
    <p:sldId id="403" r:id="rId38"/>
    <p:sldId id="303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20" autoAdjust="0"/>
  </p:normalViewPr>
  <p:slideViewPr>
    <p:cSldViewPr snapToGrid="0">
      <p:cViewPr varScale="1">
        <p:scale>
          <a:sx n="72" d="100"/>
          <a:sy n="72" d="100"/>
        </p:scale>
        <p:origin x="122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08DF-D759-4FFC-AD8F-D1D104CCB964}" type="datetimeFigureOut">
              <a:rPr lang="es-PE" smtClean="0"/>
              <a:t>28/04/2019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E6EF-5497-4C88-94E9-A171B9CCEE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9791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08DF-D759-4FFC-AD8F-D1D104CCB964}" type="datetimeFigureOut">
              <a:rPr lang="es-PE" smtClean="0"/>
              <a:t>28/04/2019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E6EF-5497-4C88-94E9-A171B9CCEE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282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08DF-D759-4FFC-AD8F-D1D104CCB964}" type="datetimeFigureOut">
              <a:rPr lang="es-PE" smtClean="0"/>
              <a:t>28/04/2019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E6EF-5497-4C88-94E9-A171B9CCEE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583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08DF-D759-4FFC-AD8F-D1D104CCB964}" type="datetimeFigureOut">
              <a:rPr lang="es-PE" smtClean="0"/>
              <a:t>28/04/2019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E6EF-5497-4C88-94E9-A171B9CCEE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162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08DF-D759-4FFC-AD8F-D1D104CCB964}" type="datetimeFigureOut">
              <a:rPr lang="es-PE" smtClean="0"/>
              <a:t>28/04/2019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E6EF-5497-4C88-94E9-A171B9CCEE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2315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08DF-D759-4FFC-AD8F-D1D104CCB964}" type="datetimeFigureOut">
              <a:rPr lang="es-PE" smtClean="0"/>
              <a:t>28/04/2019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E6EF-5497-4C88-94E9-A171B9CCEE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58183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08DF-D759-4FFC-AD8F-D1D104CCB964}" type="datetimeFigureOut">
              <a:rPr lang="es-PE" smtClean="0"/>
              <a:t>28/04/2019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E6EF-5497-4C88-94E9-A171B9CCEE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5507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08DF-D759-4FFC-AD8F-D1D104CCB964}" type="datetimeFigureOut">
              <a:rPr lang="es-PE" smtClean="0"/>
              <a:t>28/04/2019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E6EF-5497-4C88-94E9-A171B9CCEE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249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08DF-D759-4FFC-AD8F-D1D104CCB964}" type="datetimeFigureOut">
              <a:rPr lang="es-PE" smtClean="0"/>
              <a:t>28/04/2019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E6EF-5497-4C88-94E9-A171B9CCEE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20221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08DF-D759-4FFC-AD8F-D1D104CCB964}" type="datetimeFigureOut">
              <a:rPr lang="es-PE" smtClean="0"/>
              <a:t>28/04/2019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E6EF-5497-4C88-94E9-A171B9CCEE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696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08DF-D759-4FFC-AD8F-D1D104CCB964}" type="datetimeFigureOut">
              <a:rPr lang="es-PE" smtClean="0"/>
              <a:t>28/04/2019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E6EF-5497-4C88-94E9-A171B9CCEE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9718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008DF-D759-4FFC-AD8F-D1D104CCB964}" type="datetimeFigureOut">
              <a:rPr lang="es-PE" smtClean="0"/>
              <a:t>28/04/2019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CE6EF-5497-4C88-94E9-A171B9CCEE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848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Excel_Worksheet.xls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Excel_Worksheet1.xls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Excel_Worksheet2.xls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Excel_Worksheet3.xls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Excel_Worksheet4.xls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Excel_Worksheet5.xls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Excel_Worksheet6.xls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Excel_Worksheet7.xlsx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A2B13-23B8-4659-B519-B18FFD5F2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241822"/>
          </a:xfrm>
        </p:spPr>
        <p:txBody>
          <a:bodyPr>
            <a:normAutofit fontScale="90000"/>
          </a:bodyPr>
          <a:lstStyle/>
          <a:p>
            <a:r>
              <a:rPr lang="es-PE" spc="225" dirty="0">
                <a:solidFill>
                  <a:schemeClr val="bg1"/>
                </a:solidFill>
              </a:rPr>
              <a:t>Tesis 2</a:t>
            </a:r>
            <a:br>
              <a:rPr lang="es-PE" spc="225" dirty="0">
                <a:solidFill>
                  <a:schemeClr val="bg1"/>
                </a:solidFill>
              </a:rPr>
            </a:br>
            <a:r>
              <a:rPr lang="es-PE" spc="225" dirty="0">
                <a:solidFill>
                  <a:schemeClr val="bg1"/>
                </a:solidFill>
              </a:rPr>
              <a:t>Presentación Parcial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54440-7852-4903-B961-CE456D9A5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90572"/>
            <a:ext cx="6858000" cy="1241822"/>
          </a:xfrm>
        </p:spPr>
        <p:txBody>
          <a:bodyPr>
            <a:normAutofit fontScale="70000" lnSpcReduction="20000"/>
          </a:bodyPr>
          <a:lstStyle/>
          <a:p>
            <a:r>
              <a:rPr lang="es-PE" spc="225" dirty="0">
                <a:solidFill>
                  <a:schemeClr val="bg1"/>
                </a:solidFill>
              </a:rPr>
              <a:t>José Luis Santillán Escudero</a:t>
            </a:r>
          </a:p>
          <a:p>
            <a:r>
              <a:rPr lang="es-PE" spc="225" dirty="0">
                <a:solidFill>
                  <a:schemeClr val="bg1"/>
                </a:solidFill>
              </a:rPr>
              <a:t>20030307</a:t>
            </a:r>
          </a:p>
          <a:p>
            <a:endParaRPr lang="es-PE" spc="225" dirty="0">
              <a:solidFill>
                <a:schemeClr val="bg1"/>
              </a:solidFill>
            </a:endParaRPr>
          </a:p>
          <a:p>
            <a:r>
              <a:rPr lang="es-PE" spc="225" dirty="0">
                <a:solidFill>
                  <a:schemeClr val="bg1"/>
                </a:solidFill>
              </a:rPr>
              <a:t>Asesor: Dr. Edwin Rafael Villanueva Talavera</a:t>
            </a:r>
          </a:p>
          <a:p>
            <a:endParaRPr lang="es-PE" spc="225" dirty="0">
              <a:solidFill>
                <a:schemeClr val="bg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3AD5791-185E-435F-A20C-7EA5F68409F4}"/>
              </a:ext>
            </a:extLst>
          </p:cNvPr>
          <p:cNvSpPr/>
          <p:nvPr/>
        </p:nvSpPr>
        <p:spPr>
          <a:xfrm>
            <a:off x="1143000" y="3114751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b="1" i="1" spc="225" dirty="0">
                <a:solidFill>
                  <a:schemeClr val="bg1"/>
                </a:solidFill>
              </a:rPr>
              <a:t>Desarrollo de un modelo de aprendizaje profundo para identificar moléculas ARN no codificantes</a:t>
            </a:r>
          </a:p>
        </p:txBody>
      </p:sp>
    </p:spTree>
    <p:extLst>
      <p:ext uri="{BB962C8B-B14F-4D97-AF65-F5344CB8AC3E}">
        <p14:creationId xmlns:p14="http://schemas.microsoft.com/office/powerpoint/2010/main" val="382018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40"/>
    </mc:Choice>
    <mc:Fallback xmlns="">
      <p:transition spd="slow" advTm="1634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Objetivos específicos</a:t>
            </a:r>
          </a:p>
        </p:txBody>
      </p:sp>
      <p:sp>
        <p:nvSpPr>
          <p:cNvPr id="5" name="4 Marcador de contenido">
            <a:extLst>
              <a:ext uri="{FF2B5EF4-FFF2-40B4-BE49-F238E27FC236}">
                <a16:creationId xmlns:a16="http://schemas.microsoft.com/office/drawing/2014/main" id="{F278809D-2D21-4F8B-9B98-681720803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2329" y="2078832"/>
            <a:ext cx="6172200" cy="383500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  <a:defRPr/>
            </a:pPr>
            <a:r>
              <a:rPr lang="es-PE" dirty="0"/>
              <a:t>O 1.	Recopilar y preprocesar un conjunto de datos de transcriptomas para el entrenamiento y validación del modelo algorítmico.</a:t>
            </a:r>
          </a:p>
          <a:p>
            <a:pPr marL="0" indent="0" algn="just">
              <a:buNone/>
              <a:defRPr/>
            </a:pPr>
            <a:r>
              <a:rPr lang="es-PE" dirty="0"/>
              <a:t>O 2.	Implementar la arquitectura del proceso de aprendizaje de máquina y que la misma produzca predictores aceptables.</a:t>
            </a:r>
          </a:p>
          <a:p>
            <a:pPr marL="0" indent="0" algn="just">
              <a:buNone/>
              <a:defRPr/>
            </a:pPr>
            <a:r>
              <a:rPr lang="es-PE" dirty="0"/>
              <a:t>O 3.	Realizar un análisis comparativo de la precisión de los predictores generados contra otro modelo del estado del arte.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2. Objetivos</a:t>
            </a:r>
          </a:p>
        </p:txBody>
      </p:sp>
    </p:spTree>
    <p:extLst>
      <p:ext uri="{BB962C8B-B14F-4D97-AF65-F5344CB8AC3E}">
        <p14:creationId xmlns:p14="http://schemas.microsoft.com/office/powerpoint/2010/main" val="259463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Título">
            <a:extLst>
              <a:ext uri="{FF2B5EF4-FFF2-40B4-BE49-F238E27FC236}">
                <a16:creationId xmlns:a16="http://schemas.microsoft.com/office/drawing/2014/main" id="{7E721012-B2C1-45E1-9850-EAFA3331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566" y="1258887"/>
            <a:ext cx="6172200" cy="5132387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1. Problemática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2. Objetivos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b="1" dirty="0">
                <a:solidFill>
                  <a:schemeClr val="accent1">
                    <a:lumMod val="50000"/>
                  </a:schemeClr>
                </a:solidFill>
                <a:latin typeface="Century" panose="02040604050505020304" pitchFamily="18" charset="0"/>
              </a:rPr>
              <a:t>3. Recopilación y preprocesamiento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4. Arquitectura de los modelos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5. Modelos referenciales - resultados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endParaRPr lang="es-PE" altLang="es-PE" sz="2700" dirty="0">
              <a:solidFill>
                <a:srgbClr val="18A8A4"/>
              </a:solidFill>
              <a:latin typeface="Century" panose="02040604050505020304" pitchFamily="18" charset="0"/>
            </a:endParaRPr>
          </a:p>
        </p:txBody>
      </p:sp>
      <p:sp>
        <p:nvSpPr>
          <p:cNvPr id="4" name="3 Título">
            <a:extLst>
              <a:ext uri="{FF2B5EF4-FFF2-40B4-BE49-F238E27FC236}">
                <a16:creationId xmlns:a16="http://schemas.microsoft.com/office/drawing/2014/main" id="{E69C0107-6A53-41EA-9DEF-8D50BCF8A438}"/>
              </a:ext>
            </a:extLst>
          </p:cNvPr>
          <p:cNvSpPr txBox="1">
            <a:spLocks/>
          </p:cNvSpPr>
          <p:nvPr/>
        </p:nvSpPr>
        <p:spPr>
          <a:xfrm>
            <a:off x="446088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Proyecto de tesis</a:t>
            </a:r>
          </a:p>
        </p:txBody>
      </p:sp>
    </p:spTree>
    <p:extLst>
      <p:ext uri="{BB962C8B-B14F-4D97-AF65-F5344CB8AC3E}">
        <p14:creationId xmlns:p14="http://schemas.microsoft.com/office/powerpoint/2010/main" val="318827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93"/>
    </mc:Choice>
    <mc:Fallback xmlns="">
      <p:transition spd="slow" advTm="569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Fuentes de información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3. Recopilación y preprocesamiento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3A429A1-E0B7-4749-8E89-03978187974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82317617"/>
              </p:ext>
            </p:extLst>
          </p:nvPr>
        </p:nvGraphicFramePr>
        <p:xfrm>
          <a:off x="941112" y="3061252"/>
          <a:ext cx="7574238" cy="16319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4746">
                  <a:extLst>
                    <a:ext uri="{9D8B030D-6E8A-4147-A177-3AD203B41FA5}">
                      <a16:colId xmlns:a16="http://schemas.microsoft.com/office/drawing/2014/main" val="1260248273"/>
                    </a:ext>
                  </a:extLst>
                </a:gridCol>
                <a:gridCol w="2524746">
                  <a:extLst>
                    <a:ext uri="{9D8B030D-6E8A-4147-A177-3AD203B41FA5}">
                      <a16:colId xmlns:a16="http://schemas.microsoft.com/office/drawing/2014/main" val="450252411"/>
                    </a:ext>
                  </a:extLst>
                </a:gridCol>
                <a:gridCol w="2524746">
                  <a:extLst>
                    <a:ext uri="{9D8B030D-6E8A-4147-A177-3AD203B41FA5}">
                      <a16:colId xmlns:a16="http://schemas.microsoft.com/office/drawing/2014/main" val="590782463"/>
                    </a:ext>
                  </a:extLst>
                </a:gridCol>
              </a:tblGrid>
              <a:tr h="3180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000">
                          <a:effectLst/>
                        </a:rPr>
                        <a:t>Fuente</a:t>
                      </a:r>
                      <a:endParaRPr lang="es-PE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000">
                          <a:effectLst/>
                        </a:rPr>
                        <a:t>Tipo</a:t>
                      </a:r>
                      <a:endParaRPr lang="es-PE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000">
                          <a:effectLst/>
                        </a:rPr>
                        <a:t>Conteo de especie</a:t>
                      </a:r>
                      <a:endParaRPr lang="es-PE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extLst>
                  <a:ext uri="{0D108BD9-81ED-4DB2-BD59-A6C34878D82A}">
                    <a16:rowId xmlns:a16="http://schemas.microsoft.com/office/drawing/2014/main" val="1336236981"/>
                  </a:ext>
                </a:extLst>
              </a:tr>
              <a:tr h="3180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000">
                          <a:effectLst/>
                        </a:rPr>
                        <a:t>Ensembl v43</a:t>
                      </a:r>
                      <a:endParaRPr lang="es-PE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000">
                          <a:effectLst/>
                        </a:rPr>
                        <a:t>PCT (clase negativa)</a:t>
                      </a:r>
                      <a:endParaRPr lang="es-PE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000">
                          <a:effectLst/>
                        </a:rPr>
                        <a:t>59 especies</a:t>
                      </a:r>
                      <a:endParaRPr lang="es-PE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extLst>
                  <a:ext uri="{0D108BD9-81ED-4DB2-BD59-A6C34878D82A}">
                    <a16:rowId xmlns:a16="http://schemas.microsoft.com/office/drawing/2014/main" val="1489071360"/>
                  </a:ext>
                </a:extLst>
              </a:tr>
              <a:tr h="3180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000" dirty="0" err="1">
                          <a:effectLst/>
                        </a:rPr>
                        <a:t>CantataDB</a:t>
                      </a:r>
                      <a:r>
                        <a:rPr lang="es-PE" sz="2000" dirty="0">
                          <a:effectLst/>
                        </a:rPr>
                        <a:t> v2.0</a:t>
                      </a:r>
                      <a:endParaRPr lang="es-PE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000">
                          <a:effectLst/>
                        </a:rPr>
                        <a:t>lncRNA (clase positiva)</a:t>
                      </a:r>
                      <a:endParaRPr lang="es-PE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000">
                          <a:effectLst/>
                        </a:rPr>
                        <a:t>43 especies</a:t>
                      </a:r>
                      <a:endParaRPr lang="es-PE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extLst>
                  <a:ext uri="{0D108BD9-81ED-4DB2-BD59-A6C34878D82A}">
                    <a16:rowId xmlns:a16="http://schemas.microsoft.com/office/drawing/2014/main" val="112261725"/>
                  </a:ext>
                </a:extLst>
              </a:tr>
              <a:tr h="3180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000">
                          <a:effectLst/>
                        </a:rPr>
                        <a:t>GreeNC v1.12</a:t>
                      </a:r>
                      <a:endParaRPr lang="es-PE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000">
                          <a:effectLst/>
                        </a:rPr>
                        <a:t>lncRNA (clase positiva)</a:t>
                      </a:r>
                      <a:endParaRPr lang="es-PE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000" dirty="0">
                          <a:effectLst/>
                        </a:rPr>
                        <a:t>45 especies</a:t>
                      </a:r>
                      <a:endParaRPr lang="es-PE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extLst>
                  <a:ext uri="{0D108BD9-81ED-4DB2-BD59-A6C34878D82A}">
                    <a16:rowId xmlns:a16="http://schemas.microsoft.com/office/drawing/2014/main" val="2405973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67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Selección de especies a utilizar</a:t>
            </a:r>
          </a:p>
        </p:txBody>
      </p:sp>
      <p:sp>
        <p:nvSpPr>
          <p:cNvPr id="5" name="4 Marcador de contenido">
            <a:extLst>
              <a:ext uri="{FF2B5EF4-FFF2-40B4-BE49-F238E27FC236}">
                <a16:creationId xmlns:a16="http://schemas.microsoft.com/office/drawing/2014/main" id="{F278809D-2D21-4F8B-9B98-681720803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2329" y="2078832"/>
            <a:ext cx="6172200" cy="3835002"/>
          </a:xfrm>
        </p:spPr>
        <p:txBody>
          <a:bodyPr>
            <a:normAutofit lnSpcReduction="10000"/>
          </a:bodyPr>
          <a:lstStyle/>
          <a:p>
            <a:pPr lvl="0"/>
            <a:r>
              <a:rPr lang="es-PE" dirty="0"/>
              <a:t>Elegir el mismo número de transcritos de cada especie.</a:t>
            </a:r>
          </a:p>
          <a:p>
            <a:pPr lvl="0"/>
            <a:r>
              <a:rPr lang="es-PE" dirty="0"/>
              <a:t>Dentro de cada especie, utilizar el mismo número de casos positivos y negativos.</a:t>
            </a:r>
          </a:p>
          <a:p>
            <a:pPr lvl="0"/>
            <a:r>
              <a:rPr lang="es-PE" dirty="0"/>
              <a:t>Hacer uso de la mayor cantidad de especies.</a:t>
            </a:r>
          </a:p>
          <a:p>
            <a:pPr lvl="0"/>
            <a:r>
              <a:rPr lang="es-PE" dirty="0"/>
              <a:t>Hacer uso del mayor número de transcritos.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3. Recopilación y preprocesamiento</a:t>
            </a:r>
          </a:p>
        </p:txBody>
      </p:sp>
    </p:spTree>
    <p:extLst>
      <p:ext uri="{BB962C8B-B14F-4D97-AF65-F5344CB8AC3E}">
        <p14:creationId xmlns:p14="http://schemas.microsoft.com/office/powerpoint/2010/main" val="30424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Selección de especies a utilizar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3. Recopilación y preprocesamiento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C05E205-2CB7-4523-B72E-145BC932F17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30171242"/>
              </p:ext>
            </p:extLst>
          </p:nvPr>
        </p:nvGraphicFramePr>
        <p:xfrm>
          <a:off x="980661" y="2045794"/>
          <a:ext cx="7534688" cy="32815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8860">
                  <a:extLst>
                    <a:ext uri="{9D8B030D-6E8A-4147-A177-3AD203B41FA5}">
                      <a16:colId xmlns:a16="http://schemas.microsoft.com/office/drawing/2014/main" val="1968621038"/>
                    </a:ext>
                  </a:extLst>
                </a:gridCol>
                <a:gridCol w="1703355">
                  <a:extLst>
                    <a:ext uri="{9D8B030D-6E8A-4147-A177-3AD203B41FA5}">
                      <a16:colId xmlns:a16="http://schemas.microsoft.com/office/drawing/2014/main" val="3356638568"/>
                    </a:ext>
                  </a:extLst>
                </a:gridCol>
                <a:gridCol w="1947326">
                  <a:extLst>
                    <a:ext uri="{9D8B030D-6E8A-4147-A177-3AD203B41FA5}">
                      <a16:colId xmlns:a16="http://schemas.microsoft.com/office/drawing/2014/main" val="3412472567"/>
                    </a:ext>
                  </a:extLst>
                </a:gridCol>
                <a:gridCol w="1925147">
                  <a:extLst>
                    <a:ext uri="{9D8B030D-6E8A-4147-A177-3AD203B41FA5}">
                      <a16:colId xmlns:a16="http://schemas.microsoft.com/office/drawing/2014/main" val="414430077"/>
                    </a:ext>
                  </a:extLst>
                </a:gridCol>
              </a:tblGrid>
              <a:tr h="6030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>
                          <a:effectLst/>
                        </a:rPr>
                        <a:t>Especie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 dirty="0">
                          <a:effectLst/>
                          <a:latin typeface="+mn-lt"/>
                        </a:rPr>
                        <a:t>Conteo lncRNA</a:t>
                      </a:r>
                      <a:r>
                        <a:rPr lang="es-PE" sz="16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PE" sz="16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CantataDB</a:t>
                      </a:r>
                      <a:endParaRPr lang="es-PE" sz="1600" dirty="0">
                        <a:effectLst/>
                        <a:latin typeface="+mn-lt"/>
                      </a:endParaRPr>
                    </a:p>
                  </a:txBody>
                  <a:tcPr marL="49418" marR="4941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 dirty="0">
                          <a:effectLst/>
                        </a:rPr>
                        <a:t>Conteo lncRNA </a:t>
                      </a:r>
                      <a:br>
                        <a:rPr lang="es-PE" sz="1600" dirty="0">
                          <a:effectLst/>
                        </a:rPr>
                      </a:br>
                      <a:r>
                        <a:rPr lang="es-PE" sz="1600" dirty="0" err="1">
                          <a:effectLst/>
                        </a:rPr>
                        <a:t>GreeNC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 dirty="0">
                          <a:effectLst/>
                        </a:rPr>
                        <a:t>Fuente para lncRNA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extLst>
                  <a:ext uri="{0D108BD9-81ED-4DB2-BD59-A6C34878D82A}">
                    <a16:rowId xmlns:a16="http://schemas.microsoft.com/office/drawing/2014/main" val="2898415348"/>
                  </a:ext>
                </a:extLst>
              </a:tr>
              <a:tr h="3707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 dirty="0">
                          <a:effectLst/>
                        </a:rPr>
                        <a:t>Triticum </a:t>
                      </a:r>
                      <a:r>
                        <a:rPr lang="es-PE" sz="1600" dirty="0" err="1">
                          <a:effectLst/>
                        </a:rPr>
                        <a:t>aestivum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 dirty="0">
                          <a:effectLst/>
                        </a:rPr>
                        <a:t>-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 b="1" dirty="0">
                          <a:effectLst/>
                        </a:rPr>
                        <a:t>38,820</a:t>
                      </a:r>
                      <a:endParaRPr lang="es-PE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>
                          <a:effectLst/>
                        </a:rPr>
                        <a:t>GreeNC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extLst>
                  <a:ext uri="{0D108BD9-81ED-4DB2-BD59-A6C34878D82A}">
                    <a16:rowId xmlns:a16="http://schemas.microsoft.com/office/drawing/2014/main" val="3896134752"/>
                  </a:ext>
                </a:extLst>
              </a:tr>
              <a:tr h="3707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>
                          <a:effectLst/>
                        </a:rPr>
                        <a:t>Brassica napus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 b="1" dirty="0">
                          <a:effectLst/>
                        </a:rPr>
                        <a:t>12,010</a:t>
                      </a:r>
                      <a:endParaRPr lang="es-PE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 dirty="0">
                          <a:effectLst/>
                        </a:rPr>
                        <a:t>-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>
                          <a:effectLst/>
                        </a:rPr>
                        <a:t>CantataDB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extLst>
                  <a:ext uri="{0D108BD9-81ED-4DB2-BD59-A6C34878D82A}">
                    <a16:rowId xmlns:a16="http://schemas.microsoft.com/office/drawing/2014/main" val="1577948071"/>
                  </a:ext>
                </a:extLst>
              </a:tr>
              <a:tr h="3707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 dirty="0" err="1">
                          <a:effectLst/>
                        </a:rPr>
                        <a:t>Oryza</a:t>
                      </a:r>
                      <a:r>
                        <a:rPr lang="es-PE" sz="1600" dirty="0">
                          <a:effectLst/>
                        </a:rPr>
                        <a:t> </a:t>
                      </a:r>
                      <a:r>
                        <a:rPr lang="es-PE" sz="1600" dirty="0" err="1">
                          <a:effectLst/>
                        </a:rPr>
                        <a:t>rufipogon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 b="1" dirty="0">
                          <a:effectLst/>
                        </a:rPr>
                        <a:t>10,261</a:t>
                      </a:r>
                      <a:endParaRPr lang="es-PE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 dirty="0">
                          <a:effectLst/>
                        </a:rPr>
                        <a:t>-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 dirty="0" err="1">
                          <a:effectLst/>
                        </a:rPr>
                        <a:t>CantataDB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extLst>
                  <a:ext uri="{0D108BD9-81ED-4DB2-BD59-A6C34878D82A}">
                    <a16:rowId xmlns:a16="http://schemas.microsoft.com/office/drawing/2014/main" val="3812277095"/>
                  </a:ext>
                </a:extLst>
              </a:tr>
              <a:tr h="3707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>
                          <a:effectLst/>
                        </a:rPr>
                        <a:t>Trifolium pratense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 b="1" dirty="0">
                          <a:effectLst/>
                        </a:rPr>
                        <a:t>10,179</a:t>
                      </a:r>
                      <a:endParaRPr lang="es-PE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 dirty="0">
                          <a:effectLst/>
                        </a:rPr>
                        <a:t>-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 dirty="0" err="1">
                          <a:effectLst/>
                        </a:rPr>
                        <a:t>CantataDB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extLst>
                  <a:ext uri="{0D108BD9-81ED-4DB2-BD59-A6C34878D82A}">
                    <a16:rowId xmlns:a16="http://schemas.microsoft.com/office/drawing/2014/main" val="3286210818"/>
                  </a:ext>
                </a:extLst>
              </a:tr>
              <a:tr h="6030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>
                          <a:effectLst/>
                        </a:rPr>
                        <a:t>Physcomitrella patens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 dirty="0">
                          <a:effectLst/>
                        </a:rPr>
                        <a:t>1,498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 b="1" dirty="0">
                          <a:effectLst/>
                        </a:rPr>
                        <a:t>9,690</a:t>
                      </a:r>
                      <a:endParaRPr lang="es-PE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>
                          <a:effectLst/>
                        </a:rPr>
                        <a:t>GreeNC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extLst>
                  <a:ext uri="{0D108BD9-81ED-4DB2-BD59-A6C34878D82A}">
                    <a16:rowId xmlns:a16="http://schemas.microsoft.com/office/drawing/2014/main" val="1832461904"/>
                  </a:ext>
                </a:extLst>
              </a:tr>
              <a:tr h="5924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 dirty="0" err="1">
                          <a:effectLst/>
                        </a:rPr>
                        <a:t>Medicago</a:t>
                      </a:r>
                      <a:r>
                        <a:rPr lang="es-PE" sz="1600" dirty="0">
                          <a:effectLst/>
                        </a:rPr>
                        <a:t> </a:t>
                      </a:r>
                      <a:r>
                        <a:rPr lang="es-PE" sz="1600" dirty="0" err="1">
                          <a:effectLst/>
                        </a:rPr>
                        <a:t>truncatula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 dirty="0">
                          <a:effectLst/>
                        </a:rPr>
                        <a:t>3,590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 b="1" dirty="0">
                          <a:effectLst/>
                        </a:rPr>
                        <a:t>9,676</a:t>
                      </a:r>
                      <a:endParaRPr lang="es-PE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 dirty="0" err="1">
                          <a:effectLst/>
                        </a:rPr>
                        <a:t>GreeNC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extLst>
                  <a:ext uri="{0D108BD9-81ED-4DB2-BD59-A6C34878D82A}">
                    <a16:rowId xmlns:a16="http://schemas.microsoft.com/office/drawing/2014/main" val="2091631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56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Selección de especies a utilizar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3. Recopilación y preprocesamiento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739D522-0924-443C-96D4-1F2F99A8224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4064"/>
          <a:stretch/>
        </p:blipFill>
        <p:spPr bwMode="auto">
          <a:xfrm>
            <a:off x="854025" y="1914387"/>
            <a:ext cx="7435950" cy="3532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534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Características seleccionadas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3. Recopilación y preprocesamiento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4B7A5B4-AE72-457C-83B0-161DB7D1B25F}"/>
              </a:ext>
            </a:extLst>
          </p:cNvPr>
          <p:cNvSpPr txBox="1"/>
          <p:nvPr/>
        </p:nvSpPr>
        <p:spPr>
          <a:xfrm>
            <a:off x="967409" y="1696278"/>
            <a:ext cx="738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1. Longitud del transcrito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2FD93E-8B7E-4F41-9D7E-4E7784FAB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09" y="2074714"/>
            <a:ext cx="4465982" cy="429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BA77716-1EBD-40CF-843F-87FBF19A1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419" y="3429000"/>
            <a:ext cx="2819491" cy="129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1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Características seleccionadas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3. Recopilación y preprocesamiento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4B7A5B4-AE72-457C-83B0-161DB7D1B25F}"/>
              </a:ext>
            </a:extLst>
          </p:cNvPr>
          <p:cNvSpPr txBox="1"/>
          <p:nvPr/>
        </p:nvSpPr>
        <p:spPr>
          <a:xfrm>
            <a:off x="967409" y="1696278"/>
            <a:ext cx="7381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2. Marco abierto de lectura (longitud y ratio con respecto a la longitud del transcrito)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82624C54-3204-4F23-931F-DE2B2602D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80" y="2342609"/>
            <a:ext cx="4293436" cy="402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627D61C2-EAFD-4383-B3DA-65A43A6B89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598833"/>
              </p:ext>
            </p:extLst>
          </p:nvPr>
        </p:nvGraphicFramePr>
        <p:xfrm>
          <a:off x="5693419" y="3429000"/>
          <a:ext cx="295275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Worksheet" r:id="rId4" imgW="2952850" imgH="1343131" progId="Excel.Sheet.12">
                  <p:embed/>
                </p:oleObj>
              </mc:Choice>
              <mc:Fallback>
                <p:oleObj name="Worksheet" r:id="rId4" imgW="2952850" imgH="134313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93419" y="3429000"/>
                        <a:ext cx="2952750" cy="1343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127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Características seleccionadas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3. Recopilación y preprocesamiento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4B7A5B4-AE72-457C-83B0-161DB7D1B25F}"/>
              </a:ext>
            </a:extLst>
          </p:cNvPr>
          <p:cNvSpPr txBox="1"/>
          <p:nvPr/>
        </p:nvSpPr>
        <p:spPr>
          <a:xfrm>
            <a:off x="967409" y="1696278"/>
            <a:ext cx="738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3. Porcentaje de nucleótidos GC presentes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3AF9C17-9A68-4221-9525-EC0291199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09" y="2065610"/>
            <a:ext cx="4427905" cy="417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277B22B1-D06C-45B8-A953-EFC1B78AF4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436796"/>
              </p:ext>
            </p:extLst>
          </p:nvPr>
        </p:nvGraphicFramePr>
        <p:xfrm>
          <a:off x="5693419" y="3428999"/>
          <a:ext cx="295275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Worksheet" r:id="rId4" imgW="2952850" imgH="1343131" progId="Excel.Sheet.12">
                  <p:embed/>
                </p:oleObj>
              </mc:Choice>
              <mc:Fallback>
                <p:oleObj name="Worksheet" r:id="rId4" imgW="2952850" imgH="134313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93419" y="3428999"/>
                        <a:ext cx="2952750" cy="1343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030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Características seleccionadas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3. Recopilación y preprocesamiento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4B7A5B4-AE72-457C-83B0-161DB7D1B25F}"/>
              </a:ext>
            </a:extLst>
          </p:cNvPr>
          <p:cNvSpPr txBox="1"/>
          <p:nvPr/>
        </p:nvSpPr>
        <p:spPr>
          <a:xfrm>
            <a:off x="967409" y="1696278"/>
            <a:ext cx="738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4. CPAT – puntaje </a:t>
            </a:r>
            <a:r>
              <a:rPr lang="es-PE" dirty="0" err="1"/>
              <a:t>Fickett</a:t>
            </a:r>
            <a:endParaRPr lang="es-P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BFEA03A-3D2B-4D2F-B9AE-260D89CF8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09" y="2065610"/>
            <a:ext cx="4535479" cy="429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DE926266-3D9D-4788-916E-385869A836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812763"/>
              </p:ext>
            </p:extLst>
          </p:nvPr>
        </p:nvGraphicFramePr>
        <p:xfrm>
          <a:off x="5693419" y="3403143"/>
          <a:ext cx="295275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Worksheet" r:id="rId4" imgW="2952850" imgH="1343131" progId="Excel.Sheet.12">
                  <p:embed/>
                </p:oleObj>
              </mc:Choice>
              <mc:Fallback>
                <p:oleObj name="Worksheet" r:id="rId4" imgW="2952850" imgH="134313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93419" y="3403143"/>
                        <a:ext cx="2952750" cy="1343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95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Título">
            <a:extLst>
              <a:ext uri="{FF2B5EF4-FFF2-40B4-BE49-F238E27FC236}">
                <a16:creationId xmlns:a16="http://schemas.microsoft.com/office/drawing/2014/main" id="{7E721012-B2C1-45E1-9850-EAFA3331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566" y="1258887"/>
            <a:ext cx="6172200" cy="5132387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es-PE" altLang="es-PE" sz="2700" b="1" dirty="0">
                <a:solidFill>
                  <a:schemeClr val="accent1">
                    <a:lumMod val="50000"/>
                  </a:schemeClr>
                </a:solidFill>
                <a:latin typeface="Century" panose="02040604050505020304" pitchFamily="18" charset="0"/>
              </a:rPr>
              <a:t>1. Problemática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2. Objetivos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3. Recopilación y preprocesamiento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4. Arquitectura de los modelos</a:t>
            </a:r>
            <a:b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5. Modelos referenciales - resultados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endParaRPr lang="es-PE" altLang="es-PE" sz="2700" dirty="0">
              <a:solidFill>
                <a:srgbClr val="18A8A4"/>
              </a:solidFill>
              <a:latin typeface="Century" panose="02040604050505020304" pitchFamily="18" charset="0"/>
            </a:endParaRPr>
          </a:p>
        </p:txBody>
      </p:sp>
      <p:sp>
        <p:nvSpPr>
          <p:cNvPr id="4" name="3 Título">
            <a:extLst>
              <a:ext uri="{FF2B5EF4-FFF2-40B4-BE49-F238E27FC236}">
                <a16:creationId xmlns:a16="http://schemas.microsoft.com/office/drawing/2014/main" id="{E69C0107-6A53-41EA-9DEF-8D50BCF8A438}"/>
              </a:ext>
            </a:extLst>
          </p:cNvPr>
          <p:cNvSpPr txBox="1">
            <a:spLocks/>
          </p:cNvSpPr>
          <p:nvPr/>
        </p:nvSpPr>
        <p:spPr>
          <a:xfrm>
            <a:off x="446088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Proyecto de tesis</a:t>
            </a:r>
          </a:p>
        </p:txBody>
      </p:sp>
    </p:spTree>
    <p:extLst>
      <p:ext uri="{BB962C8B-B14F-4D97-AF65-F5344CB8AC3E}">
        <p14:creationId xmlns:p14="http://schemas.microsoft.com/office/powerpoint/2010/main" val="82521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43"/>
    </mc:Choice>
    <mc:Fallback xmlns="">
      <p:transition spd="slow" advTm="244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Características seleccionadas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3. Recopilación y preprocesamiento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4B7A5B4-AE72-457C-83B0-161DB7D1B25F}"/>
              </a:ext>
            </a:extLst>
          </p:cNvPr>
          <p:cNvSpPr txBox="1"/>
          <p:nvPr/>
        </p:nvSpPr>
        <p:spPr>
          <a:xfrm>
            <a:off x="967409" y="1696278"/>
            <a:ext cx="738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5. CPAT – puntaje de hexámeros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945E787-AE50-4E17-A84A-DED1E46C4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09" y="2087166"/>
            <a:ext cx="4548454" cy="426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28D2C33A-E3F5-4D41-99C8-38AE7D7FFE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751330"/>
              </p:ext>
            </p:extLst>
          </p:nvPr>
        </p:nvGraphicFramePr>
        <p:xfrm>
          <a:off x="5693419" y="3429000"/>
          <a:ext cx="295275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Worksheet" r:id="rId4" imgW="2952850" imgH="1343131" progId="Excel.Sheet.12">
                  <p:embed/>
                </p:oleObj>
              </mc:Choice>
              <mc:Fallback>
                <p:oleObj name="Worksheet" r:id="rId4" imgW="2952850" imgH="134313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93419" y="3429000"/>
                        <a:ext cx="2952750" cy="1343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119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Características seleccionadas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3. Recopilación y preprocesamiento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4B7A5B4-AE72-457C-83B0-161DB7D1B25F}"/>
              </a:ext>
            </a:extLst>
          </p:cNvPr>
          <p:cNvSpPr txBox="1"/>
          <p:nvPr/>
        </p:nvSpPr>
        <p:spPr>
          <a:xfrm>
            <a:off x="967409" y="1696278"/>
            <a:ext cx="738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6. </a:t>
            </a:r>
            <a:r>
              <a:rPr lang="es-PE" dirty="0" err="1"/>
              <a:t>Diamond</a:t>
            </a:r>
            <a:r>
              <a:rPr lang="es-PE" dirty="0"/>
              <a:t> – puntaje de identidad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134ECA5-A3C5-4E9B-8A43-D58535993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09" y="2087166"/>
            <a:ext cx="4497943" cy="420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C9E54273-40A2-4D38-948D-F575126BC7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259103"/>
              </p:ext>
            </p:extLst>
          </p:nvPr>
        </p:nvGraphicFramePr>
        <p:xfrm>
          <a:off x="5693419" y="3449366"/>
          <a:ext cx="295275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Worksheet" r:id="rId4" imgW="2952850" imgH="1343131" progId="Excel.Sheet.12">
                  <p:embed/>
                </p:oleObj>
              </mc:Choice>
              <mc:Fallback>
                <p:oleObj name="Worksheet" r:id="rId4" imgW="2952850" imgH="134313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93419" y="3449366"/>
                        <a:ext cx="2952750" cy="1343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295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Características seleccionadas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3. Recopilación y preprocesamiento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4B7A5B4-AE72-457C-83B0-161DB7D1B25F}"/>
              </a:ext>
            </a:extLst>
          </p:cNvPr>
          <p:cNvSpPr txBox="1"/>
          <p:nvPr/>
        </p:nvSpPr>
        <p:spPr>
          <a:xfrm>
            <a:off x="967409" y="1696278"/>
            <a:ext cx="738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7. </a:t>
            </a:r>
            <a:r>
              <a:rPr lang="es-PE" dirty="0" err="1"/>
              <a:t>Diamond</a:t>
            </a:r>
            <a:r>
              <a:rPr lang="es-PE" dirty="0"/>
              <a:t> – longitud del alineamiento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98BC3D2-E59D-4705-B8B6-ED825760F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09" y="2087166"/>
            <a:ext cx="4460552" cy="4208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4A9103B3-AA78-4434-BE45-2511EA5756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192162"/>
              </p:ext>
            </p:extLst>
          </p:nvPr>
        </p:nvGraphicFramePr>
        <p:xfrm>
          <a:off x="5706671" y="3429000"/>
          <a:ext cx="295275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Worksheet" r:id="rId4" imgW="2952850" imgH="1343131" progId="Excel.Sheet.12">
                  <p:embed/>
                </p:oleObj>
              </mc:Choice>
              <mc:Fallback>
                <p:oleObj name="Worksheet" r:id="rId4" imgW="2952850" imgH="134313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6671" y="3429000"/>
                        <a:ext cx="2952750" cy="1343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557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Características seleccionadas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3. Recopilación y preprocesamiento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4B7A5B4-AE72-457C-83B0-161DB7D1B25F}"/>
              </a:ext>
            </a:extLst>
          </p:cNvPr>
          <p:cNvSpPr txBox="1"/>
          <p:nvPr/>
        </p:nvSpPr>
        <p:spPr>
          <a:xfrm>
            <a:off x="967409" y="1696278"/>
            <a:ext cx="738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8. </a:t>
            </a:r>
            <a:r>
              <a:rPr lang="es-PE" dirty="0" err="1"/>
              <a:t>Diamond</a:t>
            </a:r>
            <a:r>
              <a:rPr lang="es-PE" dirty="0"/>
              <a:t> – ratio de la longitud del alineamiento y del transcrito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4E5085B-14A5-4916-BFA6-E8A06672F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09" y="2087166"/>
            <a:ext cx="4505327" cy="418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6F574970-D547-4B30-A712-18CA6ECFC0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829768"/>
              </p:ext>
            </p:extLst>
          </p:nvPr>
        </p:nvGraphicFramePr>
        <p:xfrm>
          <a:off x="5693419" y="3429000"/>
          <a:ext cx="295275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Worksheet" r:id="rId4" imgW="2952850" imgH="1343131" progId="Excel.Sheet.12">
                  <p:embed/>
                </p:oleObj>
              </mc:Choice>
              <mc:Fallback>
                <p:oleObj name="Worksheet" r:id="rId4" imgW="2952850" imgH="134313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93419" y="3429000"/>
                        <a:ext cx="2952750" cy="1343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945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Características seleccionadas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3. Recopilación y preprocesamiento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4B7A5B4-AE72-457C-83B0-161DB7D1B25F}"/>
              </a:ext>
            </a:extLst>
          </p:cNvPr>
          <p:cNvSpPr txBox="1"/>
          <p:nvPr/>
        </p:nvSpPr>
        <p:spPr>
          <a:xfrm>
            <a:off x="967409" y="1696278"/>
            <a:ext cx="7381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9. </a:t>
            </a:r>
            <a:r>
              <a:rPr lang="es-PE" dirty="0" err="1"/>
              <a:t>Diamond</a:t>
            </a:r>
            <a:r>
              <a:rPr lang="es-PE" dirty="0"/>
              <a:t> – ratio de la longitud del alineamiento y del marco abierto de lectura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F03E2FC-EF47-4876-B6E0-52C4E6DFC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09" y="2342609"/>
            <a:ext cx="4337188" cy="401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04137152-AFCF-42BF-83EF-8F7395D5CD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592947"/>
              </p:ext>
            </p:extLst>
          </p:nvPr>
        </p:nvGraphicFramePr>
        <p:xfrm>
          <a:off x="5693419" y="3403143"/>
          <a:ext cx="295275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Worksheet" r:id="rId4" imgW="2952850" imgH="1343131" progId="Excel.Sheet.12">
                  <p:embed/>
                </p:oleObj>
              </mc:Choice>
              <mc:Fallback>
                <p:oleObj name="Worksheet" r:id="rId4" imgW="2952850" imgH="134313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93419" y="3403143"/>
                        <a:ext cx="2952750" cy="1343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72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899" y="944166"/>
            <a:ext cx="6942483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CPAT – </a:t>
            </a:r>
            <a:r>
              <a:rPr lang="es-PE" altLang="es-PE" sz="2700" dirty="0" err="1">
                <a:solidFill>
                  <a:srgbClr val="18A8A4"/>
                </a:solidFill>
                <a:latin typeface="Century" panose="02040604050505020304" pitchFamily="18" charset="0"/>
              </a:rPr>
              <a:t>Coding</a:t>
            </a: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</a:t>
            </a:r>
            <a:r>
              <a:rPr lang="es-PE" altLang="es-PE" sz="2700" dirty="0" err="1">
                <a:solidFill>
                  <a:srgbClr val="18A8A4"/>
                </a:solidFill>
                <a:latin typeface="Century" panose="02040604050505020304" pitchFamily="18" charset="0"/>
              </a:rPr>
              <a:t>Potential</a:t>
            </a: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</a:t>
            </a:r>
            <a:r>
              <a:rPr lang="es-PE" altLang="es-PE" sz="2700" dirty="0" err="1">
                <a:solidFill>
                  <a:srgbClr val="18A8A4"/>
                </a:solidFill>
                <a:latin typeface="Century" panose="02040604050505020304" pitchFamily="18" charset="0"/>
              </a:rPr>
              <a:t>Assessment</a:t>
            </a: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Tool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3. Recopilación y preprocesamiento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F87642C-87E6-40AC-9C48-91B855969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15" y="1695864"/>
            <a:ext cx="56007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59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899" y="944166"/>
            <a:ext cx="6942483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 err="1">
                <a:solidFill>
                  <a:srgbClr val="18A8A4"/>
                </a:solidFill>
                <a:latin typeface="Century" panose="02040604050505020304" pitchFamily="18" charset="0"/>
              </a:rPr>
              <a:t>Diamond</a:t>
            </a:r>
            <a:endParaRPr lang="es-PE" altLang="es-PE" sz="2700" dirty="0">
              <a:solidFill>
                <a:srgbClr val="18A8A4"/>
              </a:solidFill>
              <a:latin typeface="Century" panose="02040604050505020304" pitchFamily="18" charset="0"/>
            </a:endParaRP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3. Recopilación y preprocesamiento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F2F18BD-4C10-49F8-8C8B-331E67999F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56" t="15522" r="8986" b="16167"/>
          <a:stretch/>
        </p:blipFill>
        <p:spPr>
          <a:xfrm>
            <a:off x="878572" y="1801416"/>
            <a:ext cx="7386856" cy="383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4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899" y="944166"/>
            <a:ext cx="6942483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Resumen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3. Recopilación y preprocesamiento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04C1113-4274-4868-9FFD-2CE64606C5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4622964"/>
              </p:ext>
            </p:extLst>
          </p:nvPr>
        </p:nvGraphicFramePr>
        <p:xfrm>
          <a:off x="980661" y="2045795"/>
          <a:ext cx="7447721" cy="33345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0017">
                  <a:extLst>
                    <a:ext uri="{9D8B030D-6E8A-4147-A177-3AD203B41FA5}">
                      <a16:colId xmlns:a16="http://schemas.microsoft.com/office/drawing/2014/main" val="1968621038"/>
                    </a:ext>
                  </a:extLst>
                </a:gridCol>
                <a:gridCol w="2305879">
                  <a:extLst>
                    <a:ext uri="{9D8B030D-6E8A-4147-A177-3AD203B41FA5}">
                      <a16:colId xmlns:a16="http://schemas.microsoft.com/office/drawing/2014/main" val="3356638568"/>
                    </a:ext>
                  </a:extLst>
                </a:gridCol>
                <a:gridCol w="3511825">
                  <a:extLst>
                    <a:ext uri="{9D8B030D-6E8A-4147-A177-3AD203B41FA5}">
                      <a16:colId xmlns:a16="http://schemas.microsoft.com/office/drawing/2014/main" val="3412472567"/>
                    </a:ext>
                  </a:extLst>
                </a:gridCol>
              </a:tblGrid>
              <a:tr h="76996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Método</a:t>
                      </a:r>
                    </a:p>
                  </a:txBody>
                  <a:tcPr marL="49418" marR="49418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Características</a:t>
                      </a:r>
                    </a:p>
                  </a:txBody>
                  <a:tcPr marL="49418" marR="49418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Notas</a:t>
                      </a:r>
                    </a:p>
                  </a:txBody>
                  <a:tcPr marL="49418" marR="49418" marT="0" marB="0" anchor="ctr"/>
                </a:tc>
                <a:extLst>
                  <a:ext uri="{0D108BD9-81ED-4DB2-BD59-A6C34878D82A}">
                    <a16:rowId xmlns:a16="http://schemas.microsoft.com/office/drawing/2014/main" val="2898415348"/>
                  </a:ext>
                </a:extLst>
              </a:tr>
              <a:tr h="622687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Características calculadas</a:t>
                      </a:r>
                    </a:p>
                  </a:txBody>
                  <a:tcPr marL="49418" marR="49418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Longitud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Contenido GC</a:t>
                      </a:r>
                    </a:p>
                  </a:txBody>
                  <a:tcPr marL="49418" marR="49418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Calculado a partir de scripts propios</a:t>
                      </a:r>
                    </a:p>
                  </a:txBody>
                  <a:tcPr marL="49418" marR="49418" marT="0" marB="0" anchor="ctr"/>
                </a:tc>
                <a:extLst>
                  <a:ext uri="{0D108BD9-81ED-4DB2-BD59-A6C34878D82A}">
                    <a16:rowId xmlns:a16="http://schemas.microsoft.com/office/drawing/2014/main" val="3896134752"/>
                  </a:ext>
                </a:extLst>
              </a:tr>
              <a:tr h="1319246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CPAT</a:t>
                      </a:r>
                    </a:p>
                  </a:txBody>
                  <a:tcPr marL="49418" marR="49418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Marco abierto de lectura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Puntaje de hexámeros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Puntaje </a:t>
                      </a:r>
                      <a:r>
                        <a:rPr lang="es-PE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Fickett</a:t>
                      </a:r>
                      <a:endParaRPr lang="es-PE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418" marR="49418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 modelo específico según la data de entrenamiento. Inclusive al usar validación cruzada, se debe generar un modelo por cada partición.</a:t>
                      </a:r>
                    </a:p>
                  </a:txBody>
                  <a:tcPr marL="49418" marR="49418" marT="0" marB="0" anchor="ctr"/>
                </a:tc>
                <a:extLst>
                  <a:ext uri="{0D108BD9-81ED-4DB2-BD59-A6C34878D82A}">
                    <a16:rowId xmlns:a16="http://schemas.microsoft.com/office/drawing/2014/main" val="1577948071"/>
                  </a:ext>
                </a:extLst>
              </a:tr>
              <a:tr h="622687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6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Diamond</a:t>
                      </a:r>
                      <a:endParaRPr lang="es-PE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418" marR="49418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Alineamientos con </a:t>
                      </a:r>
                      <a:r>
                        <a:rPr lang="es-PE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SwissProt</a:t>
                      </a:r>
                      <a:endParaRPr lang="es-PE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418" marR="49418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Modelo único.</a:t>
                      </a:r>
                    </a:p>
                  </a:txBody>
                  <a:tcPr marL="49418" marR="49418" marT="0" marB="0" anchor="ctr"/>
                </a:tc>
                <a:extLst>
                  <a:ext uri="{0D108BD9-81ED-4DB2-BD59-A6C34878D82A}">
                    <a16:rowId xmlns:a16="http://schemas.microsoft.com/office/drawing/2014/main" val="3812277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34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Título">
            <a:extLst>
              <a:ext uri="{FF2B5EF4-FFF2-40B4-BE49-F238E27FC236}">
                <a16:creationId xmlns:a16="http://schemas.microsoft.com/office/drawing/2014/main" id="{7E721012-B2C1-45E1-9850-EAFA3331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566" y="1258887"/>
            <a:ext cx="6172200" cy="5132387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1. Problemática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2. Objetivos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3. Recopilación y preprocesamiento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b="1" dirty="0">
                <a:solidFill>
                  <a:schemeClr val="accent1">
                    <a:lumMod val="50000"/>
                  </a:schemeClr>
                </a:solidFill>
                <a:latin typeface="Century" panose="02040604050505020304" pitchFamily="18" charset="0"/>
              </a:rPr>
              <a:t>4. Arquitectura de los modelos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5. Modelos referenciales - resultados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endParaRPr lang="es-PE" altLang="es-PE" sz="2700" dirty="0">
              <a:solidFill>
                <a:srgbClr val="18A8A4"/>
              </a:solidFill>
              <a:latin typeface="Century" panose="02040604050505020304" pitchFamily="18" charset="0"/>
            </a:endParaRPr>
          </a:p>
        </p:txBody>
      </p:sp>
      <p:sp>
        <p:nvSpPr>
          <p:cNvPr id="4" name="3 Título">
            <a:extLst>
              <a:ext uri="{FF2B5EF4-FFF2-40B4-BE49-F238E27FC236}">
                <a16:creationId xmlns:a16="http://schemas.microsoft.com/office/drawing/2014/main" id="{E69C0107-6A53-41EA-9DEF-8D50BCF8A438}"/>
              </a:ext>
            </a:extLst>
          </p:cNvPr>
          <p:cNvSpPr txBox="1">
            <a:spLocks/>
          </p:cNvSpPr>
          <p:nvPr/>
        </p:nvSpPr>
        <p:spPr>
          <a:xfrm>
            <a:off x="446088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Proyecto de tesis</a:t>
            </a:r>
          </a:p>
        </p:txBody>
      </p:sp>
    </p:spTree>
    <p:extLst>
      <p:ext uri="{BB962C8B-B14F-4D97-AF65-F5344CB8AC3E}">
        <p14:creationId xmlns:p14="http://schemas.microsoft.com/office/powerpoint/2010/main" val="213629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93"/>
    </mc:Choice>
    <mc:Fallback xmlns="">
      <p:transition spd="slow" advTm="5693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Modelos referenciales</a:t>
            </a:r>
          </a:p>
        </p:txBody>
      </p:sp>
      <p:sp>
        <p:nvSpPr>
          <p:cNvPr id="5" name="4 Marcador de contenido">
            <a:extLst>
              <a:ext uri="{FF2B5EF4-FFF2-40B4-BE49-F238E27FC236}">
                <a16:creationId xmlns:a16="http://schemas.microsoft.com/office/drawing/2014/main" id="{F278809D-2D21-4F8B-9B98-681720803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2329" y="2078832"/>
            <a:ext cx="6455723" cy="3835002"/>
          </a:xfrm>
        </p:spPr>
        <p:txBody>
          <a:bodyPr>
            <a:normAutofit/>
          </a:bodyPr>
          <a:lstStyle/>
          <a:p>
            <a:pPr algn="just">
              <a:buFontTx/>
              <a:buChar char="-"/>
              <a:defRPr/>
            </a:pPr>
            <a:r>
              <a:rPr lang="es-PE" dirty="0"/>
              <a:t>Comparaciones con el modelo final.</a:t>
            </a:r>
          </a:p>
          <a:p>
            <a:pPr algn="just">
              <a:buFontTx/>
              <a:buChar char="-"/>
              <a:defRPr/>
            </a:pPr>
            <a:r>
              <a:rPr lang="es-PE" dirty="0"/>
              <a:t>Entrenados bajo una sola especie.</a:t>
            </a:r>
          </a:p>
          <a:p>
            <a:pPr algn="just">
              <a:buFontTx/>
              <a:buChar char="-"/>
              <a:defRPr/>
            </a:pPr>
            <a:r>
              <a:rPr lang="es-PE" dirty="0"/>
              <a:t>Entrenados con las mismas características seleccionadas para el modelo final.</a:t>
            </a:r>
          </a:p>
          <a:p>
            <a:pPr algn="just">
              <a:buFontTx/>
              <a:buChar char="-"/>
              <a:defRPr/>
            </a:pPr>
            <a:r>
              <a:rPr lang="es-PE" dirty="0"/>
              <a:t>Se espera que tengan mayor precisión al modelo final.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4. Arquitectura de los modelos</a:t>
            </a:r>
          </a:p>
        </p:txBody>
      </p:sp>
    </p:spTree>
    <p:extLst>
      <p:ext uri="{BB962C8B-B14F-4D97-AF65-F5344CB8AC3E}">
        <p14:creationId xmlns:p14="http://schemas.microsoft.com/office/powerpoint/2010/main" val="288392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1. Problemática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ACD62D3-724F-47A8-90A1-5517A0D33469}"/>
              </a:ext>
            </a:extLst>
          </p:cNvPr>
          <p:cNvSpPr txBox="1"/>
          <p:nvPr/>
        </p:nvSpPr>
        <p:spPr>
          <a:xfrm>
            <a:off x="457200" y="1480456"/>
            <a:ext cx="7555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>
                <a:latin typeface="Century" panose="02040604050505020304" pitchFamily="18" charset="0"/>
              </a:rPr>
              <a:t>Identificación</a:t>
            </a:r>
            <a:r>
              <a:rPr lang="es-PE" sz="2800" dirty="0"/>
              <a:t> de moléculas ARN no codificantes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0C00154-C581-4EAD-BAE7-DAE6AC0FD25A}"/>
              </a:ext>
            </a:extLst>
          </p:cNvPr>
          <p:cNvSpPr txBox="1"/>
          <p:nvPr/>
        </p:nvSpPr>
        <p:spPr>
          <a:xfrm>
            <a:off x="457201" y="2225244"/>
            <a:ext cx="8229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/>
              <a:t>Importancia: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P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sz="2800" dirty="0"/>
              <a:t>Cumplen funciones reguladoras en la célula.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sz="2800" dirty="0"/>
              <a:t>Vinculadas al desarrollo de enfermedades.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PE" sz="2800" dirty="0"/>
              <a:t>Su identificación es un paso importante en el proceso de anotación.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270756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06"/>
    </mc:Choice>
    <mc:Fallback xmlns="">
      <p:transition spd="slow" advTm="67406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Modelos referenciales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4. Arquitectura de los modelos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8E7F061-970A-4CAA-AA9F-92D548136C8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49" b="-1"/>
          <a:stretch/>
        </p:blipFill>
        <p:spPr bwMode="auto">
          <a:xfrm>
            <a:off x="930291" y="2087166"/>
            <a:ext cx="7283418" cy="34588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890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Modelo final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4. Arquitectura de los modelos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42384F2-01FA-4460-97A6-A1001BEC03E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511"/>
          <a:stretch/>
        </p:blipFill>
        <p:spPr bwMode="auto">
          <a:xfrm>
            <a:off x="751605" y="1914938"/>
            <a:ext cx="7640790" cy="35052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240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Modelo final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4. Arquitectura de los modelos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7E40C4-AA40-4BC1-8374-0BE9B3B7758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90" b="19014"/>
          <a:stretch/>
        </p:blipFill>
        <p:spPr bwMode="auto">
          <a:xfrm>
            <a:off x="730740" y="1920686"/>
            <a:ext cx="7682520" cy="36408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599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Modelo final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4. Arquitectura de los modelos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369835C-8681-4711-800A-C4A594B67D5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12"/>
          <a:stretch/>
        </p:blipFill>
        <p:spPr bwMode="auto">
          <a:xfrm>
            <a:off x="543110" y="1889260"/>
            <a:ext cx="8057779" cy="15902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103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Título">
            <a:extLst>
              <a:ext uri="{FF2B5EF4-FFF2-40B4-BE49-F238E27FC236}">
                <a16:creationId xmlns:a16="http://schemas.microsoft.com/office/drawing/2014/main" id="{7E721012-B2C1-45E1-9850-EAFA3331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566" y="1258887"/>
            <a:ext cx="6172200" cy="5132387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1. Problemática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2. Objetivos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3. Recopilación y preprocesamiento</a:t>
            </a:r>
            <a:b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4. Arquitectura de los modelos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b="1" dirty="0">
                <a:solidFill>
                  <a:schemeClr val="accent1">
                    <a:lumMod val="50000"/>
                  </a:schemeClr>
                </a:solidFill>
                <a:latin typeface="Century" panose="02040604050505020304" pitchFamily="18" charset="0"/>
              </a:rPr>
              <a:t>5. Modelos referenciales - resultados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endParaRPr lang="es-PE" altLang="es-PE" sz="2700" dirty="0">
              <a:solidFill>
                <a:srgbClr val="18A8A4"/>
              </a:solidFill>
              <a:latin typeface="Century" panose="02040604050505020304" pitchFamily="18" charset="0"/>
            </a:endParaRPr>
          </a:p>
        </p:txBody>
      </p:sp>
      <p:sp>
        <p:nvSpPr>
          <p:cNvPr id="4" name="3 Título">
            <a:extLst>
              <a:ext uri="{FF2B5EF4-FFF2-40B4-BE49-F238E27FC236}">
                <a16:creationId xmlns:a16="http://schemas.microsoft.com/office/drawing/2014/main" id="{E69C0107-6A53-41EA-9DEF-8D50BCF8A438}"/>
              </a:ext>
            </a:extLst>
          </p:cNvPr>
          <p:cNvSpPr txBox="1">
            <a:spLocks/>
          </p:cNvSpPr>
          <p:nvPr/>
        </p:nvSpPr>
        <p:spPr>
          <a:xfrm>
            <a:off x="446088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Proyecto de tesis</a:t>
            </a:r>
          </a:p>
        </p:txBody>
      </p:sp>
    </p:spTree>
    <p:extLst>
      <p:ext uri="{BB962C8B-B14F-4D97-AF65-F5344CB8AC3E}">
        <p14:creationId xmlns:p14="http://schemas.microsoft.com/office/powerpoint/2010/main" val="259210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93"/>
    </mc:Choice>
    <mc:Fallback xmlns="">
      <p:transition spd="slow" advTm="5693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Resultados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5. Modelos referenciales - resultados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6406A71-43F5-4309-8F47-461A79EAB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646853"/>
            <a:ext cx="6172200" cy="399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3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Resultados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5. Modelos referenciales - resultados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E2EAFC7-27FA-4F24-8600-926EB9F23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646852"/>
            <a:ext cx="6172200" cy="399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0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Resultados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5. Modelos referenciales - resultados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934A8AC-2654-45A0-ABB3-8B5D0C6C9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287" y="1801416"/>
            <a:ext cx="5645426" cy="128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0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BE4D158-18B1-48F2-A81C-6F3EECD26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241822"/>
          </a:xfrm>
        </p:spPr>
        <p:txBody>
          <a:bodyPr>
            <a:normAutofit/>
          </a:bodyPr>
          <a:lstStyle/>
          <a:p>
            <a:r>
              <a:rPr lang="es-PE" spc="225" dirty="0">
                <a:solidFill>
                  <a:schemeClr val="bg1"/>
                </a:solidFill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16009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776"/>
    </mc:Choice>
    <mc:Fallback xmlns="">
      <p:transition spd="slow" advTm="2577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1. Problemática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ACD62D3-724F-47A8-90A1-5517A0D33469}"/>
              </a:ext>
            </a:extLst>
          </p:cNvPr>
          <p:cNvSpPr txBox="1"/>
          <p:nvPr/>
        </p:nvSpPr>
        <p:spPr>
          <a:xfrm>
            <a:off x="457200" y="1480456"/>
            <a:ext cx="7555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>
                <a:latin typeface="Century" panose="02040604050505020304" pitchFamily="18" charset="0"/>
              </a:rPr>
              <a:t>Identificación</a:t>
            </a:r>
            <a:r>
              <a:rPr lang="es-PE" sz="2800" dirty="0"/>
              <a:t> de moléculas ARN no codificantes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0C00154-C581-4EAD-BAE7-DAE6AC0FD25A}"/>
              </a:ext>
            </a:extLst>
          </p:cNvPr>
          <p:cNvSpPr txBox="1"/>
          <p:nvPr/>
        </p:nvSpPr>
        <p:spPr>
          <a:xfrm>
            <a:off x="457201" y="2225244"/>
            <a:ext cx="8229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/>
              <a:t>Dificultades: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P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sz="2800" dirty="0"/>
              <a:t>Gran cantidad de información no procesada de los proyectos de secuenciación de transcriptomas.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sz="2800" dirty="0"/>
              <a:t>Similitud estructural con ARN mensajeros.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PE" sz="2800" dirty="0"/>
              <a:t>Identificación manual costosa en recursos y tiempo.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sz="2800" dirty="0"/>
              <a:t>Aproximación extrínseca no es posible para especies no modeladas.</a:t>
            </a:r>
          </a:p>
        </p:txBody>
      </p:sp>
    </p:spTree>
    <p:extLst>
      <p:ext uri="{BB962C8B-B14F-4D97-AF65-F5344CB8AC3E}">
        <p14:creationId xmlns:p14="http://schemas.microsoft.com/office/powerpoint/2010/main" val="142239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06"/>
    </mc:Choice>
    <mc:Fallback xmlns="">
      <p:transition spd="slow" advTm="6740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1. Problemática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ACD62D3-724F-47A8-90A1-5517A0D33469}"/>
              </a:ext>
            </a:extLst>
          </p:cNvPr>
          <p:cNvSpPr txBox="1"/>
          <p:nvPr/>
        </p:nvSpPr>
        <p:spPr>
          <a:xfrm>
            <a:off x="457200" y="1480456"/>
            <a:ext cx="7555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>
                <a:latin typeface="Century" panose="02040604050505020304" pitchFamily="18" charset="0"/>
              </a:rPr>
              <a:t>Identificación</a:t>
            </a:r>
            <a:r>
              <a:rPr lang="es-PE" sz="2800" dirty="0"/>
              <a:t> de moléculas ARN no codificantes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0C00154-C581-4EAD-BAE7-DAE6AC0FD25A}"/>
              </a:ext>
            </a:extLst>
          </p:cNvPr>
          <p:cNvSpPr txBox="1"/>
          <p:nvPr/>
        </p:nvSpPr>
        <p:spPr>
          <a:xfrm>
            <a:off x="457201" y="2225244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/>
              <a:t>Métodos clásicos por aproximación extrínseca: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PE" sz="2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A05ECD1-9B3E-4D69-B730-2E10BE9A7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285" y="2852639"/>
            <a:ext cx="6277430" cy="261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7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06"/>
    </mc:Choice>
    <mc:Fallback xmlns="">
      <p:transition spd="slow" advTm="6740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1. Problemática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ACD62D3-724F-47A8-90A1-5517A0D33469}"/>
              </a:ext>
            </a:extLst>
          </p:cNvPr>
          <p:cNvSpPr txBox="1"/>
          <p:nvPr/>
        </p:nvSpPr>
        <p:spPr>
          <a:xfrm>
            <a:off x="457200" y="1480456"/>
            <a:ext cx="7555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>
                <a:latin typeface="Century" panose="02040604050505020304" pitchFamily="18" charset="0"/>
              </a:rPr>
              <a:t>Identificación</a:t>
            </a:r>
            <a:r>
              <a:rPr lang="es-PE" sz="2800" dirty="0"/>
              <a:t> de moléculas ARN no codificantes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0C00154-C581-4EAD-BAE7-DAE6AC0FD25A}"/>
              </a:ext>
            </a:extLst>
          </p:cNvPr>
          <p:cNvSpPr txBox="1"/>
          <p:nvPr/>
        </p:nvSpPr>
        <p:spPr>
          <a:xfrm>
            <a:off x="457201" y="2225244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/>
              <a:t>Métodos clásicos por aproximación extrínseca: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PE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CB46BB7-4089-4DA9-BDA1-C365C5CFB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285" y="2845923"/>
            <a:ext cx="6277430" cy="261264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50A932B-33BE-4078-962C-7A2263BEA14A}"/>
              </a:ext>
            </a:extLst>
          </p:cNvPr>
          <p:cNvSpPr txBox="1"/>
          <p:nvPr/>
        </p:nvSpPr>
        <p:spPr>
          <a:xfrm>
            <a:off x="1446537" y="4915448"/>
            <a:ext cx="233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Especie desconocida:</a:t>
            </a:r>
          </a:p>
        </p:txBody>
      </p:sp>
    </p:spTree>
    <p:extLst>
      <p:ext uri="{BB962C8B-B14F-4D97-AF65-F5344CB8AC3E}">
        <p14:creationId xmlns:p14="http://schemas.microsoft.com/office/powerpoint/2010/main" val="90456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06"/>
    </mc:Choice>
    <mc:Fallback xmlns="">
      <p:transition spd="slow" advTm="6740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1. Problemática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ACD62D3-724F-47A8-90A1-5517A0D33469}"/>
              </a:ext>
            </a:extLst>
          </p:cNvPr>
          <p:cNvSpPr txBox="1"/>
          <p:nvPr/>
        </p:nvSpPr>
        <p:spPr>
          <a:xfrm>
            <a:off x="457200" y="1480456"/>
            <a:ext cx="7555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>
                <a:latin typeface="Century" panose="02040604050505020304" pitchFamily="18" charset="0"/>
              </a:rPr>
              <a:t>Identificación</a:t>
            </a:r>
            <a:r>
              <a:rPr lang="es-PE" sz="2800" dirty="0"/>
              <a:t> de moléculas ARN no codificantes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0C00154-C581-4EAD-BAE7-DAE6AC0FD25A}"/>
              </a:ext>
            </a:extLst>
          </p:cNvPr>
          <p:cNvSpPr txBox="1"/>
          <p:nvPr/>
        </p:nvSpPr>
        <p:spPr>
          <a:xfrm>
            <a:off x="457201" y="2225244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/>
              <a:t>Propuesta para predicciones </a:t>
            </a:r>
            <a:r>
              <a:rPr lang="es-PE" sz="2800" i="1" dirty="0"/>
              <a:t>Ab initio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PE" sz="2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4349060-D0EA-47D7-B173-5D1B1F497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285" y="2852639"/>
            <a:ext cx="6277429" cy="261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8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06"/>
    </mc:Choice>
    <mc:Fallback xmlns="">
      <p:transition spd="slow" advTm="6740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Título">
            <a:extLst>
              <a:ext uri="{FF2B5EF4-FFF2-40B4-BE49-F238E27FC236}">
                <a16:creationId xmlns:a16="http://schemas.microsoft.com/office/drawing/2014/main" id="{7E721012-B2C1-45E1-9850-EAFA3331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566" y="1258887"/>
            <a:ext cx="6172200" cy="5132387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1. Problemática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b="1" dirty="0">
                <a:solidFill>
                  <a:schemeClr val="accent1">
                    <a:lumMod val="50000"/>
                  </a:schemeClr>
                </a:solidFill>
                <a:latin typeface="Century" panose="02040604050505020304" pitchFamily="18" charset="0"/>
              </a:rPr>
              <a:t>2. Objetivos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3. Recopilación y preprocesamiento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4. Arquitectura de los modelos</a:t>
            </a:r>
            <a:b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5. Modelos referenciales - resultados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endParaRPr lang="es-PE" altLang="es-PE" sz="2700" dirty="0">
              <a:solidFill>
                <a:srgbClr val="18A8A4"/>
              </a:solidFill>
              <a:latin typeface="Century" panose="02040604050505020304" pitchFamily="18" charset="0"/>
            </a:endParaRPr>
          </a:p>
        </p:txBody>
      </p:sp>
      <p:sp>
        <p:nvSpPr>
          <p:cNvPr id="4" name="3 Título">
            <a:extLst>
              <a:ext uri="{FF2B5EF4-FFF2-40B4-BE49-F238E27FC236}">
                <a16:creationId xmlns:a16="http://schemas.microsoft.com/office/drawing/2014/main" id="{E69C0107-6A53-41EA-9DEF-8D50BCF8A438}"/>
              </a:ext>
            </a:extLst>
          </p:cNvPr>
          <p:cNvSpPr txBox="1">
            <a:spLocks/>
          </p:cNvSpPr>
          <p:nvPr/>
        </p:nvSpPr>
        <p:spPr>
          <a:xfrm>
            <a:off x="446088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Proyecto de tesis</a:t>
            </a:r>
          </a:p>
        </p:txBody>
      </p:sp>
    </p:spTree>
    <p:extLst>
      <p:ext uri="{BB962C8B-B14F-4D97-AF65-F5344CB8AC3E}">
        <p14:creationId xmlns:p14="http://schemas.microsoft.com/office/powerpoint/2010/main" val="7598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6"/>
    </mc:Choice>
    <mc:Fallback xmlns="">
      <p:transition spd="slow" advTm="110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Objetivo general</a:t>
            </a:r>
          </a:p>
        </p:txBody>
      </p:sp>
      <p:sp>
        <p:nvSpPr>
          <p:cNvPr id="5" name="4 Marcador de contenido">
            <a:extLst>
              <a:ext uri="{FF2B5EF4-FFF2-40B4-BE49-F238E27FC236}">
                <a16:creationId xmlns:a16="http://schemas.microsoft.com/office/drawing/2014/main" id="{F278809D-2D21-4F8B-9B98-681720803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2329" y="2078832"/>
            <a:ext cx="6172200" cy="2883694"/>
          </a:xfrm>
        </p:spPr>
        <p:txBody>
          <a:bodyPr/>
          <a:lstStyle/>
          <a:p>
            <a:pPr marL="0" indent="0" algn="just">
              <a:buNone/>
              <a:defRPr/>
            </a:pPr>
            <a:r>
              <a:rPr lang="es-PE" dirty="0"/>
              <a:t>Elaborar y evaluar un modelo computacional, basado en aprendizaje profundo, para la identificación de moléculas ARN no codificantes en transcriptomas de especies desconocidas al modelo.</a:t>
            </a:r>
            <a:endParaRPr lang="es-PE" sz="1500" dirty="0"/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2. Objetivos</a:t>
            </a:r>
          </a:p>
        </p:txBody>
      </p:sp>
    </p:spTree>
    <p:extLst>
      <p:ext uri="{BB962C8B-B14F-4D97-AF65-F5344CB8AC3E}">
        <p14:creationId xmlns:p14="http://schemas.microsoft.com/office/powerpoint/2010/main" val="170675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13"/>
    </mc:Choice>
    <mc:Fallback xmlns="">
      <p:transition spd="slow" advTm="15413"/>
    </mc:Fallback>
  </mc:AlternateContent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1477</TotalTime>
  <Words>710</Words>
  <Application>Microsoft Office PowerPoint</Application>
  <PresentationFormat>Presentación en pantalla (4:3)</PresentationFormat>
  <Paragraphs>170</Paragraphs>
  <Slides>38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Century</vt:lpstr>
      <vt:lpstr>Tema de Office</vt:lpstr>
      <vt:lpstr>Worksheet</vt:lpstr>
      <vt:lpstr>Tesis 2 Presentación Parcial</vt:lpstr>
      <vt:lpstr>1. Problemática 2. Objetivos 3. Recopilación y preprocesamiento 4. Arquitectura de los modelos 5. Modelos referenciales - resultados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1. Problemática 2. Objetivos 3. Recopilación y preprocesamiento 4. Arquitectura de los modelos 5. Modelos referenciales - resultados </vt:lpstr>
      <vt:lpstr>Objetivo general</vt:lpstr>
      <vt:lpstr>Objetivos específicos</vt:lpstr>
      <vt:lpstr>1. Problemática 2. Objetivos 3. Recopilación y preprocesamiento 4. Arquitectura de los modelos 5. Modelos referenciales - resultados </vt:lpstr>
      <vt:lpstr>Fuentes de información</vt:lpstr>
      <vt:lpstr>Selección de especies a utilizar</vt:lpstr>
      <vt:lpstr>Selección de especies a utilizar</vt:lpstr>
      <vt:lpstr>Selección de especies a utilizar</vt:lpstr>
      <vt:lpstr>Características seleccionadas</vt:lpstr>
      <vt:lpstr>Características seleccionadas</vt:lpstr>
      <vt:lpstr>Características seleccionadas</vt:lpstr>
      <vt:lpstr>Características seleccionadas</vt:lpstr>
      <vt:lpstr>Características seleccionadas</vt:lpstr>
      <vt:lpstr>Características seleccionadas</vt:lpstr>
      <vt:lpstr>Características seleccionadas</vt:lpstr>
      <vt:lpstr>Características seleccionadas</vt:lpstr>
      <vt:lpstr>Características seleccionadas</vt:lpstr>
      <vt:lpstr>CPAT – Coding Potential Assessment Tool</vt:lpstr>
      <vt:lpstr>Diamond</vt:lpstr>
      <vt:lpstr>Resumen</vt:lpstr>
      <vt:lpstr>1. Problemática 2. Objetivos 3. Recopilación y preprocesamiento 4. Arquitectura de los modelos 5. Modelos referenciales - resultados </vt:lpstr>
      <vt:lpstr>Modelos referenciales</vt:lpstr>
      <vt:lpstr>Modelos referenciales</vt:lpstr>
      <vt:lpstr>Modelo final</vt:lpstr>
      <vt:lpstr>Modelo final</vt:lpstr>
      <vt:lpstr>Modelo final</vt:lpstr>
      <vt:lpstr>1. Problemática 2. Objetivos 3. Recopilación y preprocesamiento 4. Arquitectura de los modelos 5. Modelos referenciales - resultados </vt:lpstr>
      <vt:lpstr>Resultados</vt:lpstr>
      <vt:lpstr>Resultados</vt:lpstr>
      <vt:lpstr>Resultados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Tesis 1 Presentación Final</dc:title>
  <dc:creator>Jose Luis Santillan Escudero</dc:creator>
  <cp:lastModifiedBy>Jose Luis Santillan Escudero</cp:lastModifiedBy>
  <cp:revision>93</cp:revision>
  <dcterms:created xsi:type="dcterms:W3CDTF">2018-11-25T11:47:24Z</dcterms:created>
  <dcterms:modified xsi:type="dcterms:W3CDTF">2019-04-28T23:43:51Z</dcterms:modified>
</cp:coreProperties>
</file>