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4" r:id="rId3"/>
    <p:sldId id="276" r:id="rId4"/>
    <p:sldId id="305" r:id="rId5"/>
    <p:sldId id="278" r:id="rId6"/>
    <p:sldId id="317" r:id="rId7"/>
    <p:sldId id="306" r:id="rId8"/>
    <p:sldId id="319" r:id="rId9"/>
    <p:sldId id="318" r:id="rId10"/>
    <p:sldId id="320" r:id="rId11"/>
    <p:sldId id="323" r:id="rId12"/>
    <p:sldId id="324" r:id="rId13"/>
    <p:sldId id="322" r:id="rId14"/>
    <p:sldId id="307" r:id="rId15"/>
    <p:sldId id="282" r:id="rId16"/>
    <p:sldId id="308" r:id="rId17"/>
    <p:sldId id="326" r:id="rId18"/>
    <p:sldId id="309" r:id="rId19"/>
    <p:sldId id="287" r:id="rId20"/>
    <p:sldId id="310" r:id="rId21"/>
    <p:sldId id="327" r:id="rId22"/>
    <p:sldId id="311" r:id="rId23"/>
    <p:sldId id="328" r:id="rId24"/>
    <p:sldId id="312" r:id="rId25"/>
    <p:sldId id="329" r:id="rId26"/>
    <p:sldId id="313" r:id="rId27"/>
    <p:sldId id="330" r:id="rId28"/>
    <p:sldId id="30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168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25/11/2018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979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25/11/2018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282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25/11/2018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583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25/11/2018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162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25/11/2018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315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25/11/2018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818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25/11/2018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507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25/11/2018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249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25/11/2018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022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25/11/2018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69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25/11/2018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971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008DF-D759-4FFC-AD8F-D1D104CCB964}" type="datetimeFigureOut">
              <a:rPr lang="es-PE" smtClean="0"/>
              <a:t>25/11/2018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848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A2B13-23B8-4659-B519-B18FFD5F2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241822"/>
          </a:xfrm>
        </p:spPr>
        <p:txBody>
          <a:bodyPr>
            <a:normAutofit fontScale="90000"/>
          </a:bodyPr>
          <a:lstStyle/>
          <a:p>
            <a:r>
              <a:rPr lang="es-PE" spc="225" dirty="0">
                <a:solidFill>
                  <a:schemeClr val="bg1"/>
                </a:solidFill>
              </a:rPr>
              <a:t>Tesis 1</a:t>
            </a:r>
            <a:br>
              <a:rPr lang="es-PE" spc="225" dirty="0">
                <a:solidFill>
                  <a:schemeClr val="bg1"/>
                </a:solidFill>
              </a:rPr>
            </a:br>
            <a:r>
              <a:rPr lang="es-PE" spc="225" dirty="0">
                <a:solidFill>
                  <a:schemeClr val="bg1"/>
                </a:solidFill>
              </a:rPr>
              <a:t>Presentación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54440-7852-4903-B961-CE456D9A5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90572"/>
            <a:ext cx="6858000" cy="1241822"/>
          </a:xfrm>
        </p:spPr>
        <p:txBody>
          <a:bodyPr>
            <a:normAutofit fontScale="70000" lnSpcReduction="20000"/>
          </a:bodyPr>
          <a:lstStyle/>
          <a:p>
            <a:r>
              <a:rPr lang="es-PE" spc="225" dirty="0">
                <a:solidFill>
                  <a:schemeClr val="bg1"/>
                </a:solidFill>
              </a:rPr>
              <a:t>José Luis Santillán Escudero</a:t>
            </a:r>
          </a:p>
          <a:p>
            <a:r>
              <a:rPr lang="es-PE" spc="225" dirty="0">
                <a:solidFill>
                  <a:schemeClr val="bg1"/>
                </a:solidFill>
              </a:rPr>
              <a:t>20030307</a:t>
            </a:r>
          </a:p>
          <a:p>
            <a:endParaRPr lang="es-PE" spc="225" dirty="0">
              <a:solidFill>
                <a:schemeClr val="bg1"/>
              </a:solidFill>
            </a:endParaRPr>
          </a:p>
          <a:p>
            <a:r>
              <a:rPr lang="es-PE" spc="225" dirty="0">
                <a:solidFill>
                  <a:schemeClr val="bg1"/>
                </a:solidFill>
              </a:rPr>
              <a:t>Asesor: Dr. Edwin Rafael Villanueva Talavera</a:t>
            </a:r>
          </a:p>
          <a:p>
            <a:endParaRPr lang="es-PE" spc="225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3AD5791-185E-435F-A20C-7EA5F68409F4}"/>
              </a:ext>
            </a:extLst>
          </p:cNvPr>
          <p:cNvSpPr/>
          <p:nvPr/>
        </p:nvSpPr>
        <p:spPr>
          <a:xfrm>
            <a:off x="1143000" y="3114751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1" i="1" spc="225" dirty="0">
                <a:solidFill>
                  <a:schemeClr val="bg1"/>
                </a:solidFill>
              </a:rPr>
              <a:t>Desarrollo de un modelo de aprendizaje profundo para identificar moléculas ARN no codificantes</a:t>
            </a:r>
          </a:p>
        </p:txBody>
      </p:sp>
    </p:spTree>
    <p:extLst>
      <p:ext uri="{BB962C8B-B14F-4D97-AF65-F5344CB8AC3E}">
        <p14:creationId xmlns:p14="http://schemas.microsoft.com/office/powerpoint/2010/main" val="3820187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40"/>
    </mc:Choice>
    <mc:Fallback>
      <p:transition spd="slow" advTm="163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44166"/>
            <a:ext cx="8229599" cy="1675209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O 2.	Implementar la arquitectura del proceso de aprendizaje de máquina y que la misma produzca predictores aceptables.</a:t>
            </a:r>
          </a:p>
        </p:txBody>
      </p:sp>
      <p:sp>
        <p:nvSpPr>
          <p:cNvPr id="5" name="4 Marcador de contenido">
            <a:extLst>
              <a:ext uri="{FF2B5EF4-FFF2-40B4-BE49-F238E27FC236}">
                <a16:creationId xmlns:a16="http://schemas.microsoft.com/office/drawing/2014/main" id="{F278809D-2D21-4F8B-9B98-681720803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38475" y="2619375"/>
            <a:ext cx="5648323" cy="11430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s-PE" dirty="0"/>
              <a:t>R 2.	Arquitectura del proceso de Aprendizaje de Máquina.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Resultados esperados</a:t>
            </a:r>
          </a:p>
        </p:txBody>
      </p:sp>
      <p:pic>
        <p:nvPicPr>
          <p:cNvPr id="7" name="Marcador de contenido 10">
            <a:extLst>
              <a:ext uri="{FF2B5EF4-FFF2-40B4-BE49-F238E27FC236}">
                <a16:creationId xmlns:a16="http://schemas.microsoft.com/office/drawing/2014/main" id="{1C11D663-5909-4A58-A583-4F1A3B3965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5" t="29213" r="38214" b="1840"/>
          <a:stretch/>
        </p:blipFill>
        <p:spPr>
          <a:xfrm>
            <a:off x="457197" y="2619375"/>
            <a:ext cx="2276475" cy="3390900"/>
          </a:xfrm>
        </p:spPr>
      </p:pic>
      <p:pic>
        <p:nvPicPr>
          <p:cNvPr id="53250" name="Picture 2" descr="Image result for deep neural network">
            <a:extLst>
              <a:ext uri="{FF2B5EF4-FFF2-40B4-BE49-F238E27FC236}">
                <a16:creationId xmlns:a16="http://schemas.microsoft.com/office/drawing/2014/main" id="{E340FDFD-0F6F-4B18-A010-810AC76C3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15"/>
          <a:stretch/>
        </p:blipFill>
        <p:spPr bwMode="auto">
          <a:xfrm>
            <a:off x="3038475" y="3762376"/>
            <a:ext cx="17716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2" name="Picture 4" descr="Image result for python keras tensorflow">
            <a:extLst>
              <a:ext uri="{FF2B5EF4-FFF2-40B4-BE49-F238E27FC236}">
                <a16:creationId xmlns:a16="http://schemas.microsoft.com/office/drawing/2014/main" id="{2D9772CB-CF5D-45BF-ADE0-47A9C619C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0" t="37010" r="16000" b="5542"/>
          <a:stretch/>
        </p:blipFill>
        <p:spPr bwMode="auto">
          <a:xfrm>
            <a:off x="5300660" y="3762375"/>
            <a:ext cx="3386138" cy="178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4" name="Picture 6" descr="Image result for python keras tensorflow">
            <a:extLst>
              <a:ext uri="{FF2B5EF4-FFF2-40B4-BE49-F238E27FC236}">
                <a16:creationId xmlns:a16="http://schemas.microsoft.com/office/drawing/2014/main" id="{73F3D0B9-9CB9-48FB-9893-E6545A38F3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8" t="66110" r="10031" b="464"/>
          <a:stretch/>
        </p:blipFill>
        <p:spPr bwMode="auto">
          <a:xfrm>
            <a:off x="3109910" y="4979625"/>
            <a:ext cx="21907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394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818"/>
    </mc:Choice>
    <mc:Fallback>
      <p:transition spd="slow" advTm="4181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44166"/>
            <a:ext cx="8229599" cy="1675209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R 2.	Arquitectura del proceso de Aprendizaje de Máquina.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Resultados esperados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4942660-C628-4E97-8B8A-7C931CC0D9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44" y="2811526"/>
            <a:ext cx="5931248" cy="354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4 Marcador de contenido">
            <a:extLst>
              <a:ext uri="{FF2B5EF4-FFF2-40B4-BE49-F238E27FC236}">
                <a16:creationId xmlns:a16="http://schemas.microsoft.com/office/drawing/2014/main" id="{1EE3C12A-9E91-4D21-922C-0F7D4C400BEB}"/>
              </a:ext>
            </a:extLst>
          </p:cNvPr>
          <p:cNvSpPr txBox="1">
            <a:spLocks/>
          </p:cNvSpPr>
          <p:nvPr/>
        </p:nvSpPr>
        <p:spPr>
          <a:xfrm>
            <a:off x="457199" y="2261029"/>
            <a:ext cx="8229599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PE" dirty="0"/>
              <a:t>k-</a:t>
            </a:r>
            <a:r>
              <a:rPr lang="es-PE" dirty="0" err="1"/>
              <a:t>fold</a:t>
            </a:r>
            <a:r>
              <a:rPr lang="es-PE" dirty="0"/>
              <a:t> </a:t>
            </a:r>
            <a:r>
              <a:rPr lang="es-PE" dirty="0" err="1"/>
              <a:t>cross</a:t>
            </a:r>
            <a:r>
              <a:rPr lang="es-PE" dirty="0"/>
              <a:t> </a:t>
            </a:r>
            <a:r>
              <a:rPr lang="es-PE" dirty="0" err="1"/>
              <a:t>validation</a:t>
            </a:r>
            <a:r>
              <a:rPr lang="es-PE" dirty="0"/>
              <a:t> (validación cruzada)</a:t>
            </a:r>
          </a:p>
        </p:txBody>
      </p:sp>
    </p:spTree>
    <p:extLst>
      <p:ext uri="{BB962C8B-B14F-4D97-AF65-F5344CB8AC3E}">
        <p14:creationId xmlns:p14="http://schemas.microsoft.com/office/powerpoint/2010/main" val="819108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10"/>
    </mc:Choice>
    <mc:Fallback>
      <p:transition spd="slow" advTm="951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44166"/>
            <a:ext cx="8229599" cy="1675209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R 2.	Arquitectura del proceso de Aprendizaje de Máquina.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Resultados esperados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16A2DE-D6EC-4FE9-84F6-DDDB49C8E4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34" y="1943100"/>
            <a:ext cx="4796732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0FF769A-BFD8-44C5-8CBA-8E3D3C7BB1DF}"/>
              </a:ext>
            </a:extLst>
          </p:cNvPr>
          <p:cNvSpPr/>
          <p:nvPr/>
        </p:nvSpPr>
        <p:spPr>
          <a:xfrm>
            <a:off x="2285998" y="4291985"/>
            <a:ext cx="4572000" cy="17030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Exactitud = (VP + VN) / (VP + FP + FN + VN)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Precisión = (VP) / (VP + FP)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Exhaustividad = (VP) / (VP + FN)</a:t>
            </a:r>
          </a:p>
        </p:txBody>
      </p:sp>
    </p:spTree>
    <p:extLst>
      <p:ext uri="{BB962C8B-B14F-4D97-AF65-F5344CB8AC3E}">
        <p14:creationId xmlns:p14="http://schemas.microsoft.com/office/powerpoint/2010/main" val="416806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90"/>
    </mc:Choice>
    <mc:Fallback>
      <p:transition spd="slow" advTm="1029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44166"/>
            <a:ext cx="8229599" cy="1675209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O 3.	Realizar un análisis comparativo de la precisión de los predictores generados contra otro modelo del estado del arte.</a:t>
            </a:r>
          </a:p>
        </p:txBody>
      </p:sp>
      <p:sp>
        <p:nvSpPr>
          <p:cNvPr id="5" name="4 Marcador de contenido">
            <a:extLst>
              <a:ext uri="{FF2B5EF4-FFF2-40B4-BE49-F238E27FC236}">
                <a16:creationId xmlns:a16="http://schemas.microsoft.com/office/drawing/2014/main" id="{F278809D-2D21-4F8B-9B98-681720803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7997" y="2619375"/>
            <a:ext cx="5638801" cy="167520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s-PE" dirty="0"/>
              <a:t>R 3.	Análisis comparativo de la precisión de los predictores generados y otro modelo similar del estado del arte.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Resultados esperados</a:t>
            </a:r>
          </a:p>
        </p:txBody>
      </p:sp>
      <p:pic>
        <p:nvPicPr>
          <p:cNvPr id="7" name="Marcador de contenido 10">
            <a:extLst>
              <a:ext uri="{FF2B5EF4-FFF2-40B4-BE49-F238E27FC236}">
                <a16:creationId xmlns:a16="http://schemas.microsoft.com/office/drawing/2014/main" id="{1C11D663-5909-4A58-A583-4F1A3B3965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6" t="29600" r="2861" b="12904"/>
          <a:stretch/>
        </p:blipFill>
        <p:spPr>
          <a:xfrm>
            <a:off x="457197" y="2619375"/>
            <a:ext cx="2590800" cy="2827735"/>
          </a:xfrm>
        </p:spPr>
      </p:pic>
      <p:pic>
        <p:nvPicPr>
          <p:cNvPr id="11" name="Picture 6" descr="Image result for Anaconda machine learning">
            <a:extLst>
              <a:ext uri="{FF2B5EF4-FFF2-40B4-BE49-F238E27FC236}">
                <a16:creationId xmlns:a16="http://schemas.microsoft.com/office/drawing/2014/main" id="{08A2F9DD-A419-4D5E-8A13-4C983F9C3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7" y="4454534"/>
            <a:ext cx="1640386" cy="82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https://python-graph-gallery.com/wp-content/uploads/SeaBornBig-150x150.png">
            <a:extLst>
              <a:ext uri="{FF2B5EF4-FFF2-40B4-BE49-F238E27FC236}">
                <a16:creationId xmlns:a16="http://schemas.microsoft.com/office/drawing/2014/main" id="{0B5B139D-C4F9-4627-9226-9385F9F10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4" y="4268794"/>
            <a:ext cx="1152530" cy="115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python keras tensorflow">
            <a:extLst>
              <a:ext uri="{FF2B5EF4-FFF2-40B4-BE49-F238E27FC236}">
                <a16:creationId xmlns:a16="http://schemas.microsoft.com/office/drawing/2014/main" id="{C1880E1E-884C-44A1-897F-7B4C648CD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9" t="37010" r="16000" b="37906"/>
          <a:stretch/>
        </p:blipFill>
        <p:spPr bwMode="auto">
          <a:xfrm>
            <a:off x="6611395" y="4454534"/>
            <a:ext cx="1866898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30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475"/>
    </mc:Choice>
    <mc:Fallback>
      <p:transition spd="slow" advTm="3247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>
            <a:extLst>
              <a:ext uri="{FF2B5EF4-FFF2-40B4-BE49-F238E27FC236}">
                <a16:creationId xmlns:a16="http://schemas.microsoft.com/office/drawing/2014/main" id="{7E721012-B2C1-45E1-9850-EAFA3331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66" y="1258887"/>
            <a:ext cx="6172200" cy="5132387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1. Problemática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2. Objetivos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3. Resultados esperados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4. Plan de Proyecto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</a:t>
            </a: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4.1. Justificación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4.2. Viabilidad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4.3. Alcance y limitaciones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4.4. Riesgos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4.5. EDT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4.6. Cronograma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4.7. Costos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E69C0107-6A53-41EA-9DEF-8D50BCF8A438}"/>
              </a:ext>
            </a:extLst>
          </p:cNvPr>
          <p:cNvSpPr txBox="1">
            <a:spLocks/>
          </p:cNvSpPr>
          <p:nvPr/>
        </p:nvSpPr>
        <p:spPr>
          <a:xfrm>
            <a:off x="446088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Proyecto de tesis</a:t>
            </a:r>
          </a:p>
        </p:txBody>
      </p:sp>
    </p:spTree>
    <p:extLst>
      <p:ext uri="{BB962C8B-B14F-4D97-AF65-F5344CB8AC3E}">
        <p14:creationId xmlns:p14="http://schemas.microsoft.com/office/powerpoint/2010/main" val="2089029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12"/>
    </mc:Choice>
    <mc:Fallback>
      <p:transition spd="slow" advTm="531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Justificación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4. Plan de Proyecto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CCDC657-3F84-4BD9-A4B5-4F2C0179E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058150" cy="4351338"/>
          </a:xfrm>
        </p:spPr>
        <p:txBody>
          <a:bodyPr/>
          <a:lstStyle/>
          <a:p>
            <a:r>
              <a:rPr lang="es-PE" dirty="0"/>
              <a:t>Modelo computacional predictivo que se pueda entrenar con información de una especie distinta a la que se quiere clasificar.</a:t>
            </a:r>
          </a:p>
          <a:p>
            <a:r>
              <a:rPr lang="es-PE" dirty="0"/>
              <a:t>Herramienta para guiar la anotación experimental sobre especies no anotadas previamente.</a:t>
            </a:r>
          </a:p>
        </p:txBody>
      </p:sp>
    </p:spTree>
    <p:extLst>
      <p:ext uri="{BB962C8B-B14F-4D97-AF65-F5344CB8AC3E}">
        <p14:creationId xmlns:p14="http://schemas.microsoft.com/office/powerpoint/2010/main" val="1362089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10"/>
    </mc:Choice>
    <mc:Fallback>
      <p:transition spd="slow" advTm="2221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>
            <a:extLst>
              <a:ext uri="{FF2B5EF4-FFF2-40B4-BE49-F238E27FC236}">
                <a16:creationId xmlns:a16="http://schemas.microsoft.com/office/drawing/2014/main" id="{7E721012-B2C1-45E1-9850-EAFA3331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66" y="1258887"/>
            <a:ext cx="6172200" cy="5132387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1. Problemática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2. Objetivos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3. Resultados esperados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4. Plan de Proyecto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    4.1. Justificación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    4.2. Viabilidad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4.3. Alcance y limitaciones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4.4. Riesgos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4.5. EDT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4.6. Cronograma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4.7. Costos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E69C0107-6A53-41EA-9DEF-8D50BCF8A438}"/>
              </a:ext>
            </a:extLst>
          </p:cNvPr>
          <p:cNvSpPr txBox="1">
            <a:spLocks/>
          </p:cNvSpPr>
          <p:nvPr/>
        </p:nvSpPr>
        <p:spPr>
          <a:xfrm>
            <a:off x="446088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Proyecto de tesis</a:t>
            </a:r>
          </a:p>
        </p:txBody>
      </p:sp>
    </p:spTree>
    <p:extLst>
      <p:ext uri="{BB962C8B-B14F-4D97-AF65-F5344CB8AC3E}">
        <p14:creationId xmlns:p14="http://schemas.microsoft.com/office/powerpoint/2010/main" val="1726322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6"/>
    </mc:Choice>
    <mc:Fallback>
      <p:transition spd="slow" advTm="222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Viabilidad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4. Plan de Proyecto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CCDC657-3F84-4BD9-A4B5-4F2C0179E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62525" y="1803398"/>
            <a:ext cx="3724275" cy="3797301"/>
          </a:xfrm>
        </p:spPr>
        <p:txBody>
          <a:bodyPr>
            <a:noAutofit/>
          </a:bodyPr>
          <a:lstStyle/>
          <a:p>
            <a:r>
              <a:rPr lang="es-PE" sz="2000" dirty="0"/>
              <a:t>Herramientas para proyectos científicos.</a:t>
            </a:r>
          </a:p>
          <a:p>
            <a:r>
              <a:rPr lang="es-PE" sz="2000" dirty="0"/>
              <a:t>Herramientas para proyectos de aprendizaje de máquina.</a:t>
            </a:r>
          </a:p>
          <a:p>
            <a:r>
              <a:rPr lang="es-PE" sz="2000" dirty="0"/>
              <a:t>Apoyo de asesor de proyecto.</a:t>
            </a:r>
          </a:p>
          <a:p>
            <a:r>
              <a:rPr lang="es-PE" sz="2000" dirty="0"/>
              <a:t>Medio ciclo para la implementación.</a:t>
            </a:r>
          </a:p>
          <a:p>
            <a:r>
              <a:rPr lang="es-PE" sz="2000" dirty="0"/>
              <a:t>Disponibilidad gratuita de bases de datos de artículos científicos, transcriptomas, herramientas de desarrollo y </a:t>
            </a:r>
            <a:r>
              <a:rPr lang="es-PE" sz="2000" dirty="0" err="1"/>
              <a:t>GPUs</a:t>
            </a:r>
            <a:r>
              <a:rPr lang="es-PE" sz="2000" dirty="0"/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EFD3CEF-1158-42E9-9107-B816A6141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606303"/>
            <a:ext cx="3724275" cy="2314155"/>
          </a:xfrm>
          <a:prstGeom prst="rect">
            <a:avLst/>
          </a:prstGeom>
        </p:spPr>
      </p:pic>
      <p:sp>
        <p:nvSpPr>
          <p:cNvPr id="7" name="Marcador de contenido 7">
            <a:extLst>
              <a:ext uri="{FF2B5EF4-FFF2-40B4-BE49-F238E27FC236}">
                <a16:creationId xmlns:a16="http://schemas.microsoft.com/office/drawing/2014/main" id="{C1EB2A3C-7F52-4C58-BAFB-4D97D520A395}"/>
              </a:ext>
            </a:extLst>
          </p:cNvPr>
          <p:cNvSpPr txBox="1">
            <a:spLocks/>
          </p:cNvSpPr>
          <p:nvPr/>
        </p:nvSpPr>
        <p:spPr>
          <a:xfrm>
            <a:off x="847725" y="1825625"/>
            <a:ext cx="3724275" cy="85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000" dirty="0"/>
              <a:t>Aplicación del aprendizaje profundo en bioinformática</a:t>
            </a:r>
          </a:p>
        </p:txBody>
      </p:sp>
      <p:pic>
        <p:nvPicPr>
          <p:cNvPr id="9" name="Picture 4" descr="Image result for python keras tensorflow">
            <a:extLst>
              <a:ext uri="{FF2B5EF4-FFF2-40B4-BE49-F238E27FC236}">
                <a16:creationId xmlns:a16="http://schemas.microsoft.com/office/drawing/2014/main" id="{1610D978-ECB2-477E-B4BE-8AF562EBE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0" t="37010" r="16000" b="5542"/>
          <a:stretch/>
        </p:blipFill>
        <p:spPr bwMode="auto">
          <a:xfrm>
            <a:off x="1762124" y="4920458"/>
            <a:ext cx="1895475" cy="100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28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396"/>
    </mc:Choice>
    <mc:Fallback>
      <p:transition spd="slow" advTm="4639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>
            <a:extLst>
              <a:ext uri="{FF2B5EF4-FFF2-40B4-BE49-F238E27FC236}">
                <a16:creationId xmlns:a16="http://schemas.microsoft.com/office/drawing/2014/main" id="{7E721012-B2C1-45E1-9850-EAFA3331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66" y="1258887"/>
            <a:ext cx="6172200" cy="5132387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1. Problemática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2. Objetivos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3. Resultados esperados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4. Plan de Proyecto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    4.1. Justificación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    </a:t>
            </a: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4.2. Viabilidad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</a:t>
            </a: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4.3. Alcance y limitaciones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4.4. Riesgos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4.5. EDT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4.6. Cronograma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4.7. Costos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E69C0107-6A53-41EA-9DEF-8D50BCF8A438}"/>
              </a:ext>
            </a:extLst>
          </p:cNvPr>
          <p:cNvSpPr txBox="1">
            <a:spLocks/>
          </p:cNvSpPr>
          <p:nvPr/>
        </p:nvSpPr>
        <p:spPr>
          <a:xfrm>
            <a:off x="446088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Proyecto de tesis</a:t>
            </a:r>
          </a:p>
        </p:txBody>
      </p:sp>
    </p:spTree>
    <p:extLst>
      <p:ext uri="{BB962C8B-B14F-4D97-AF65-F5344CB8AC3E}">
        <p14:creationId xmlns:p14="http://schemas.microsoft.com/office/powerpoint/2010/main" val="155976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0"/>
    </mc:Choice>
    <mc:Fallback>
      <p:transition spd="slow" advTm="87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Alcance y limitaciones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4. Plan de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5F6294-FA7D-4A90-B3AE-70F44AB11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058150" cy="4351338"/>
          </a:xfrm>
        </p:spPr>
        <p:txBody>
          <a:bodyPr/>
          <a:lstStyle/>
          <a:p>
            <a:r>
              <a:rPr lang="es-PE" dirty="0"/>
              <a:t>Ciencias de la computación</a:t>
            </a:r>
          </a:p>
          <a:p>
            <a:r>
              <a:rPr lang="es-PE" dirty="0"/>
              <a:t>Proyecto exploratorio</a:t>
            </a:r>
          </a:p>
          <a:p>
            <a:r>
              <a:rPr lang="es-PE" dirty="0" err="1"/>
              <a:t>PlantSniffer</a:t>
            </a:r>
            <a:endParaRPr lang="es-PE" dirty="0"/>
          </a:p>
          <a:p>
            <a:pPr lvl="1"/>
            <a:r>
              <a:rPr lang="pt-BR" dirty="0"/>
              <a:t>“Métodos baseados em aprendizagem de máquina para distinguir </a:t>
            </a:r>
            <a:r>
              <a:rPr lang="pt-BR" dirty="0" err="1"/>
              <a:t>RNAs</a:t>
            </a:r>
            <a:r>
              <a:rPr lang="pt-BR" dirty="0"/>
              <a:t> longos não-codificadores </a:t>
            </a:r>
            <a:r>
              <a:rPr lang="pt-BR" dirty="0" err="1"/>
              <a:t>intergênicos</a:t>
            </a:r>
            <a:r>
              <a:rPr lang="pt-BR" dirty="0"/>
              <a:t> de transcritos codificadores de proteínas” (Vieira, 2018).</a:t>
            </a:r>
          </a:p>
          <a:p>
            <a:pPr lvl="1"/>
            <a:r>
              <a:rPr lang="pt-BR" dirty="0" err="1"/>
              <a:t>LincRNA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6028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49"/>
    </mc:Choice>
    <mc:Fallback>
      <p:transition spd="slow" advTm="4434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>
            <a:extLst>
              <a:ext uri="{FF2B5EF4-FFF2-40B4-BE49-F238E27FC236}">
                <a16:creationId xmlns:a16="http://schemas.microsoft.com/office/drawing/2014/main" id="{7E721012-B2C1-45E1-9850-EAFA3331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66" y="1258887"/>
            <a:ext cx="6172200" cy="5132387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1. Problemática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2. Objetivos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3. Resultados esperados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4. Plan de Proyecto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4.1. Justificación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4.2. Viabilidad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4.3. Alcance y limitaciones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4.4. Riesgos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4.5. EDT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4.6. Cronograma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4.7. Costos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E69C0107-6A53-41EA-9DEF-8D50BCF8A438}"/>
              </a:ext>
            </a:extLst>
          </p:cNvPr>
          <p:cNvSpPr txBox="1">
            <a:spLocks/>
          </p:cNvSpPr>
          <p:nvPr/>
        </p:nvSpPr>
        <p:spPr>
          <a:xfrm>
            <a:off x="446088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Proyecto de tesis</a:t>
            </a:r>
          </a:p>
        </p:txBody>
      </p:sp>
    </p:spTree>
    <p:extLst>
      <p:ext uri="{BB962C8B-B14F-4D97-AF65-F5344CB8AC3E}">
        <p14:creationId xmlns:p14="http://schemas.microsoft.com/office/powerpoint/2010/main" val="825212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43"/>
    </mc:Choice>
    <mc:Fallback>
      <p:transition spd="slow" advTm="244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>
            <a:extLst>
              <a:ext uri="{FF2B5EF4-FFF2-40B4-BE49-F238E27FC236}">
                <a16:creationId xmlns:a16="http://schemas.microsoft.com/office/drawing/2014/main" id="{7E721012-B2C1-45E1-9850-EAFA3331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66" y="1258887"/>
            <a:ext cx="6172200" cy="5132387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1. Problemática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2. Objetivos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3. Resultados esperados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4. Plan de Proyecto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    4.1. Justificación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    </a:t>
            </a: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4.2. Viabilidad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</a:t>
            </a: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4.3. Alcance y limitaciones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</a:t>
            </a: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4.4. Riesgos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4.5. EDT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4.6. Cronograma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4.7. Costos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E69C0107-6A53-41EA-9DEF-8D50BCF8A438}"/>
              </a:ext>
            </a:extLst>
          </p:cNvPr>
          <p:cNvSpPr txBox="1">
            <a:spLocks/>
          </p:cNvSpPr>
          <p:nvPr/>
        </p:nvSpPr>
        <p:spPr>
          <a:xfrm>
            <a:off x="446088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Proyecto de tesis</a:t>
            </a:r>
          </a:p>
        </p:txBody>
      </p:sp>
    </p:spTree>
    <p:extLst>
      <p:ext uri="{BB962C8B-B14F-4D97-AF65-F5344CB8AC3E}">
        <p14:creationId xmlns:p14="http://schemas.microsoft.com/office/powerpoint/2010/main" val="288006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9"/>
    </mc:Choice>
    <mc:Fallback>
      <p:transition spd="slow" advTm="56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Riesgos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4. Plan de Proyecto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CF2C4E7-5C9B-4585-8D54-037554F1E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57646"/>
              </p:ext>
            </p:extLst>
          </p:nvPr>
        </p:nvGraphicFramePr>
        <p:xfrm>
          <a:off x="457200" y="1825625"/>
          <a:ext cx="8296275" cy="43513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3365">
                  <a:extLst>
                    <a:ext uri="{9D8B030D-6E8A-4147-A177-3AD203B41FA5}">
                      <a16:colId xmlns:a16="http://schemas.microsoft.com/office/drawing/2014/main" val="399882002"/>
                    </a:ext>
                  </a:extLst>
                </a:gridCol>
                <a:gridCol w="781656">
                  <a:extLst>
                    <a:ext uri="{9D8B030D-6E8A-4147-A177-3AD203B41FA5}">
                      <a16:colId xmlns:a16="http://schemas.microsoft.com/office/drawing/2014/main" val="3826908517"/>
                    </a:ext>
                  </a:extLst>
                </a:gridCol>
                <a:gridCol w="677246">
                  <a:extLst>
                    <a:ext uri="{9D8B030D-6E8A-4147-A177-3AD203B41FA5}">
                      <a16:colId xmlns:a16="http://schemas.microsoft.com/office/drawing/2014/main" val="801238966"/>
                    </a:ext>
                  </a:extLst>
                </a:gridCol>
                <a:gridCol w="846558">
                  <a:extLst>
                    <a:ext uri="{9D8B030D-6E8A-4147-A177-3AD203B41FA5}">
                      <a16:colId xmlns:a16="http://schemas.microsoft.com/office/drawing/2014/main" val="1251780089"/>
                    </a:ext>
                  </a:extLst>
                </a:gridCol>
                <a:gridCol w="4317450">
                  <a:extLst>
                    <a:ext uri="{9D8B030D-6E8A-4147-A177-3AD203B41FA5}">
                      <a16:colId xmlns:a16="http://schemas.microsoft.com/office/drawing/2014/main" val="3976993760"/>
                    </a:ext>
                  </a:extLst>
                </a:gridCol>
              </a:tblGrid>
              <a:tr h="85430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>
                          <a:effectLst/>
                        </a:rPr>
                        <a:t>Descripción</a:t>
                      </a:r>
                      <a:endParaRPr lang="es-PE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5" marR="58955" marT="0" marB="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>
                          <a:effectLst/>
                        </a:rPr>
                        <a:t>Probabilidad</a:t>
                      </a:r>
                      <a:endParaRPr lang="es-PE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5" marR="58955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>
                          <a:effectLst/>
                        </a:rPr>
                        <a:t>Impacto</a:t>
                      </a:r>
                      <a:endParaRPr lang="es-PE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5" marR="58955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>
                          <a:effectLst/>
                        </a:rPr>
                        <a:t>Severidad</a:t>
                      </a:r>
                      <a:endParaRPr lang="es-PE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5" marR="58955" marT="0" marB="0" vert="vert27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>
                          <a:effectLst/>
                        </a:rPr>
                        <a:t>Síntomas, Mitigación y Contingencia</a:t>
                      </a:r>
                      <a:endParaRPr lang="es-PE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5" marR="58955" marT="0" marB="0" anchor="ctr"/>
                </a:tc>
                <a:extLst>
                  <a:ext uri="{0D108BD9-81ED-4DB2-BD59-A6C34878D82A}">
                    <a16:rowId xmlns:a16="http://schemas.microsoft.com/office/drawing/2014/main" val="2248636599"/>
                  </a:ext>
                </a:extLst>
              </a:tr>
              <a:tr h="153234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 dirty="0">
                          <a:effectLst/>
                        </a:rPr>
                        <a:t>Cantidad insuficiente de transcriptomas para el entrenamiento y validación de los predictores.</a:t>
                      </a:r>
                      <a:endParaRPr lang="es-PE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5" marR="58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>
                          <a:effectLst/>
                        </a:rPr>
                        <a:t>Baja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>
                          <a:effectLst/>
                        </a:rPr>
                        <a:t>10%</a:t>
                      </a:r>
                      <a:endParaRPr lang="es-PE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5" marR="58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>
                          <a:effectLst/>
                        </a:rPr>
                        <a:t>Alto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>
                          <a:effectLst/>
                        </a:rPr>
                        <a:t>90%</a:t>
                      </a:r>
                      <a:endParaRPr lang="es-PE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5" marR="58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>
                          <a:effectLst/>
                        </a:rPr>
                        <a:t>Baja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>
                          <a:effectLst/>
                        </a:rPr>
                        <a:t>9%</a:t>
                      </a:r>
                      <a:endParaRPr lang="es-PE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5" marR="58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>
                          <a:effectLst/>
                        </a:rPr>
                        <a:t>Síntomas: Bajo desempeño del modelo predictivo.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>
                          <a:effectLst/>
                        </a:rPr>
                        <a:t>Mitigación: Evaluación del estado del arte, analizando si se dio el problema antes.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>
                          <a:effectLst/>
                        </a:rPr>
                        <a:t>Contingencia: Uso de otras bases de datos de secuenciación de transcriptomas.</a:t>
                      </a:r>
                      <a:endParaRPr lang="es-PE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5" marR="58955" marT="0" marB="0"/>
                </a:tc>
                <a:extLst>
                  <a:ext uri="{0D108BD9-81ED-4DB2-BD59-A6C34878D82A}">
                    <a16:rowId xmlns:a16="http://schemas.microsoft.com/office/drawing/2014/main" val="3424728171"/>
                  </a:ext>
                </a:extLst>
              </a:tr>
              <a:tr h="19646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>
                          <a:effectLst/>
                        </a:rPr>
                        <a:t>Pérdida de información del proyecto por malfunciona-miento o pérdida del equipo donde se trabaja el proyecto.</a:t>
                      </a:r>
                      <a:endParaRPr lang="es-PE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5" marR="58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>
                          <a:effectLst/>
                        </a:rPr>
                        <a:t>Media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>
                          <a:effectLst/>
                        </a:rPr>
                        <a:t>50%</a:t>
                      </a:r>
                      <a:endParaRPr lang="es-PE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5" marR="58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>
                          <a:effectLst/>
                        </a:rPr>
                        <a:t>Alto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>
                          <a:effectLst/>
                        </a:rPr>
                        <a:t>90%</a:t>
                      </a:r>
                      <a:endParaRPr lang="es-PE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5" marR="58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>
                          <a:effectLst/>
                        </a:rPr>
                        <a:t>Media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>
                          <a:effectLst/>
                        </a:rPr>
                        <a:t>45%</a:t>
                      </a:r>
                      <a:endParaRPr lang="es-PE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5" marR="58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 dirty="0">
                          <a:effectLst/>
                        </a:rPr>
                        <a:t>Síntomas: Malfuncionamiento de Laptop de trabajo. Hurto.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 dirty="0">
                          <a:effectLst/>
                        </a:rPr>
                        <a:t>Mitigación: Uso de sistemas de control de versiones para el almacenamiento en la nube de la información.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 dirty="0">
                          <a:effectLst/>
                        </a:rPr>
                        <a:t>Contingencia: Se tiene una PC adicional de trabajo. Recuperación de fuentes de repositorios en la nube.</a:t>
                      </a:r>
                      <a:endParaRPr lang="es-PE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5" marR="58955" marT="0" marB="0"/>
                </a:tc>
                <a:extLst>
                  <a:ext uri="{0D108BD9-81ED-4DB2-BD59-A6C34878D82A}">
                    <a16:rowId xmlns:a16="http://schemas.microsoft.com/office/drawing/2014/main" val="4997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61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387"/>
    </mc:Choice>
    <mc:Fallback>
      <p:transition spd="slow" advTm="3338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>
            <a:extLst>
              <a:ext uri="{FF2B5EF4-FFF2-40B4-BE49-F238E27FC236}">
                <a16:creationId xmlns:a16="http://schemas.microsoft.com/office/drawing/2014/main" id="{7E721012-B2C1-45E1-9850-EAFA3331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66" y="1258887"/>
            <a:ext cx="6172200" cy="5132387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1. Problemática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2. Objetivos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3. Resultados esperados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4. Plan de Proyecto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    4.1. Justificación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    </a:t>
            </a: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4.2. Viabilidad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</a:t>
            </a: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4.3. Alcance y limitaciones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</a:t>
            </a: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4.4. Riesgos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</a:t>
            </a: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4.5. EDT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4.6. Cronograma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4.7. Costos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E69C0107-6A53-41EA-9DEF-8D50BCF8A438}"/>
              </a:ext>
            </a:extLst>
          </p:cNvPr>
          <p:cNvSpPr txBox="1">
            <a:spLocks/>
          </p:cNvSpPr>
          <p:nvPr/>
        </p:nvSpPr>
        <p:spPr>
          <a:xfrm>
            <a:off x="446088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Proyecto de tesis</a:t>
            </a:r>
          </a:p>
        </p:txBody>
      </p:sp>
    </p:spTree>
    <p:extLst>
      <p:ext uri="{BB962C8B-B14F-4D97-AF65-F5344CB8AC3E}">
        <p14:creationId xmlns:p14="http://schemas.microsoft.com/office/powerpoint/2010/main" val="294650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0"/>
    </mc:Choice>
    <mc:Fallback>
      <p:transition spd="slow" advTm="51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4. Plan de Proyecto</a:t>
            </a: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F8735540-55DD-4F16-99E7-54CA75F6AF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" y="1047434"/>
            <a:ext cx="7705725" cy="5210809"/>
          </a:xfrm>
        </p:spPr>
      </p:pic>
      <p:sp>
        <p:nvSpPr>
          <p:cNvPr id="18" name="3 Título">
            <a:extLst>
              <a:ext uri="{FF2B5EF4-FFF2-40B4-BE49-F238E27FC236}">
                <a16:creationId xmlns:a16="http://schemas.microsoft.com/office/drawing/2014/main" id="{3D01887D-7E7C-42D8-A031-184193AA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EDT</a:t>
            </a:r>
          </a:p>
        </p:txBody>
      </p:sp>
    </p:spTree>
    <p:extLst>
      <p:ext uri="{BB962C8B-B14F-4D97-AF65-F5344CB8AC3E}">
        <p14:creationId xmlns:p14="http://schemas.microsoft.com/office/powerpoint/2010/main" val="2438423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61"/>
    </mc:Choice>
    <mc:Fallback>
      <p:transition spd="slow" advTm="886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>
            <a:extLst>
              <a:ext uri="{FF2B5EF4-FFF2-40B4-BE49-F238E27FC236}">
                <a16:creationId xmlns:a16="http://schemas.microsoft.com/office/drawing/2014/main" id="{7E721012-B2C1-45E1-9850-EAFA3331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66" y="1258887"/>
            <a:ext cx="6172200" cy="5132387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1. Problemática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2. Objetivos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3. Resultados esperados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4. Plan de Proyecto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    4.1. Justificación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    </a:t>
            </a: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4.2. Viabilidad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</a:t>
            </a: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4.3. Alcance y limitaciones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</a:t>
            </a: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4.4. Riesgos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</a:t>
            </a: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4.5. EDT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</a:t>
            </a: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4.6. Cronograma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4.7. Costos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E69C0107-6A53-41EA-9DEF-8D50BCF8A438}"/>
              </a:ext>
            </a:extLst>
          </p:cNvPr>
          <p:cNvSpPr txBox="1">
            <a:spLocks/>
          </p:cNvSpPr>
          <p:nvPr/>
        </p:nvSpPr>
        <p:spPr>
          <a:xfrm>
            <a:off x="446088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Proyecto de tesis</a:t>
            </a:r>
          </a:p>
        </p:txBody>
      </p:sp>
    </p:spTree>
    <p:extLst>
      <p:ext uri="{BB962C8B-B14F-4D97-AF65-F5344CB8AC3E}">
        <p14:creationId xmlns:p14="http://schemas.microsoft.com/office/powerpoint/2010/main" val="1321259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4"/>
    </mc:Choice>
    <mc:Fallback>
      <p:transition spd="slow" advTm="584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4. Plan de Proyecto</a:t>
            </a:r>
          </a:p>
        </p:txBody>
      </p:sp>
      <p:sp>
        <p:nvSpPr>
          <p:cNvPr id="18" name="3 Título">
            <a:extLst>
              <a:ext uri="{FF2B5EF4-FFF2-40B4-BE49-F238E27FC236}">
                <a16:creationId xmlns:a16="http://schemas.microsoft.com/office/drawing/2014/main" id="{3D01887D-7E7C-42D8-A031-184193AA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Cronograma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D486642-5F8E-44F9-BD9B-CE035A75EF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5925"/>
            <a:ext cx="8229599" cy="42279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9346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229"/>
    </mc:Choice>
    <mc:Fallback>
      <p:transition spd="slow" advTm="7622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>
            <a:extLst>
              <a:ext uri="{FF2B5EF4-FFF2-40B4-BE49-F238E27FC236}">
                <a16:creationId xmlns:a16="http://schemas.microsoft.com/office/drawing/2014/main" id="{7E721012-B2C1-45E1-9850-EAFA3331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66" y="1258887"/>
            <a:ext cx="6172200" cy="5132387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1. Problemática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2. Objetivos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3. Resultados esperados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4. Plan de Proyecto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    4.1. Justificación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    </a:t>
            </a: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4.2. Viabilidad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</a:t>
            </a: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4.3. Alcance y limitaciones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</a:t>
            </a: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4.4. Riesgos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</a:t>
            </a: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4.5. EDT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</a:t>
            </a: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4.6. Cronograma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</a:t>
            </a: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4.7. Costos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E69C0107-6A53-41EA-9DEF-8D50BCF8A438}"/>
              </a:ext>
            </a:extLst>
          </p:cNvPr>
          <p:cNvSpPr txBox="1">
            <a:spLocks/>
          </p:cNvSpPr>
          <p:nvPr/>
        </p:nvSpPr>
        <p:spPr>
          <a:xfrm>
            <a:off x="446088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Proyecto de tesis</a:t>
            </a:r>
          </a:p>
        </p:txBody>
      </p:sp>
    </p:spTree>
    <p:extLst>
      <p:ext uri="{BB962C8B-B14F-4D97-AF65-F5344CB8AC3E}">
        <p14:creationId xmlns:p14="http://schemas.microsoft.com/office/powerpoint/2010/main" val="3885803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1"/>
    </mc:Choice>
    <mc:Fallback>
      <p:transition spd="slow" advTm="72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4. Plan de Proyecto</a:t>
            </a:r>
          </a:p>
        </p:txBody>
      </p:sp>
      <p:sp>
        <p:nvSpPr>
          <p:cNvPr id="18" name="3 Título">
            <a:extLst>
              <a:ext uri="{FF2B5EF4-FFF2-40B4-BE49-F238E27FC236}">
                <a16:creationId xmlns:a16="http://schemas.microsoft.com/office/drawing/2014/main" id="{3D01887D-7E7C-42D8-A031-184193AA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Costos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82283A4-9F5F-4361-877E-2D8518BAB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32189"/>
              </p:ext>
            </p:extLst>
          </p:nvPr>
        </p:nvGraphicFramePr>
        <p:xfrm>
          <a:off x="457200" y="1827050"/>
          <a:ext cx="8229599" cy="3720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5377">
                  <a:extLst>
                    <a:ext uri="{9D8B030D-6E8A-4147-A177-3AD203B41FA5}">
                      <a16:colId xmlns:a16="http://schemas.microsoft.com/office/drawing/2014/main" val="135588145"/>
                    </a:ext>
                  </a:extLst>
                </a:gridCol>
                <a:gridCol w="2318722">
                  <a:extLst>
                    <a:ext uri="{9D8B030D-6E8A-4147-A177-3AD203B41FA5}">
                      <a16:colId xmlns:a16="http://schemas.microsoft.com/office/drawing/2014/main" val="2018220017"/>
                    </a:ext>
                  </a:extLst>
                </a:gridCol>
                <a:gridCol w="901675">
                  <a:extLst>
                    <a:ext uri="{9D8B030D-6E8A-4147-A177-3AD203B41FA5}">
                      <a16:colId xmlns:a16="http://schemas.microsoft.com/office/drawing/2014/main" val="1421091765"/>
                    </a:ext>
                  </a:extLst>
                </a:gridCol>
                <a:gridCol w="773513">
                  <a:extLst>
                    <a:ext uri="{9D8B030D-6E8A-4147-A177-3AD203B41FA5}">
                      <a16:colId xmlns:a16="http://schemas.microsoft.com/office/drawing/2014/main" val="3350420233"/>
                    </a:ext>
                  </a:extLst>
                </a:gridCol>
                <a:gridCol w="772604">
                  <a:extLst>
                    <a:ext uri="{9D8B030D-6E8A-4147-A177-3AD203B41FA5}">
                      <a16:colId xmlns:a16="http://schemas.microsoft.com/office/drawing/2014/main" val="2860875028"/>
                    </a:ext>
                  </a:extLst>
                </a:gridCol>
                <a:gridCol w="644443">
                  <a:extLst>
                    <a:ext uri="{9D8B030D-6E8A-4147-A177-3AD203B41FA5}">
                      <a16:colId xmlns:a16="http://schemas.microsoft.com/office/drawing/2014/main" val="1018166970"/>
                    </a:ext>
                  </a:extLst>
                </a:gridCol>
                <a:gridCol w="777149">
                  <a:extLst>
                    <a:ext uri="{9D8B030D-6E8A-4147-A177-3AD203B41FA5}">
                      <a16:colId xmlns:a16="http://schemas.microsoft.com/office/drawing/2014/main" val="3485458210"/>
                    </a:ext>
                  </a:extLst>
                </a:gridCol>
                <a:gridCol w="778058">
                  <a:extLst>
                    <a:ext uri="{9D8B030D-6E8A-4147-A177-3AD203B41FA5}">
                      <a16:colId xmlns:a16="http://schemas.microsoft.com/office/drawing/2014/main" val="1691214971"/>
                    </a:ext>
                  </a:extLst>
                </a:gridCol>
                <a:gridCol w="778058">
                  <a:extLst>
                    <a:ext uri="{9D8B030D-6E8A-4147-A177-3AD203B41FA5}">
                      <a16:colId xmlns:a16="http://schemas.microsoft.com/office/drawing/2014/main" val="3418829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Ítem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Descripción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Unidad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Cantidad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Valor Unidad (S/.)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Monto Parcial (S/.)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Monto</a:t>
                      </a:r>
                      <a:endParaRPr lang="es-PE" sz="1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Total (S/.)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4595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Costo total del proyecto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---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---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---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---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5,209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775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1.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Estudiantes o tesistas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---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---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---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---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1,909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371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1.1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José Luis Santillán Escudero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Horas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336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5.68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1,909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9258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2.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Otros participantes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---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---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---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---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800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6780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2.1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Asesor: Dr. Edwin Rafael Villanueva Talavera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Horas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40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20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800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8172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3.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Servicios y consultoría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---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---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---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---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036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No aplica. 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0065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4.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Materiales e insumos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---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---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---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---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722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4.1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Acceso a base de datos PUCP 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Costo desconocido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2235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4.2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Acceso a bases de datos de transcriptomas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Costo desconocido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2580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5.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Bienes y equipos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Unid1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Cant1-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Unid2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Cant2-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2,500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0302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5.1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Computadora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Equipo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Horas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100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5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500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7978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5.2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Servidor</a:t>
                      </a:r>
                      <a:endParaRPr lang="es-PE" sz="11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GPU grupo IA-PUCP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Equipo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Horas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200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10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2,000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2399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6.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Pasajes y viáticos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Unid1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Cant1-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Unid2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Cant2-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-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8210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No aplica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 </a:t>
                      </a:r>
                      <a:endParaRPr lang="es-PE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8232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63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426"/>
    </mc:Choice>
    <mc:Fallback>
      <p:transition spd="slow" advTm="1542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9054440-7852-4903-B961-CE456D9A5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007" y="2118568"/>
            <a:ext cx="5253038" cy="2619375"/>
          </a:xfrm>
        </p:spPr>
        <p:txBody>
          <a:bodyPr>
            <a:normAutofit fontScale="92500"/>
          </a:bodyPr>
          <a:lstStyle/>
          <a:p>
            <a:pPr algn="just"/>
            <a:r>
              <a:rPr lang="en-US" i="1" spc="225" dirty="0">
                <a:solidFill>
                  <a:schemeClr val="bg1"/>
                </a:solidFill>
              </a:rPr>
              <a:t>“In the year 2020 you will be able to go into the drug store, have your DNA sequence read in an hour or so, and given back to you on a compact disc so you can </a:t>
            </a:r>
            <a:r>
              <a:rPr lang="en-US" i="1" spc="225" dirty="0" err="1">
                <a:solidFill>
                  <a:schemeClr val="bg1"/>
                </a:solidFill>
              </a:rPr>
              <a:t>analyse</a:t>
            </a:r>
            <a:r>
              <a:rPr lang="en-US" i="1" spc="225" dirty="0">
                <a:solidFill>
                  <a:schemeClr val="bg1"/>
                </a:solidFill>
              </a:rPr>
              <a:t> it.”</a:t>
            </a:r>
          </a:p>
          <a:p>
            <a:pPr algn="r"/>
            <a:r>
              <a:rPr lang="en-US" i="1" spc="225" dirty="0">
                <a:solidFill>
                  <a:schemeClr val="bg1"/>
                </a:solidFill>
              </a:rPr>
              <a:t>Walter Gilbert, 1980</a:t>
            </a:r>
          </a:p>
          <a:p>
            <a:pPr algn="r"/>
            <a:r>
              <a:rPr lang="en-US" i="1" spc="225" dirty="0">
                <a:solidFill>
                  <a:schemeClr val="bg1"/>
                </a:solidFill>
              </a:rPr>
              <a:t>Premio </a:t>
            </a:r>
            <a:r>
              <a:rPr lang="en-US" i="1" spc="225" dirty="0" err="1">
                <a:solidFill>
                  <a:schemeClr val="bg1"/>
                </a:solidFill>
              </a:rPr>
              <a:t>Nóbel</a:t>
            </a:r>
            <a:r>
              <a:rPr lang="en-US" i="1" spc="225" dirty="0">
                <a:solidFill>
                  <a:schemeClr val="bg1"/>
                </a:solidFill>
              </a:rPr>
              <a:t> de </a:t>
            </a:r>
            <a:r>
              <a:rPr lang="en-US" i="1" spc="225" dirty="0" err="1">
                <a:solidFill>
                  <a:schemeClr val="bg1"/>
                </a:solidFill>
              </a:rPr>
              <a:t>Química</a:t>
            </a:r>
            <a:endParaRPr lang="es-PE" i="1" spc="225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commons/thumb/c/ce/WalterGilbert2.jpg/220px-WalterGilbert2.jpg">
            <a:extLst>
              <a:ext uri="{FF2B5EF4-FFF2-40B4-BE49-F238E27FC236}">
                <a16:creationId xmlns:a16="http://schemas.microsoft.com/office/drawing/2014/main" id="{5A5D5391-99D5-44D8-A051-2B918259C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2118568"/>
            <a:ext cx="20955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097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776"/>
    </mc:Choice>
    <mc:Fallback>
      <p:transition spd="slow" advTm="2577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1. Problemática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F71C2402-2414-4CB4-AFC5-A1D8F9FBCB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83809"/>
            <a:ext cx="8058150" cy="3868233"/>
          </a:xfrm>
        </p:spPr>
      </p:pic>
    </p:spTree>
    <p:extLst>
      <p:ext uri="{BB962C8B-B14F-4D97-AF65-F5344CB8AC3E}">
        <p14:creationId xmlns:p14="http://schemas.microsoft.com/office/powerpoint/2010/main" val="2707560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406"/>
    </mc:Choice>
    <mc:Fallback>
      <p:transition spd="slow" advTm="674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>
            <a:extLst>
              <a:ext uri="{FF2B5EF4-FFF2-40B4-BE49-F238E27FC236}">
                <a16:creationId xmlns:a16="http://schemas.microsoft.com/office/drawing/2014/main" id="{7E721012-B2C1-45E1-9850-EAFA3331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66" y="1258887"/>
            <a:ext cx="6172200" cy="5132387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1. Problemática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2. Objetivos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3. Resultados esperados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4. Plan de Proyecto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4.1. Justificación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4.2. Viabilidad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4.3. Alcance y limitaciones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4.4. Riesgos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4.5. EDT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4.6. Cronograma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4.7. Costos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E69C0107-6A53-41EA-9DEF-8D50BCF8A438}"/>
              </a:ext>
            </a:extLst>
          </p:cNvPr>
          <p:cNvSpPr txBox="1">
            <a:spLocks/>
          </p:cNvSpPr>
          <p:nvPr/>
        </p:nvSpPr>
        <p:spPr>
          <a:xfrm>
            <a:off x="446088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Proyecto de tesis</a:t>
            </a:r>
          </a:p>
        </p:txBody>
      </p:sp>
    </p:spTree>
    <p:extLst>
      <p:ext uri="{BB962C8B-B14F-4D97-AF65-F5344CB8AC3E}">
        <p14:creationId xmlns:p14="http://schemas.microsoft.com/office/powerpoint/2010/main" val="75988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6"/>
    </mc:Choice>
    <mc:Fallback>
      <p:transition spd="slow" advTm="11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Objetivo general</a:t>
            </a:r>
          </a:p>
        </p:txBody>
      </p:sp>
      <p:sp>
        <p:nvSpPr>
          <p:cNvPr id="5" name="4 Marcador de contenido">
            <a:extLst>
              <a:ext uri="{FF2B5EF4-FFF2-40B4-BE49-F238E27FC236}">
                <a16:creationId xmlns:a16="http://schemas.microsoft.com/office/drawing/2014/main" id="{F278809D-2D21-4F8B-9B98-681720803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2329" y="2078832"/>
            <a:ext cx="6172200" cy="2883694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s-PE" dirty="0"/>
              <a:t>Elaborar y evaluar un modelo computacional, basado en aprendizaje profundo, para la identificación de moléculas ARN no codificantes en transcriptomas de especies desconocidas al modelo.</a:t>
            </a:r>
            <a:endParaRPr lang="es-PE" sz="1500" dirty="0"/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2. Objetivos</a:t>
            </a:r>
          </a:p>
        </p:txBody>
      </p:sp>
    </p:spTree>
    <p:extLst>
      <p:ext uri="{BB962C8B-B14F-4D97-AF65-F5344CB8AC3E}">
        <p14:creationId xmlns:p14="http://schemas.microsoft.com/office/powerpoint/2010/main" val="1706755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413"/>
    </mc:Choice>
    <mc:Fallback>
      <p:transition spd="slow" advTm="1541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Objetivos específicos</a:t>
            </a:r>
          </a:p>
        </p:txBody>
      </p:sp>
      <p:sp>
        <p:nvSpPr>
          <p:cNvPr id="5" name="4 Marcador de contenido">
            <a:extLst>
              <a:ext uri="{FF2B5EF4-FFF2-40B4-BE49-F238E27FC236}">
                <a16:creationId xmlns:a16="http://schemas.microsoft.com/office/drawing/2014/main" id="{F278809D-2D21-4F8B-9B98-681720803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2329" y="2078832"/>
            <a:ext cx="6172200" cy="383500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  <a:defRPr/>
            </a:pPr>
            <a:r>
              <a:rPr lang="es-PE" dirty="0"/>
              <a:t>O 1.	Recopilar y preprocesar un conjunto de datos de transcriptomas para el entrenamiento y validación del modelo algorítmico.</a:t>
            </a:r>
          </a:p>
          <a:p>
            <a:pPr marL="0" indent="0" algn="just">
              <a:buNone/>
              <a:defRPr/>
            </a:pPr>
            <a:r>
              <a:rPr lang="es-PE" dirty="0"/>
              <a:t>O 2.	Implementar la arquitectura del proceso de aprendizaje de máquina y que la misma produzca predictores aceptables.</a:t>
            </a:r>
          </a:p>
          <a:p>
            <a:pPr marL="0" indent="0" algn="just">
              <a:buNone/>
              <a:defRPr/>
            </a:pPr>
            <a:r>
              <a:rPr lang="es-PE" dirty="0"/>
              <a:t>O 3.	Realizar un análisis comparativo de la precisión de los predictores generados contra otro modelo del estado del arte.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2. Objetivos</a:t>
            </a:r>
          </a:p>
        </p:txBody>
      </p:sp>
    </p:spTree>
    <p:extLst>
      <p:ext uri="{BB962C8B-B14F-4D97-AF65-F5344CB8AC3E}">
        <p14:creationId xmlns:p14="http://schemas.microsoft.com/office/powerpoint/2010/main" val="2594632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65"/>
    </mc:Choice>
    <mc:Fallback>
      <p:transition spd="slow" advTm="1216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>
            <a:extLst>
              <a:ext uri="{FF2B5EF4-FFF2-40B4-BE49-F238E27FC236}">
                <a16:creationId xmlns:a16="http://schemas.microsoft.com/office/drawing/2014/main" id="{7E721012-B2C1-45E1-9850-EAFA3331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66" y="1258887"/>
            <a:ext cx="6172200" cy="5132387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1. Problemática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2. Objetivos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3. Resultados esperados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4. Plan de Proyecto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4.1. Justificación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4.2. Viabilidad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4.3. Alcance y limitaciones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4.4. Riesgos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4.5. EDT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4.6. Cronograma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   4.7. Costos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E69C0107-6A53-41EA-9DEF-8D50BCF8A438}"/>
              </a:ext>
            </a:extLst>
          </p:cNvPr>
          <p:cNvSpPr txBox="1">
            <a:spLocks/>
          </p:cNvSpPr>
          <p:nvPr/>
        </p:nvSpPr>
        <p:spPr>
          <a:xfrm>
            <a:off x="446088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Proyecto de tesis</a:t>
            </a:r>
          </a:p>
        </p:txBody>
      </p:sp>
    </p:spTree>
    <p:extLst>
      <p:ext uri="{BB962C8B-B14F-4D97-AF65-F5344CB8AC3E}">
        <p14:creationId xmlns:p14="http://schemas.microsoft.com/office/powerpoint/2010/main" val="3188273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93"/>
    </mc:Choice>
    <mc:Fallback>
      <p:transition spd="slow" advTm="569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Resultados esperados</a:t>
            </a: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F8735540-55DD-4F16-99E7-54CA75F6AF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" y="1047434"/>
            <a:ext cx="7705725" cy="5210809"/>
          </a:xfrm>
        </p:spPr>
      </p:pic>
      <p:sp>
        <p:nvSpPr>
          <p:cNvPr id="18" name="3 Título">
            <a:extLst>
              <a:ext uri="{FF2B5EF4-FFF2-40B4-BE49-F238E27FC236}">
                <a16:creationId xmlns:a16="http://schemas.microsoft.com/office/drawing/2014/main" id="{3D01887D-7E7C-42D8-A031-184193AA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EDT</a:t>
            </a:r>
          </a:p>
        </p:txBody>
      </p:sp>
    </p:spTree>
    <p:extLst>
      <p:ext uri="{BB962C8B-B14F-4D97-AF65-F5344CB8AC3E}">
        <p14:creationId xmlns:p14="http://schemas.microsoft.com/office/powerpoint/2010/main" val="71278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554"/>
    </mc:Choice>
    <mc:Fallback>
      <p:transition spd="slow" advTm="2055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44166"/>
            <a:ext cx="8229599" cy="1675209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O 1.	Recopilar y preprocesar un conjunto de datos de transcriptomas para el entrenamiento y validación del modelo algorítmico.</a:t>
            </a:r>
          </a:p>
        </p:txBody>
      </p:sp>
      <p:sp>
        <p:nvSpPr>
          <p:cNvPr id="5" name="4 Marcador de contenido">
            <a:extLst>
              <a:ext uri="{FF2B5EF4-FFF2-40B4-BE49-F238E27FC236}">
                <a16:creationId xmlns:a16="http://schemas.microsoft.com/office/drawing/2014/main" id="{F278809D-2D21-4F8B-9B98-681720803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38475" y="2666317"/>
            <a:ext cx="5648322" cy="1324658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es-PE" dirty="0"/>
              <a:t>R 1.	Conjuntos de datos estructurados recolectados y preprocesados de transcriptomas (O1).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Resultados esperados</a:t>
            </a:r>
          </a:p>
        </p:txBody>
      </p:sp>
      <p:pic>
        <p:nvPicPr>
          <p:cNvPr id="7" name="Marcador de contenido 10">
            <a:extLst>
              <a:ext uri="{FF2B5EF4-FFF2-40B4-BE49-F238E27FC236}">
                <a16:creationId xmlns:a16="http://schemas.microsoft.com/office/drawing/2014/main" id="{1C11D663-5909-4A58-A583-4F1A3B3965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" t="29794" r="69383" b="23337"/>
          <a:stretch/>
        </p:blipFill>
        <p:spPr>
          <a:xfrm>
            <a:off x="457197" y="2619375"/>
            <a:ext cx="2019300" cy="2305049"/>
          </a:xfrm>
        </p:spPr>
      </p:pic>
      <p:pic>
        <p:nvPicPr>
          <p:cNvPr id="55298" name="Picture 2" descr="Image result for ensembl">
            <a:extLst>
              <a:ext uri="{FF2B5EF4-FFF2-40B4-BE49-F238E27FC236}">
                <a16:creationId xmlns:a16="http://schemas.microsoft.com/office/drawing/2014/main" id="{21CFA033-84A7-47FD-825E-8A442BFFD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4037917"/>
            <a:ext cx="1426666" cy="4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0" name="Picture 4" descr="Image result for cantatadb">
            <a:extLst>
              <a:ext uri="{FF2B5EF4-FFF2-40B4-BE49-F238E27FC236}">
                <a16:creationId xmlns:a16="http://schemas.microsoft.com/office/drawing/2014/main" id="{88CF96D5-3C83-4414-870A-7ACD171C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861" y="4060142"/>
            <a:ext cx="3810000" cy="4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2" name="Picture 6" descr="Image result for Anaconda machine learning">
            <a:extLst>
              <a:ext uri="{FF2B5EF4-FFF2-40B4-BE49-F238E27FC236}">
                <a16:creationId xmlns:a16="http://schemas.microsoft.com/office/drawing/2014/main" id="{C02E5C0C-D4D3-47EC-A1DF-1F9A4E0A8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4924424"/>
            <a:ext cx="1640386" cy="82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6" name="Picture 10" descr="https://python-graph-gallery.com/wp-content/uploads/SeaBornBig-150x150.png">
            <a:extLst>
              <a:ext uri="{FF2B5EF4-FFF2-40B4-BE49-F238E27FC236}">
                <a16:creationId xmlns:a16="http://schemas.microsoft.com/office/drawing/2014/main" id="{C17D7A7B-D040-4A15-BA61-D33A2DBB7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839" y="4764470"/>
            <a:ext cx="1152530" cy="115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635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059"/>
    </mc:Choice>
    <mc:Fallback>
      <p:transition spd="slow" advTm="54059"/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987</TotalTime>
  <Words>733</Words>
  <Application>Microsoft Office PowerPoint</Application>
  <PresentationFormat>Presentación en pantalla (4:3)</PresentationFormat>
  <Paragraphs>227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Century</vt:lpstr>
      <vt:lpstr>Symbol</vt:lpstr>
      <vt:lpstr>Times New Roman</vt:lpstr>
      <vt:lpstr>Tema de Office</vt:lpstr>
      <vt:lpstr>Tesis 1 Presentación Final</vt:lpstr>
      <vt:lpstr>1. Problemática 2. Objetivos 3. Resultados esperados 4. Plan de Proyecto     4.1. Justificación     4.2. Viabilidad     4.3. Alcance y limitaciones     4.4. Riesgos     4.5. EDT     4.6. Cronograma     4.7. Costos </vt:lpstr>
      <vt:lpstr>Presentación de PowerPoint</vt:lpstr>
      <vt:lpstr>1. Problemática 2. Objetivos 3. Resultados esperados 4. Plan de Proyecto     4.1. Justificación     4.2. Viabilidad     4.3. Alcance y limitaciones     4.4. Riesgos     4.5. EDT     4.6. Cronograma     4.7. Costos </vt:lpstr>
      <vt:lpstr>Objetivo general</vt:lpstr>
      <vt:lpstr>Objetivos específicos</vt:lpstr>
      <vt:lpstr>1. Problemática 2. Objetivos 3. Resultados esperados 4. Plan de Proyecto     4.1. Justificación     4.2. Viabilidad     4.3. Alcance y limitaciones     4.4. Riesgos     4.5. EDT     4.6. Cronograma     4.7. Costos </vt:lpstr>
      <vt:lpstr>EDT</vt:lpstr>
      <vt:lpstr>O 1. Recopilar y preprocesar un conjunto de datos de transcriptomas para el entrenamiento y validación del modelo algorítmico.</vt:lpstr>
      <vt:lpstr>O 2. Implementar la arquitectura del proceso de aprendizaje de máquina y que la misma produzca predictores aceptables.</vt:lpstr>
      <vt:lpstr>R 2. Arquitectura del proceso de Aprendizaje de Máquina.</vt:lpstr>
      <vt:lpstr>R 2. Arquitectura del proceso de Aprendizaje de Máquina.</vt:lpstr>
      <vt:lpstr>O 3. Realizar un análisis comparativo de la precisión de los predictores generados contra otro modelo del estado del arte.</vt:lpstr>
      <vt:lpstr>1. Problemática 2. Objetivos 3. Resultados esperados 4. Plan de Proyecto     4.1. Justificación     4.2. Viabilidad     4.3. Alcance y limitaciones     4.4. Riesgos     4.5. EDT     4.6. Cronograma     4.7. Costos </vt:lpstr>
      <vt:lpstr>Justificación</vt:lpstr>
      <vt:lpstr>1. Problemática 2. Objetivos 3. Resultados esperados 4. Plan de Proyecto     4.1. Justificación     4.2. Viabilidad     4.3. Alcance y limitaciones     4.4. Riesgos     4.5. EDT     4.6. Cronograma     4.7. Costos </vt:lpstr>
      <vt:lpstr>Viabilidad</vt:lpstr>
      <vt:lpstr>1. Problemática 2. Objetivos 3. Resultados esperados 4. Plan de Proyecto     4.1. Justificación     4.2. Viabilidad     4.3. Alcance y limitaciones     4.4. Riesgos     4.5. EDT     4.6. Cronograma     4.7. Costos </vt:lpstr>
      <vt:lpstr>Alcance y limitaciones</vt:lpstr>
      <vt:lpstr>1. Problemática 2. Objetivos 3. Resultados esperados 4. Plan de Proyecto     4.1. Justificación     4.2. Viabilidad     4.3. Alcance y limitaciones     4.4. Riesgos     4.5. EDT     4.6. Cronograma     4.7. Costos </vt:lpstr>
      <vt:lpstr>Riesgos</vt:lpstr>
      <vt:lpstr>1. Problemática 2. Objetivos 3. Resultados esperados 4. Plan de Proyecto     4.1. Justificación     4.2. Viabilidad     4.3. Alcance y limitaciones     4.4. Riesgos     4.5. EDT     4.6. Cronograma     4.7. Costos </vt:lpstr>
      <vt:lpstr>EDT</vt:lpstr>
      <vt:lpstr>1. Problemática 2. Objetivos 3. Resultados esperados 4. Plan de Proyecto     4.1. Justificación     4.2. Viabilidad     4.3. Alcance y limitaciones     4.4. Riesgos     4.5. EDT     4.6. Cronograma     4.7. Costos </vt:lpstr>
      <vt:lpstr>Cronograma</vt:lpstr>
      <vt:lpstr>1. Problemática 2. Objetivos 3. Resultados esperados 4. Plan de Proyecto     4.1. Justificación     4.2. Viabilidad     4.3. Alcance y limitaciones     4.4. Riesgos     4.5. EDT     4.6. Cronograma     4.7. Costos </vt:lpstr>
      <vt:lpstr>Costos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Tesis 1 Presentación Final</dc:title>
  <dc:creator>Jose Luis Santillan Escudero</dc:creator>
  <cp:lastModifiedBy>Jose Luis Santillan Escudero</cp:lastModifiedBy>
  <cp:revision>28</cp:revision>
  <dcterms:created xsi:type="dcterms:W3CDTF">2018-11-25T11:47:24Z</dcterms:created>
  <dcterms:modified xsi:type="dcterms:W3CDTF">2018-11-26T04:15:10Z</dcterms:modified>
</cp:coreProperties>
</file>