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276" r:id="rId4"/>
    <p:sldId id="331" r:id="rId5"/>
    <p:sldId id="332" r:id="rId6"/>
    <p:sldId id="334" r:id="rId7"/>
    <p:sldId id="335" r:id="rId8"/>
    <p:sldId id="305" r:id="rId9"/>
    <p:sldId id="278" r:id="rId10"/>
    <p:sldId id="317" r:id="rId11"/>
    <p:sldId id="306" r:id="rId12"/>
    <p:sldId id="336" r:id="rId13"/>
    <p:sldId id="356" r:id="rId14"/>
    <p:sldId id="357" r:id="rId15"/>
    <p:sldId id="386" r:id="rId16"/>
    <p:sldId id="358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59" r:id="rId26"/>
    <p:sldId id="395" r:id="rId27"/>
    <p:sldId id="396" r:id="rId28"/>
    <p:sldId id="354" r:id="rId29"/>
    <p:sldId id="365" r:id="rId30"/>
    <p:sldId id="397" r:id="rId31"/>
    <p:sldId id="398" r:id="rId32"/>
    <p:sldId id="400" r:id="rId33"/>
    <p:sldId id="401" r:id="rId34"/>
    <p:sldId id="355" r:id="rId35"/>
    <p:sldId id="375" r:id="rId36"/>
    <p:sldId id="402" r:id="rId37"/>
    <p:sldId id="403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0" autoAdjust="0"/>
  </p:normalViewPr>
  <p:slideViewPr>
    <p:cSldViewPr snapToGrid="0">
      <p:cViewPr varScale="1">
        <p:scale>
          <a:sx n="72" d="100"/>
          <a:sy n="72" d="100"/>
        </p:scale>
        <p:origin x="12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79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8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583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6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15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1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50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9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02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9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08DF-D759-4FFC-AD8F-D1D104CCB964}" type="datetimeFigureOut">
              <a:rPr lang="es-PE" smtClean="0"/>
              <a:t>29/04/2019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848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hyperlink" Target="http://rna-cpat.sourceforge.net/" TargetMode="Externa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2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3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github.com/bbuchfink/diamond" TargetMode="Externa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4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5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6.xls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7.xls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prot.org/uniprot/?query=%20taxonomy:viridiplantae&amp;fil=reviewed%3Ayes&amp;sort=scor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2B13-23B8-4659-B519-B18FFD5F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241822"/>
          </a:xfrm>
        </p:spPr>
        <p:txBody>
          <a:bodyPr>
            <a:normAutofit fontScale="90000"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Tesis 2</a:t>
            </a:r>
            <a:br>
              <a:rPr lang="es-PE" spc="225" dirty="0">
                <a:solidFill>
                  <a:schemeClr val="bg1"/>
                </a:solidFill>
              </a:rPr>
            </a:br>
            <a:r>
              <a:rPr lang="es-PE" spc="225" dirty="0">
                <a:solidFill>
                  <a:schemeClr val="bg1"/>
                </a:solidFill>
              </a:rPr>
              <a:t>Presentación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54440-7852-4903-B961-CE456D9A5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90572"/>
            <a:ext cx="6858000" cy="1241822"/>
          </a:xfrm>
        </p:spPr>
        <p:txBody>
          <a:bodyPr>
            <a:normAutofit fontScale="70000" lnSpcReduction="20000"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José Luis Santillán Escudero</a:t>
            </a:r>
          </a:p>
          <a:p>
            <a:r>
              <a:rPr lang="es-PE" spc="225" dirty="0">
                <a:solidFill>
                  <a:schemeClr val="bg1"/>
                </a:solidFill>
              </a:rPr>
              <a:t>20030307</a:t>
            </a:r>
          </a:p>
          <a:p>
            <a:endParaRPr lang="es-PE" spc="225" dirty="0">
              <a:solidFill>
                <a:schemeClr val="bg1"/>
              </a:solidFill>
            </a:endParaRPr>
          </a:p>
          <a:p>
            <a:r>
              <a:rPr lang="es-PE" spc="225" dirty="0">
                <a:solidFill>
                  <a:schemeClr val="bg1"/>
                </a:solidFill>
              </a:rPr>
              <a:t>Asesor: Dr. Edwin Rafael Villanueva Talavera</a:t>
            </a:r>
          </a:p>
          <a:p>
            <a:endParaRPr lang="es-PE" spc="225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AD5791-185E-435F-A20C-7EA5F68409F4}"/>
              </a:ext>
            </a:extLst>
          </p:cNvPr>
          <p:cNvSpPr/>
          <p:nvPr/>
        </p:nvSpPr>
        <p:spPr>
          <a:xfrm>
            <a:off x="1143000" y="311475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i="1" spc="225" dirty="0">
                <a:solidFill>
                  <a:schemeClr val="bg1"/>
                </a:solidFill>
              </a:rPr>
              <a:t>Desarrollo de un modelo de aprendizaje profundo para identificar moléculas ARN no codificantes</a:t>
            </a:r>
          </a:p>
        </p:txBody>
      </p:sp>
    </p:spTree>
    <p:extLst>
      <p:ext uri="{BB962C8B-B14F-4D97-AF65-F5344CB8AC3E}">
        <p14:creationId xmlns:p14="http://schemas.microsoft.com/office/powerpoint/2010/main" val="38201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0"/>
    </mc:Choice>
    <mc:Fallback xmlns="">
      <p:transition spd="slow" advTm="163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Objetivos específicos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38350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  <a:defRPr/>
            </a:pPr>
            <a:r>
              <a:rPr lang="es-PE" dirty="0"/>
              <a:t>O 1.	Recopilar y preprocesar un conjunto de datos de transcriptomas para el entrenamiento y validación del modelo algorítmico.</a:t>
            </a:r>
          </a:p>
          <a:p>
            <a:pPr marL="0" indent="0" algn="just">
              <a:buNone/>
              <a:defRPr/>
            </a:pPr>
            <a:r>
              <a:rPr lang="es-PE" dirty="0"/>
              <a:t>O 2.	Implementar la arquitectura del proceso de aprendizaje de máquina y que la misma produzca predictores aceptables.</a:t>
            </a:r>
          </a:p>
          <a:p>
            <a:pPr marL="0" indent="0" algn="just">
              <a:buNone/>
              <a:defRPr/>
            </a:pPr>
            <a:r>
              <a:rPr lang="es-PE" dirty="0"/>
              <a:t>O 3.	Realizar un análisis comparativo de la precisión de los predictores generados contra otro modelo del estado del arte.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</a:p>
        </p:txBody>
      </p:sp>
    </p:spTree>
    <p:extLst>
      <p:ext uri="{BB962C8B-B14F-4D97-AF65-F5344CB8AC3E}">
        <p14:creationId xmlns:p14="http://schemas.microsoft.com/office/powerpoint/2010/main" val="25946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31882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Fuentes de información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3A429A1-E0B7-4749-8E89-0397818797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2317617"/>
              </p:ext>
            </p:extLst>
          </p:nvPr>
        </p:nvGraphicFramePr>
        <p:xfrm>
          <a:off x="941112" y="3061252"/>
          <a:ext cx="7574238" cy="1631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746">
                  <a:extLst>
                    <a:ext uri="{9D8B030D-6E8A-4147-A177-3AD203B41FA5}">
                      <a16:colId xmlns:a16="http://schemas.microsoft.com/office/drawing/2014/main" val="1260248273"/>
                    </a:ext>
                  </a:extLst>
                </a:gridCol>
                <a:gridCol w="2524746">
                  <a:extLst>
                    <a:ext uri="{9D8B030D-6E8A-4147-A177-3AD203B41FA5}">
                      <a16:colId xmlns:a16="http://schemas.microsoft.com/office/drawing/2014/main" val="450252411"/>
                    </a:ext>
                  </a:extLst>
                </a:gridCol>
                <a:gridCol w="2524746">
                  <a:extLst>
                    <a:ext uri="{9D8B030D-6E8A-4147-A177-3AD203B41FA5}">
                      <a16:colId xmlns:a16="http://schemas.microsoft.com/office/drawing/2014/main" val="590782463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Fuente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Tipo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Conteo de especie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336236981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Ensembl v43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PCT (clase negativa)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59 especies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489071360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 dirty="0" err="1">
                          <a:effectLst/>
                        </a:rPr>
                        <a:t>CantataDB</a:t>
                      </a:r>
                      <a:r>
                        <a:rPr lang="es-PE" sz="2000" dirty="0">
                          <a:effectLst/>
                        </a:rPr>
                        <a:t> v2.0</a:t>
                      </a:r>
                      <a:endParaRPr lang="es-PE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lncRNA (clase positiva)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43 especies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12261725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GreeNC v1.12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lncRNA (clase positiva)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 dirty="0">
                          <a:effectLst/>
                        </a:rPr>
                        <a:t>45 especies</a:t>
                      </a:r>
                      <a:endParaRPr lang="es-PE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40597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3835002"/>
          </a:xfrm>
        </p:spPr>
        <p:txBody>
          <a:bodyPr>
            <a:normAutofit lnSpcReduction="10000"/>
          </a:bodyPr>
          <a:lstStyle/>
          <a:p>
            <a:pPr lvl="0"/>
            <a:r>
              <a:rPr lang="es-PE" dirty="0"/>
              <a:t>Elegir el mismo número de transcritos de cada especie.</a:t>
            </a:r>
          </a:p>
          <a:p>
            <a:pPr lvl="0"/>
            <a:r>
              <a:rPr lang="es-PE" dirty="0"/>
              <a:t>Dentro de cada especie, utilizar el mismo número de casos positivos y negativos.</a:t>
            </a:r>
          </a:p>
          <a:p>
            <a:pPr lvl="0"/>
            <a:r>
              <a:rPr lang="es-PE" dirty="0"/>
              <a:t>Hacer uso de la mayor cantidad de especies.</a:t>
            </a:r>
          </a:p>
          <a:p>
            <a:pPr lvl="0"/>
            <a:r>
              <a:rPr lang="es-PE" dirty="0"/>
              <a:t>Hacer uso del mayor número de transcritos.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3042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05E205-2CB7-4523-B72E-145BC932F1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0171242"/>
              </p:ext>
            </p:extLst>
          </p:nvPr>
        </p:nvGraphicFramePr>
        <p:xfrm>
          <a:off x="980661" y="2045794"/>
          <a:ext cx="7534688" cy="3281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860">
                  <a:extLst>
                    <a:ext uri="{9D8B030D-6E8A-4147-A177-3AD203B41FA5}">
                      <a16:colId xmlns:a16="http://schemas.microsoft.com/office/drawing/2014/main" val="1968621038"/>
                    </a:ext>
                  </a:extLst>
                </a:gridCol>
                <a:gridCol w="1703355">
                  <a:extLst>
                    <a:ext uri="{9D8B030D-6E8A-4147-A177-3AD203B41FA5}">
                      <a16:colId xmlns:a16="http://schemas.microsoft.com/office/drawing/2014/main" val="3356638568"/>
                    </a:ext>
                  </a:extLst>
                </a:gridCol>
                <a:gridCol w="1947326">
                  <a:extLst>
                    <a:ext uri="{9D8B030D-6E8A-4147-A177-3AD203B41FA5}">
                      <a16:colId xmlns:a16="http://schemas.microsoft.com/office/drawing/2014/main" val="3412472567"/>
                    </a:ext>
                  </a:extLst>
                </a:gridCol>
                <a:gridCol w="1925147">
                  <a:extLst>
                    <a:ext uri="{9D8B030D-6E8A-4147-A177-3AD203B41FA5}">
                      <a16:colId xmlns:a16="http://schemas.microsoft.com/office/drawing/2014/main" val="414430077"/>
                    </a:ext>
                  </a:extLst>
                </a:gridCol>
              </a:tblGrid>
              <a:tr h="6030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Especie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  <a:latin typeface="+mn-lt"/>
                        </a:rPr>
                        <a:t>Conteo lncRNA</a:t>
                      </a:r>
                      <a:r>
                        <a:rPr lang="es-PE" sz="16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6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CantataDB</a:t>
                      </a:r>
                      <a:endParaRPr lang="es-PE" sz="1600" dirty="0">
                        <a:effectLst/>
                        <a:latin typeface="+mn-lt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Conteo lncRNA </a:t>
                      </a:r>
                      <a:br>
                        <a:rPr lang="es-PE" sz="1600" dirty="0">
                          <a:effectLst/>
                        </a:rPr>
                      </a:br>
                      <a:r>
                        <a:rPr lang="es-PE" sz="1600" dirty="0" err="1">
                          <a:effectLst/>
                        </a:rPr>
                        <a:t>GreeNC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Fuente para lncRNA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89841534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Triticum </a:t>
                      </a:r>
                      <a:r>
                        <a:rPr lang="es-PE" sz="1600" dirty="0" err="1">
                          <a:effectLst/>
                        </a:rPr>
                        <a:t>aestivum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38,820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GreeNC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896134752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Brassica napus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12,010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CantataDB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577948071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Oryza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rufipogon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10,261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CantataDB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81227709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Trifolium pratense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10,179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CantataDB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286210818"/>
                  </a:ext>
                </a:extLst>
              </a:tr>
              <a:tr h="6030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Physcomitrella patens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1,498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9,690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GreeNC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832461904"/>
                  </a:ext>
                </a:extLst>
              </a:tr>
              <a:tr h="5924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Medicago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truncatula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3,590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9,676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GreeNC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09163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76728E-CBDD-44BB-B9A6-10FA16533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8"/>
          <a:stretch/>
        </p:blipFill>
        <p:spPr>
          <a:xfrm>
            <a:off x="854025" y="1914386"/>
            <a:ext cx="7431250" cy="35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1. Longitud del transcrito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FD93E-8B7E-4F41-9D7E-4E7784FA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74714"/>
            <a:ext cx="4386469" cy="421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A77716-1EBD-40CF-843F-87FBF19A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19" y="3429000"/>
            <a:ext cx="2819491" cy="12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 CPAT</a:t>
            </a:r>
            <a:r>
              <a:rPr lang="es-PE" baseline="30000" dirty="0"/>
              <a:t>1</a:t>
            </a:r>
            <a:r>
              <a:rPr lang="es-PE" dirty="0"/>
              <a:t> – Marco abierto de lectura (longitud y ratio con respecto a la longitud del transcrito)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624C54-3204-4F23-931F-DE2B2602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342609"/>
            <a:ext cx="4018201" cy="37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27D61C2-EAFD-4383-B3DA-65A43A6B8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598833"/>
              </p:ext>
            </p:extLst>
          </p:nvPr>
        </p:nvGraphicFramePr>
        <p:xfrm>
          <a:off x="5693419" y="3429000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29000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DA50376-CAE9-430E-A127-F3018A34E672}"/>
              </a:ext>
            </a:extLst>
          </p:cNvPr>
          <p:cNvSpPr txBox="1"/>
          <p:nvPr/>
        </p:nvSpPr>
        <p:spPr>
          <a:xfrm>
            <a:off x="967409" y="6145982"/>
            <a:ext cx="538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(1) </a:t>
            </a:r>
            <a:r>
              <a:rPr lang="es-PE" sz="1400" dirty="0">
                <a:hlinkClick r:id="rId6"/>
              </a:rPr>
              <a:t>http://rna-cpat.sourceforge.net/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4012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3. Porcentaje de nucleótidos GC presentes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3AF9C17-9A68-4221-9525-EC029119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65610"/>
            <a:ext cx="4427905" cy="417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77B22B1-D06C-45B8-A953-EFC1B78AF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36796"/>
              </p:ext>
            </p:extLst>
          </p:nvPr>
        </p:nvGraphicFramePr>
        <p:xfrm>
          <a:off x="5693419" y="3428999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28999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3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4. CPAT – puntaje </a:t>
            </a:r>
            <a:r>
              <a:rPr lang="es-PE" dirty="0" err="1"/>
              <a:t>Fickett</a:t>
            </a:r>
            <a:endParaRPr lang="es-P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FEA03A-3D2B-4D2F-B9AE-260D89CF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65610"/>
            <a:ext cx="4535479" cy="429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DE926266-3D9D-4788-916E-385869A83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12763"/>
              </p:ext>
            </p:extLst>
          </p:nvPr>
        </p:nvGraphicFramePr>
        <p:xfrm>
          <a:off x="5693419" y="3403143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03143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8252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3"/>
    </mc:Choice>
    <mc:Fallback xmlns="">
      <p:transition spd="slow" advTm="24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5. CPAT – puntaje de hexámeros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945E787-AE50-4E17-A84A-DED1E46C4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87166"/>
            <a:ext cx="4548454" cy="426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28D2C33A-E3F5-4D41-99C8-38AE7D7FFE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51330"/>
              </p:ext>
            </p:extLst>
          </p:nvPr>
        </p:nvGraphicFramePr>
        <p:xfrm>
          <a:off x="5693419" y="3429000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29000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6. Diamond</a:t>
            </a:r>
            <a:r>
              <a:rPr lang="es-PE" baseline="30000" dirty="0"/>
              <a:t>2</a:t>
            </a:r>
            <a:r>
              <a:rPr lang="es-PE" dirty="0"/>
              <a:t> – puntaje de identidad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34ECA5-A3C5-4E9B-8A43-D5853599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87166"/>
            <a:ext cx="4497943" cy="42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E54273-40A2-4D38-948D-F575126BC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259103"/>
              </p:ext>
            </p:extLst>
          </p:nvPr>
        </p:nvGraphicFramePr>
        <p:xfrm>
          <a:off x="5693419" y="3449366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49366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B004274-A95C-453C-A493-86247048330E}"/>
              </a:ext>
            </a:extLst>
          </p:cNvPr>
          <p:cNvSpPr txBox="1"/>
          <p:nvPr/>
        </p:nvSpPr>
        <p:spPr>
          <a:xfrm>
            <a:off x="967409" y="6145982"/>
            <a:ext cx="538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(2) </a:t>
            </a:r>
            <a:r>
              <a:rPr lang="es-PE" sz="1400" dirty="0">
                <a:hlinkClick r:id="rId6"/>
              </a:rPr>
              <a:t>https://github.com/bbuchfink/diamond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4429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7. </a:t>
            </a:r>
            <a:r>
              <a:rPr lang="es-PE" dirty="0" err="1"/>
              <a:t>Diamond</a:t>
            </a:r>
            <a:r>
              <a:rPr lang="es-PE" dirty="0"/>
              <a:t> – longitud del alineamiento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98BC3D2-E59D-4705-B8B6-ED825760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87166"/>
            <a:ext cx="4460552" cy="420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A9103B3-AA78-4434-BE45-2511EA5756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92162"/>
              </p:ext>
            </p:extLst>
          </p:nvPr>
        </p:nvGraphicFramePr>
        <p:xfrm>
          <a:off x="5706671" y="3429000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6671" y="3429000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5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8. </a:t>
            </a:r>
            <a:r>
              <a:rPr lang="es-PE" dirty="0" err="1"/>
              <a:t>Diamond</a:t>
            </a:r>
            <a:r>
              <a:rPr lang="es-PE" dirty="0"/>
              <a:t> – ratio de la longitud del alineamiento y del transcrito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E5085B-14A5-4916-BFA6-E8A06672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087166"/>
            <a:ext cx="4505327" cy="41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F574970-D547-4B30-A712-18CA6ECFC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29768"/>
              </p:ext>
            </p:extLst>
          </p:nvPr>
        </p:nvGraphicFramePr>
        <p:xfrm>
          <a:off x="5693419" y="3429000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29000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4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9. </a:t>
            </a:r>
            <a:r>
              <a:rPr lang="es-PE" dirty="0" err="1"/>
              <a:t>Diamond</a:t>
            </a:r>
            <a:r>
              <a:rPr lang="es-PE" dirty="0"/>
              <a:t> – ratio de la longitud del alineamiento y del marco abierto de lectura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03E2FC-EF47-4876-B6E0-52C4E6DFC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2342609"/>
            <a:ext cx="4337188" cy="401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4137152-AFCF-42BF-83EF-8F7395D5C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92947"/>
              </p:ext>
            </p:extLst>
          </p:nvPr>
        </p:nvGraphicFramePr>
        <p:xfrm>
          <a:off x="5693419" y="3403143"/>
          <a:ext cx="2952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Worksheet" r:id="rId4" imgW="2952850" imgH="1343131" progId="Excel.Sheet.12">
                  <p:embed/>
                </p:oleObj>
              </mc:Choice>
              <mc:Fallback>
                <p:oleObj name="Worksheet" r:id="rId4" imgW="2952850" imgH="13431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3419" y="3403143"/>
                        <a:ext cx="2952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CPAT –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Coding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Potential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Assessment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Tool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87642C-87E6-40AC-9C48-91B85596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15" y="1695864"/>
            <a:ext cx="5600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Diamond</a:t>
            </a: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2F18BD-4C10-49F8-8C8B-331E67999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6" t="15522" r="8986" b="16167"/>
          <a:stretch/>
        </p:blipFill>
        <p:spPr>
          <a:xfrm>
            <a:off x="878572" y="1801416"/>
            <a:ext cx="7386856" cy="38307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47B947-DBB8-45CA-ADF7-28560F5A3C98}"/>
              </a:ext>
            </a:extLst>
          </p:cNvPr>
          <p:cNvSpPr txBox="1"/>
          <p:nvPr/>
        </p:nvSpPr>
        <p:spPr>
          <a:xfrm>
            <a:off x="878572" y="5874078"/>
            <a:ext cx="771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Tomado de </a:t>
            </a:r>
            <a:r>
              <a:rPr lang="es-PE" sz="1400" dirty="0">
                <a:hlinkClick r:id="rId3"/>
              </a:rPr>
              <a:t>https://www.uniprot.org/uniprot/?</a:t>
            </a:r>
          </a:p>
          <a:p>
            <a:r>
              <a:rPr lang="es-PE" sz="1400" dirty="0" err="1">
                <a:hlinkClick r:id="rId3"/>
              </a:rPr>
              <a:t>query</a:t>
            </a:r>
            <a:r>
              <a:rPr lang="es-PE" sz="1400" dirty="0">
                <a:hlinkClick r:id="rId3"/>
              </a:rPr>
              <a:t>=%20taxonomy:viridiplantae&amp;fil=reviewed%3Ayes&amp;sort=score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1365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Resumen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04C1113-4274-4868-9FFD-2CE64606C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622964"/>
              </p:ext>
            </p:extLst>
          </p:nvPr>
        </p:nvGraphicFramePr>
        <p:xfrm>
          <a:off x="980661" y="2045795"/>
          <a:ext cx="7447721" cy="3334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val="1968621038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3356638568"/>
                    </a:ext>
                  </a:extLst>
                </a:gridCol>
                <a:gridCol w="3511825">
                  <a:extLst>
                    <a:ext uri="{9D8B030D-6E8A-4147-A177-3AD203B41FA5}">
                      <a16:colId xmlns:a16="http://schemas.microsoft.com/office/drawing/2014/main" val="3412472567"/>
                    </a:ext>
                  </a:extLst>
                </a:gridCol>
              </a:tblGrid>
              <a:tr h="76996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Características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Notas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2898415348"/>
                  </a:ext>
                </a:extLst>
              </a:tr>
              <a:tr h="6226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Características calculadas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Longitud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Contenido GC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Calculado a partir de scripts propios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3896134752"/>
                  </a:ext>
                </a:extLst>
              </a:tr>
              <a:tr h="13192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CPAT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Marco abierto de lectura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Puntaje de hexámeros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Puntaje </a:t>
                      </a:r>
                      <a:r>
                        <a:rPr lang="es-P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Fickett</a:t>
                      </a:r>
                      <a:endParaRPr lang="es-P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modelo específico según la data de entrenamiento. Inclusive al usar validación cruzada, se debe generar un modelo por cada partición.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1577948071"/>
                  </a:ext>
                </a:extLst>
              </a:tr>
              <a:tr h="6226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Diamond</a:t>
                      </a:r>
                      <a:endParaRPr lang="es-PE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Alineamientos con </a:t>
                      </a:r>
                      <a:r>
                        <a:rPr lang="es-P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SwissProt</a:t>
                      </a:r>
                      <a:endParaRPr lang="es-P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único.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38122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1362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Modelos referenciales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455723" cy="3835002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  <a:defRPr/>
            </a:pPr>
            <a:r>
              <a:rPr lang="es-PE" dirty="0"/>
              <a:t>Comparaciones con el modelo final.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Entrenados bajo una sola especie.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Entrenados con las mismas características seleccionadas para el modelo final.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Se espera que tengan mayor precisión al modelo final.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</p:spTree>
    <p:extLst>
      <p:ext uri="{BB962C8B-B14F-4D97-AF65-F5344CB8AC3E}">
        <p14:creationId xmlns:p14="http://schemas.microsoft.com/office/powerpoint/2010/main" val="28839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Importancia: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Cumplen funciones reguladoras en la célula.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Vinculadas al desarrollo de enfermedades.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/>
              <a:t>Su identificación es un paso importante en el proceso de anotación.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7075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Modelos referenciales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E7F061-970A-4CAA-AA9F-92D548136C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9" b="-1"/>
          <a:stretch/>
        </p:blipFill>
        <p:spPr bwMode="auto">
          <a:xfrm>
            <a:off x="930291" y="2087166"/>
            <a:ext cx="7283418" cy="3458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2384F2-01FA-4460-97A6-A1001BEC03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11"/>
          <a:stretch/>
        </p:blipFill>
        <p:spPr bwMode="auto">
          <a:xfrm>
            <a:off x="751605" y="1914938"/>
            <a:ext cx="7640790" cy="3505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4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7E40C4-AA40-4BC1-8374-0BE9B3B775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0" b="19014"/>
          <a:stretch/>
        </p:blipFill>
        <p:spPr bwMode="auto">
          <a:xfrm>
            <a:off x="730740" y="1920686"/>
            <a:ext cx="7682520" cy="3640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9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69835C-8681-4711-800A-C4A594B67D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12"/>
          <a:stretch/>
        </p:blipFill>
        <p:spPr bwMode="auto">
          <a:xfrm>
            <a:off x="543110" y="1889260"/>
            <a:ext cx="8057779" cy="1590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0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5921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Resultados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406A71-43F5-4309-8F47-461A79EA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646853"/>
            <a:ext cx="6172200" cy="39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Resultados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2EAFC7-27FA-4F24-8600-926EB9F2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646852"/>
            <a:ext cx="6172200" cy="39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Resultados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34A8AC-2654-45A0-ABB3-8B5D0C6C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32" y="1637267"/>
            <a:ext cx="4364935" cy="992427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C522536-B028-41C0-99CF-5F2A0943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6" y="2629694"/>
            <a:ext cx="5645426" cy="373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BE4D158-18B1-48F2-A81C-6F3EECD2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241822"/>
          </a:xfrm>
        </p:spPr>
        <p:txBody>
          <a:bodyPr>
            <a:normAutofit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1600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6"/>
    </mc:Choice>
    <mc:Fallback xmlns="">
      <p:transition spd="slow" advTm="257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Dificultades: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Gran cantidad de información no procesada de los proyectos de secuenciación de transcriptomas.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Similitud estructural con ARN mensajeros.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/>
              <a:t>Identificación manual costosa en recursos y tiempo.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Aproximación extrínseca no es posible para especies no modeladas.</a:t>
            </a:r>
          </a:p>
        </p:txBody>
      </p:sp>
    </p:spTree>
    <p:extLst>
      <p:ext uri="{BB962C8B-B14F-4D97-AF65-F5344CB8AC3E}">
        <p14:creationId xmlns:p14="http://schemas.microsoft.com/office/powerpoint/2010/main" val="14223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Métodos clásicos por aproximación extrínseca: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05ECD1-9B3E-4D69-B730-2E10BE9A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52639"/>
            <a:ext cx="6277430" cy="2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Métodos clásicos por aproximación extrínseca: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46BB7-4089-4DA9-BDA1-C365C5CF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45923"/>
            <a:ext cx="6277430" cy="26126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0A932B-33BE-4078-962C-7A2263BEA14A}"/>
              </a:ext>
            </a:extLst>
          </p:cNvPr>
          <p:cNvSpPr txBox="1"/>
          <p:nvPr/>
        </p:nvSpPr>
        <p:spPr>
          <a:xfrm>
            <a:off x="1446537" y="4915448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Especie desconocida:</a:t>
            </a:r>
          </a:p>
        </p:txBody>
      </p:sp>
    </p:spTree>
    <p:extLst>
      <p:ext uri="{BB962C8B-B14F-4D97-AF65-F5344CB8AC3E}">
        <p14:creationId xmlns:p14="http://schemas.microsoft.com/office/powerpoint/2010/main" val="9045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Propuesta para predicciones </a:t>
            </a:r>
            <a:r>
              <a:rPr lang="es-PE" sz="2800" i="1" dirty="0"/>
              <a:t>Ab initio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49060-D0EA-47D7-B173-5D1B1F49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52639"/>
            <a:ext cx="6277429" cy="2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759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"/>
    </mc:Choice>
    <mc:Fallback xmlns="">
      <p:transition spd="slow" advTm="11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Objetivo general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288369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s-PE" dirty="0"/>
              <a:t>Elaborar y evaluar un modelo computacional, basado en aprendizaje profundo, para la identificación de moléculas ARN no codificantes en transcriptomas de especies desconocidas al modelo.</a:t>
            </a:r>
            <a:endParaRPr lang="es-PE" sz="1500" dirty="0"/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</a:p>
        </p:txBody>
      </p:sp>
    </p:spTree>
    <p:extLst>
      <p:ext uri="{BB962C8B-B14F-4D97-AF65-F5344CB8AC3E}">
        <p14:creationId xmlns:p14="http://schemas.microsoft.com/office/powerpoint/2010/main" val="17067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13"/>
    </mc:Choice>
    <mc:Fallback xmlns="">
      <p:transition spd="slow" advTm="15413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1510</TotalTime>
  <Words>762</Words>
  <Application>Microsoft Office PowerPoint</Application>
  <PresentationFormat>Presentación en pantalla (4:3)</PresentationFormat>
  <Paragraphs>174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Century</vt:lpstr>
      <vt:lpstr>Tema de Office</vt:lpstr>
      <vt:lpstr>Worksheet</vt:lpstr>
      <vt:lpstr>Tesis 2 Presentación Parcial</vt:lpstr>
      <vt:lpstr>1. Problemática 2. Objetivos 3. Recopilación y preprocesamiento 4. Arquitectura de los modelos 5. Modelos referenciales - resultados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Problemática 2. Objetivos 3. Recopilación y preprocesamiento 4. Arquitectura de los modelos 5. Modelos referenciales - resultados </vt:lpstr>
      <vt:lpstr>Objetivo general</vt:lpstr>
      <vt:lpstr>Objetivos específicos</vt:lpstr>
      <vt:lpstr>1. Problemática 2. Objetivos 3. Recopilación y preprocesamiento 4. Arquitectura de los modelos 5. Modelos referenciales - resultados </vt:lpstr>
      <vt:lpstr>Fuentes de información</vt:lpstr>
      <vt:lpstr>Selección de especies a utilizar</vt:lpstr>
      <vt:lpstr>Selección de especies a utilizar</vt:lpstr>
      <vt:lpstr>Selección de especies a utilizar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CPAT – Coding Potential Assessment Tool</vt:lpstr>
      <vt:lpstr>Diamond</vt:lpstr>
      <vt:lpstr>Resumen</vt:lpstr>
      <vt:lpstr>1. Problemática 2. Objetivos 3. Recopilación y preprocesamiento 4. Arquitectura de los modelos 5. Modelos referenciales - resultados </vt:lpstr>
      <vt:lpstr>Modelos referenciales</vt:lpstr>
      <vt:lpstr>Modelos referenciales</vt:lpstr>
      <vt:lpstr>Modelo final</vt:lpstr>
      <vt:lpstr>Modelo final</vt:lpstr>
      <vt:lpstr>Modelo final</vt:lpstr>
      <vt:lpstr>1. Problemática 2. Objetivos 3. Recopilación y preprocesamiento 4. Arquitectura de los modelos 5. Modelos referenciales - resultados </vt:lpstr>
      <vt:lpstr>Resultados</vt:lpstr>
      <vt:lpstr>Resultados</vt:lpstr>
      <vt:lpstr>Resultados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 1 Presentación Final</dc:title>
  <dc:creator>Jose Luis Santillan Escudero</dc:creator>
  <cp:lastModifiedBy>Jose Luis Santillan Escudero</cp:lastModifiedBy>
  <cp:revision>97</cp:revision>
  <dcterms:created xsi:type="dcterms:W3CDTF">2018-11-25T11:47:24Z</dcterms:created>
  <dcterms:modified xsi:type="dcterms:W3CDTF">2019-04-29T23:50:08Z</dcterms:modified>
</cp:coreProperties>
</file>