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4" r:id="rId3"/>
    <p:sldId id="276" r:id="rId4"/>
    <p:sldId id="331" r:id="rId5"/>
    <p:sldId id="332" r:id="rId6"/>
    <p:sldId id="334" r:id="rId7"/>
    <p:sldId id="335" r:id="rId8"/>
    <p:sldId id="305" r:id="rId9"/>
    <p:sldId id="278" r:id="rId10"/>
    <p:sldId id="317" r:id="rId11"/>
    <p:sldId id="306" r:id="rId12"/>
    <p:sldId id="336" r:id="rId13"/>
    <p:sldId id="356" r:id="rId14"/>
    <p:sldId id="357" r:id="rId15"/>
    <p:sldId id="386" r:id="rId16"/>
    <p:sldId id="358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59" r:id="rId26"/>
    <p:sldId id="395" r:id="rId27"/>
    <p:sldId id="396" r:id="rId28"/>
    <p:sldId id="354" r:id="rId29"/>
    <p:sldId id="365" r:id="rId30"/>
    <p:sldId id="397" r:id="rId31"/>
    <p:sldId id="398" r:id="rId32"/>
    <p:sldId id="400" r:id="rId33"/>
    <p:sldId id="401" r:id="rId34"/>
    <p:sldId id="355" r:id="rId35"/>
    <p:sldId id="375" r:id="rId36"/>
    <p:sldId id="303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0" autoAdjust="0"/>
  </p:normalViewPr>
  <p:slideViewPr>
    <p:cSldViewPr snapToGrid="0">
      <p:cViewPr varScale="1">
        <p:scale>
          <a:sx n="72" d="100"/>
          <a:sy n="72" d="100"/>
        </p:scale>
        <p:origin x="12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979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282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583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162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315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81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507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249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022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696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97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08DF-D759-4FFC-AD8F-D1D104CCB964}" type="datetimeFigureOut">
              <a:rPr lang="es-PE" smtClean="0"/>
              <a:t>28/04/2019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E6EF-5497-4C88-94E9-A171B9CCEEC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848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2B13-23B8-4659-B519-B18FFD5F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241822"/>
          </a:xfrm>
        </p:spPr>
        <p:txBody>
          <a:bodyPr>
            <a:normAutofit fontScale="90000"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Tesis 2</a:t>
            </a:r>
            <a:br>
              <a:rPr lang="es-PE" spc="225" dirty="0">
                <a:solidFill>
                  <a:schemeClr val="bg1"/>
                </a:solidFill>
              </a:rPr>
            </a:br>
            <a:r>
              <a:rPr lang="es-PE" spc="225" dirty="0">
                <a:solidFill>
                  <a:schemeClr val="bg1"/>
                </a:solidFill>
              </a:rPr>
              <a:t>Presentación Parcial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54440-7852-4903-B961-CE456D9A5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90572"/>
            <a:ext cx="6858000" cy="1241822"/>
          </a:xfrm>
        </p:spPr>
        <p:txBody>
          <a:bodyPr>
            <a:normAutofit fontScale="70000" lnSpcReduction="20000"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José Luis Santillán Escudero</a:t>
            </a:r>
          </a:p>
          <a:p>
            <a:r>
              <a:rPr lang="es-PE" spc="225" dirty="0">
                <a:solidFill>
                  <a:schemeClr val="bg1"/>
                </a:solidFill>
              </a:rPr>
              <a:t>20030307</a:t>
            </a:r>
          </a:p>
          <a:p>
            <a:endParaRPr lang="es-PE" spc="225" dirty="0">
              <a:solidFill>
                <a:schemeClr val="bg1"/>
              </a:solidFill>
            </a:endParaRPr>
          </a:p>
          <a:p>
            <a:r>
              <a:rPr lang="es-PE" spc="225" dirty="0">
                <a:solidFill>
                  <a:schemeClr val="bg1"/>
                </a:solidFill>
              </a:rPr>
              <a:t>Asesor: Dr. Edwin Rafael Villanueva Talavera</a:t>
            </a:r>
          </a:p>
          <a:p>
            <a:endParaRPr lang="es-PE" spc="225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3AD5791-185E-435F-A20C-7EA5F68409F4}"/>
              </a:ext>
            </a:extLst>
          </p:cNvPr>
          <p:cNvSpPr/>
          <p:nvPr/>
        </p:nvSpPr>
        <p:spPr>
          <a:xfrm>
            <a:off x="1143000" y="311475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b="1" i="1" spc="225" dirty="0">
                <a:solidFill>
                  <a:schemeClr val="bg1"/>
                </a:solidFill>
              </a:rPr>
              <a:t>Desarrollo de un modelo de aprendizaje profundo para identificar moléculas ARN no codificantes</a:t>
            </a:r>
          </a:p>
        </p:txBody>
      </p:sp>
    </p:spTree>
    <p:extLst>
      <p:ext uri="{BB962C8B-B14F-4D97-AF65-F5344CB8AC3E}">
        <p14:creationId xmlns:p14="http://schemas.microsoft.com/office/powerpoint/2010/main" val="382018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0"/>
    </mc:Choice>
    <mc:Fallback xmlns="">
      <p:transition spd="slow" advTm="163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Objetivos específicos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383500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  <a:defRPr/>
            </a:pPr>
            <a:r>
              <a:rPr lang="es-PE" dirty="0"/>
              <a:t>O 1.	Recopilar y preprocesar un conjunto de datos de transcriptomas para el entrenamiento y validación del modelo algorítmico.</a:t>
            </a:r>
          </a:p>
          <a:p>
            <a:pPr marL="0" indent="0" algn="just">
              <a:buNone/>
              <a:defRPr/>
            </a:pPr>
            <a:r>
              <a:rPr lang="es-PE" dirty="0"/>
              <a:t>O 2.	Implementar la arquitectura del proceso de aprendizaje de máquina y que la misma produzca predictores aceptables.</a:t>
            </a:r>
          </a:p>
          <a:p>
            <a:pPr marL="0" indent="0" algn="just">
              <a:buNone/>
              <a:defRPr/>
            </a:pPr>
            <a:r>
              <a:rPr lang="es-PE" dirty="0"/>
              <a:t>O 3.	Realizar un análisis comparativo de la precisión de los predictores generados contra otro modelo del estado del arte.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</a:p>
        </p:txBody>
      </p:sp>
    </p:spTree>
    <p:extLst>
      <p:ext uri="{BB962C8B-B14F-4D97-AF65-F5344CB8AC3E}">
        <p14:creationId xmlns:p14="http://schemas.microsoft.com/office/powerpoint/2010/main" val="259463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31882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"/>
    </mc:Choice>
    <mc:Fallback xmlns="">
      <p:transition spd="slow" advTm="569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Fuentes de información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3A429A1-E0B7-4749-8E89-03978187974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2317617"/>
              </p:ext>
            </p:extLst>
          </p:nvPr>
        </p:nvGraphicFramePr>
        <p:xfrm>
          <a:off x="941112" y="3061252"/>
          <a:ext cx="7574238" cy="1631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4746">
                  <a:extLst>
                    <a:ext uri="{9D8B030D-6E8A-4147-A177-3AD203B41FA5}">
                      <a16:colId xmlns:a16="http://schemas.microsoft.com/office/drawing/2014/main" val="1260248273"/>
                    </a:ext>
                  </a:extLst>
                </a:gridCol>
                <a:gridCol w="2524746">
                  <a:extLst>
                    <a:ext uri="{9D8B030D-6E8A-4147-A177-3AD203B41FA5}">
                      <a16:colId xmlns:a16="http://schemas.microsoft.com/office/drawing/2014/main" val="450252411"/>
                    </a:ext>
                  </a:extLst>
                </a:gridCol>
                <a:gridCol w="2524746">
                  <a:extLst>
                    <a:ext uri="{9D8B030D-6E8A-4147-A177-3AD203B41FA5}">
                      <a16:colId xmlns:a16="http://schemas.microsoft.com/office/drawing/2014/main" val="590782463"/>
                    </a:ext>
                  </a:extLst>
                </a:gridCol>
              </a:tblGrid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Fuente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Tipo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Conteo de especie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336236981"/>
                  </a:ext>
                </a:extLst>
              </a:tr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Ensembl v43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PCT (clase negativa)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59 especies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489071360"/>
                  </a:ext>
                </a:extLst>
              </a:tr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 dirty="0" err="1">
                          <a:effectLst/>
                        </a:rPr>
                        <a:t>CantataDB</a:t>
                      </a:r>
                      <a:r>
                        <a:rPr lang="es-PE" sz="2000" dirty="0">
                          <a:effectLst/>
                        </a:rPr>
                        <a:t> v2.0</a:t>
                      </a:r>
                      <a:endParaRPr lang="es-PE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lncRNA (clase positiva)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43 especies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12261725"/>
                  </a:ext>
                </a:extLst>
              </a:tr>
              <a:tr h="31806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GreeNC v1.12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>
                          <a:effectLst/>
                        </a:rPr>
                        <a:t>lncRNA (clase positiva)</a:t>
                      </a:r>
                      <a:endParaRPr lang="es-PE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2000" dirty="0">
                          <a:effectLst/>
                        </a:rPr>
                        <a:t>45 especies</a:t>
                      </a:r>
                      <a:endParaRPr lang="es-PE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240597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7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Selección de especies a utilizar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3835002"/>
          </a:xfrm>
        </p:spPr>
        <p:txBody>
          <a:bodyPr>
            <a:normAutofit lnSpcReduction="10000"/>
          </a:bodyPr>
          <a:lstStyle/>
          <a:p>
            <a:pPr lvl="0"/>
            <a:r>
              <a:rPr lang="es-PE" dirty="0"/>
              <a:t>Elegir el mismo número de transcritos de cada especie.</a:t>
            </a:r>
          </a:p>
          <a:p>
            <a:pPr lvl="0"/>
            <a:r>
              <a:rPr lang="es-PE" dirty="0"/>
              <a:t>Dentro de cada especie, utilizar el mismo número de casos positivos y negativos.</a:t>
            </a:r>
          </a:p>
          <a:p>
            <a:pPr lvl="0"/>
            <a:r>
              <a:rPr lang="es-PE" dirty="0"/>
              <a:t>Hacer uso de la mayor cantidad de especies.</a:t>
            </a:r>
          </a:p>
          <a:p>
            <a:pPr lvl="0"/>
            <a:r>
              <a:rPr lang="es-PE" dirty="0"/>
              <a:t>Hacer uso del mayor número de transcritos.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</p:spTree>
    <p:extLst>
      <p:ext uri="{BB962C8B-B14F-4D97-AF65-F5344CB8AC3E}">
        <p14:creationId xmlns:p14="http://schemas.microsoft.com/office/powerpoint/2010/main" val="30424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Selección de especies a utilizar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C05E205-2CB7-4523-B72E-145BC932F1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0171242"/>
              </p:ext>
            </p:extLst>
          </p:nvPr>
        </p:nvGraphicFramePr>
        <p:xfrm>
          <a:off x="980661" y="2045794"/>
          <a:ext cx="7534688" cy="32815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8860">
                  <a:extLst>
                    <a:ext uri="{9D8B030D-6E8A-4147-A177-3AD203B41FA5}">
                      <a16:colId xmlns:a16="http://schemas.microsoft.com/office/drawing/2014/main" val="1968621038"/>
                    </a:ext>
                  </a:extLst>
                </a:gridCol>
                <a:gridCol w="1703355">
                  <a:extLst>
                    <a:ext uri="{9D8B030D-6E8A-4147-A177-3AD203B41FA5}">
                      <a16:colId xmlns:a16="http://schemas.microsoft.com/office/drawing/2014/main" val="3356638568"/>
                    </a:ext>
                  </a:extLst>
                </a:gridCol>
                <a:gridCol w="1947326">
                  <a:extLst>
                    <a:ext uri="{9D8B030D-6E8A-4147-A177-3AD203B41FA5}">
                      <a16:colId xmlns:a16="http://schemas.microsoft.com/office/drawing/2014/main" val="3412472567"/>
                    </a:ext>
                  </a:extLst>
                </a:gridCol>
                <a:gridCol w="1925147">
                  <a:extLst>
                    <a:ext uri="{9D8B030D-6E8A-4147-A177-3AD203B41FA5}">
                      <a16:colId xmlns:a16="http://schemas.microsoft.com/office/drawing/2014/main" val="414430077"/>
                    </a:ext>
                  </a:extLst>
                </a:gridCol>
              </a:tblGrid>
              <a:tr h="6030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Especie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  <a:latin typeface="+mn-lt"/>
                        </a:rPr>
                        <a:t>Conteo lncRNA</a:t>
                      </a:r>
                      <a:r>
                        <a:rPr lang="es-PE" sz="16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PE" sz="1600" dirty="0" err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CantataDB</a:t>
                      </a:r>
                      <a:endParaRPr lang="es-PE" sz="1600" dirty="0">
                        <a:effectLst/>
                        <a:latin typeface="+mn-lt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Conteo lncRNA </a:t>
                      </a:r>
                      <a:br>
                        <a:rPr lang="es-PE" sz="1600" dirty="0">
                          <a:effectLst/>
                        </a:rPr>
                      </a:br>
                      <a:r>
                        <a:rPr lang="es-PE" sz="1600" dirty="0" err="1">
                          <a:effectLst/>
                        </a:rPr>
                        <a:t>GreeNC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Fuente para lncRNA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2898415348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Triticum </a:t>
                      </a:r>
                      <a:r>
                        <a:rPr lang="es-PE" sz="1600" dirty="0" err="1">
                          <a:effectLst/>
                        </a:rPr>
                        <a:t>aestivum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38,820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GreeNC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3896134752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Brassica napus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12,010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CantataDB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577948071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Oryza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rufipogon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10,261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CantataDB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3812277095"/>
                  </a:ext>
                </a:extLst>
              </a:tr>
              <a:tr h="3707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Trifolium pratense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10,179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-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CantataDB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3286210818"/>
                  </a:ext>
                </a:extLst>
              </a:tr>
              <a:tr h="6030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Physcomitrella patens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1,498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9,690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>
                          <a:effectLst/>
                        </a:rPr>
                        <a:t>GreeNC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1832461904"/>
                  </a:ext>
                </a:extLst>
              </a:tr>
              <a:tr h="5924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Medicago</a:t>
                      </a:r>
                      <a:r>
                        <a:rPr lang="es-PE" sz="1600" dirty="0">
                          <a:effectLst/>
                        </a:rPr>
                        <a:t> </a:t>
                      </a:r>
                      <a:r>
                        <a:rPr lang="es-PE" sz="1600" dirty="0" err="1">
                          <a:effectLst/>
                        </a:rPr>
                        <a:t>truncatula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>
                          <a:effectLst/>
                        </a:rPr>
                        <a:t>3,590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b="1" dirty="0">
                          <a:effectLst/>
                        </a:rPr>
                        <a:t>9,676</a:t>
                      </a:r>
                      <a:endParaRPr lang="es-PE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PE" sz="1600" dirty="0" err="1">
                          <a:effectLst/>
                        </a:rPr>
                        <a:t>GreeNC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18" marR="49418" marT="0" marB="0"/>
                </a:tc>
                <a:extLst>
                  <a:ext uri="{0D108BD9-81ED-4DB2-BD59-A6C34878D82A}">
                    <a16:rowId xmlns:a16="http://schemas.microsoft.com/office/drawing/2014/main" val="209163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Selección de especies a utilizar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739D522-0924-443C-96D4-1F2F99A8224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064"/>
          <a:stretch/>
        </p:blipFill>
        <p:spPr bwMode="auto">
          <a:xfrm>
            <a:off x="854025" y="1914387"/>
            <a:ext cx="7435950" cy="3532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34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1. Longitud del transcrito</a:t>
            </a:r>
          </a:p>
        </p:txBody>
      </p:sp>
    </p:spTree>
    <p:extLst>
      <p:ext uri="{BB962C8B-B14F-4D97-AF65-F5344CB8AC3E}">
        <p14:creationId xmlns:p14="http://schemas.microsoft.com/office/powerpoint/2010/main" val="13178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2. Marco abierto de lectura (longitud y ratio con respecto a la longitud del transcrito)</a:t>
            </a:r>
          </a:p>
        </p:txBody>
      </p:sp>
    </p:spTree>
    <p:extLst>
      <p:ext uri="{BB962C8B-B14F-4D97-AF65-F5344CB8AC3E}">
        <p14:creationId xmlns:p14="http://schemas.microsoft.com/office/powerpoint/2010/main" val="340127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3. Porcentaje de nucleótidos GC presentes</a:t>
            </a:r>
          </a:p>
        </p:txBody>
      </p:sp>
    </p:spTree>
    <p:extLst>
      <p:ext uri="{BB962C8B-B14F-4D97-AF65-F5344CB8AC3E}">
        <p14:creationId xmlns:p14="http://schemas.microsoft.com/office/powerpoint/2010/main" val="38203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4. CPAT – puntaje </a:t>
            </a:r>
            <a:r>
              <a:rPr lang="es-PE" dirty="0" err="1"/>
              <a:t>Fickett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89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8252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3"/>
    </mc:Choice>
    <mc:Fallback xmlns="">
      <p:transition spd="slow" advTm="24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5. CPAT – puntaje de hexámeros</a:t>
            </a:r>
          </a:p>
        </p:txBody>
      </p:sp>
    </p:spTree>
    <p:extLst>
      <p:ext uri="{BB962C8B-B14F-4D97-AF65-F5344CB8AC3E}">
        <p14:creationId xmlns:p14="http://schemas.microsoft.com/office/powerpoint/2010/main" val="32711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6. </a:t>
            </a:r>
            <a:r>
              <a:rPr lang="es-PE" dirty="0" err="1"/>
              <a:t>Diamond</a:t>
            </a:r>
            <a:r>
              <a:rPr lang="es-PE" dirty="0"/>
              <a:t> – puntaje de identidad</a:t>
            </a:r>
          </a:p>
        </p:txBody>
      </p:sp>
    </p:spTree>
    <p:extLst>
      <p:ext uri="{BB962C8B-B14F-4D97-AF65-F5344CB8AC3E}">
        <p14:creationId xmlns:p14="http://schemas.microsoft.com/office/powerpoint/2010/main" val="344295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7. </a:t>
            </a:r>
            <a:r>
              <a:rPr lang="es-PE" dirty="0" err="1"/>
              <a:t>Diamond</a:t>
            </a:r>
            <a:r>
              <a:rPr lang="es-PE" dirty="0"/>
              <a:t> – longitud del alineamiento</a:t>
            </a:r>
          </a:p>
        </p:txBody>
      </p:sp>
    </p:spTree>
    <p:extLst>
      <p:ext uri="{BB962C8B-B14F-4D97-AF65-F5344CB8AC3E}">
        <p14:creationId xmlns:p14="http://schemas.microsoft.com/office/powerpoint/2010/main" val="132557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8. </a:t>
            </a:r>
            <a:r>
              <a:rPr lang="es-PE" dirty="0" err="1"/>
              <a:t>Diamond</a:t>
            </a:r>
            <a:r>
              <a:rPr lang="es-PE" dirty="0"/>
              <a:t> – ratio de la longitud del alineamiento y del transcrito</a:t>
            </a:r>
          </a:p>
        </p:txBody>
      </p:sp>
    </p:spTree>
    <p:extLst>
      <p:ext uri="{BB962C8B-B14F-4D97-AF65-F5344CB8AC3E}">
        <p14:creationId xmlns:p14="http://schemas.microsoft.com/office/powerpoint/2010/main" val="20494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Características seleccionadas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B7A5B4-AE72-457C-83B0-161DB7D1B25F}"/>
              </a:ext>
            </a:extLst>
          </p:cNvPr>
          <p:cNvSpPr txBox="1"/>
          <p:nvPr/>
        </p:nvSpPr>
        <p:spPr>
          <a:xfrm>
            <a:off x="967409" y="1696278"/>
            <a:ext cx="7381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9. </a:t>
            </a:r>
            <a:r>
              <a:rPr lang="es-PE" dirty="0" err="1"/>
              <a:t>Diamond</a:t>
            </a:r>
            <a:r>
              <a:rPr lang="es-PE" dirty="0"/>
              <a:t> – ratio de la longitud del alineamiento y del marco abierto de lectura</a:t>
            </a:r>
          </a:p>
        </p:txBody>
      </p:sp>
    </p:spTree>
    <p:extLst>
      <p:ext uri="{BB962C8B-B14F-4D97-AF65-F5344CB8AC3E}">
        <p14:creationId xmlns:p14="http://schemas.microsoft.com/office/powerpoint/2010/main" val="547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944166"/>
            <a:ext cx="6942483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CPAT – </a:t>
            </a: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Coding</a:t>
            </a: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</a:t>
            </a: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Potential</a:t>
            </a: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</a:t>
            </a: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Assessment</a:t>
            </a: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 Tool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</p:spTree>
    <p:extLst>
      <p:ext uri="{BB962C8B-B14F-4D97-AF65-F5344CB8AC3E}">
        <p14:creationId xmlns:p14="http://schemas.microsoft.com/office/powerpoint/2010/main" val="35495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944166"/>
            <a:ext cx="6942483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 err="1">
                <a:solidFill>
                  <a:srgbClr val="18A8A4"/>
                </a:solidFill>
                <a:latin typeface="Century" panose="02040604050505020304" pitchFamily="18" charset="0"/>
              </a:rPr>
              <a:t>Diamond</a:t>
            </a: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</p:spTree>
    <p:extLst>
      <p:ext uri="{BB962C8B-B14F-4D97-AF65-F5344CB8AC3E}">
        <p14:creationId xmlns:p14="http://schemas.microsoft.com/office/powerpoint/2010/main" val="11365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899" y="944166"/>
            <a:ext cx="6942483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Resumen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04C1113-4274-4868-9FFD-2CE64606C5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622964"/>
              </p:ext>
            </p:extLst>
          </p:nvPr>
        </p:nvGraphicFramePr>
        <p:xfrm>
          <a:off x="980661" y="2045795"/>
          <a:ext cx="7447721" cy="33345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0017">
                  <a:extLst>
                    <a:ext uri="{9D8B030D-6E8A-4147-A177-3AD203B41FA5}">
                      <a16:colId xmlns:a16="http://schemas.microsoft.com/office/drawing/2014/main" val="1968621038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3356638568"/>
                    </a:ext>
                  </a:extLst>
                </a:gridCol>
                <a:gridCol w="3511825">
                  <a:extLst>
                    <a:ext uri="{9D8B030D-6E8A-4147-A177-3AD203B41FA5}">
                      <a16:colId xmlns:a16="http://schemas.microsoft.com/office/drawing/2014/main" val="3412472567"/>
                    </a:ext>
                  </a:extLst>
                </a:gridCol>
              </a:tblGrid>
              <a:tr h="769968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Método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Características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Notas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2898415348"/>
                  </a:ext>
                </a:extLst>
              </a:tr>
              <a:tr h="6226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Características calculadas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Longitud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Contenido GC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Calculado a partir de scripts propios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3896134752"/>
                  </a:ext>
                </a:extLst>
              </a:tr>
              <a:tr h="131924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CPAT</a:t>
                      </a: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Marco abierto de lectura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Puntaje de hexámeros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Puntaje </a:t>
                      </a:r>
                      <a:r>
                        <a:rPr lang="es-P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Fickett</a:t>
                      </a:r>
                      <a:endParaRPr lang="es-P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modelo específico según la data de entrenamiento. Inclusive al usar validación cruzada, se debe generar un modelo por cada partición.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1577948071"/>
                  </a:ext>
                </a:extLst>
              </a:tr>
              <a:tr h="62268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Diamond</a:t>
                      </a:r>
                      <a:endParaRPr lang="es-PE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Alineamientos con </a:t>
                      </a:r>
                      <a:r>
                        <a:rPr lang="es-PE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SwissProt</a:t>
                      </a:r>
                      <a:endParaRPr lang="es-PE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9418" marR="49418" marT="0" marB="0" anchor="ctr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PE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único.</a:t>
                      </a:r>
                    </a:p>
                  </a:txBody>
                  <a:tcPr marL="49418" marR="49418" marT="0" marB="0" anchor="ctr"/>
                </a:tc>
                <a:extLst>
                  <a:ext uri="{0D108BD9-81ED-4DB2-BD59-A6C34878D82A}">
                    <a16:rowId xmlns:a16="http://schemas.microsoft.com/office/drawing/2014/main" val="381227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3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213629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"/>
    </mc:Choice>
    <mc:Fallback xmlns="">
      <p:transition spd="slow" advTm="569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Modelos referenciales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455723" cy="3835002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  <a:defRPr/>
            </a:pPr>
            <a:r>
              <a:rPr lang="es-PE" dirty="0"/>
              <a:t>Comparaciones con el modelo final.</a:t>
            </a:r>
          </a:p>
          <a:p>
            <a:pPr algn="just">
              <a:buFontTx/>
              <a:buChar char="-"/>
              <a:defRPr/>
            </a:pPr>
            <a:r>
              <a:rPr lang="es-PE" dirty="0"/>
              <a:t>Entrenados bajo una sola especie.</a:t>
            </a:r>
          </a:p>
          <a:p>
            <a:pPr algn="just">
              <a:buFontTx/>
              <a:buChar char="-"/>
              <a:defRPr/>
            </a:pPr>
            <a:r>
              <a:rPr lang="es-PE" dirty="0"/>
              <a:t>Entrenados con las mismas características seleccionadas para el modelo final.</a:t>
            </a:r>
          </a:p>
          <a:p>
            <a:pPr algn="just">
              <a:buFontTx/>
              <a:buChar char="-"/>
              <a:defRPr/>
            </a:pPr>
            <a:r>
              <a:rPr lang="es-PE" dirty="0"/>
              <a:t>Se espera que tengan mayor precisión al modelo final.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</p:spTree>
    <p:extLst>
      <p:ext uri="{BB962C8B-B14F-4D97-AF65-F5344CB8AC3E}">
        <p14:creationId xmlns:p14="http://schemas.microsoft.com/office/powerpoint/2010/main" val="28839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Importancia: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Cumplen funciones reguladoras en la célula.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Vinculadas al desarrollo de enfermedades.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/>
              <a:t>Su identificación es un paso importante en el proceso de anotación.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70756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Modelos referenciales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8E7F061-970A-4CAA-AA9F-92D548136C8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9" b="-1"/>
          <a:stretch/>
        </p:blipFill>
        <p:spPr bwMode="auto">
          <a:xfrm>
            <a:off x="930291" y="2087166"/>
            <a:ext cx="7283418" cy="3458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 final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2384F2-01FA-4460-97A6-A1001BEC03E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11"/>
          <a:stretch/>
        </p:blipFill>
        <p:spPr bwMode="auto">
          <a:xfrm>
            <a:off x="751605" y="1914938"/>
            <a:ext cx="7640790" cy="3505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40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 final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7E40C4-AA40-4BC1-8374-0BE9B3B7758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90" b="19014"/>
          <a:stretch/>
        </p:blipFill>
        <p:spPr bwMode="auto">
          <a:xfrm>
            <a:off x="730740" y="1920686"/>
            <a:ext cx="7682520" cy="3640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99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Modelo final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69835C-8681-4711-800A-C4A594B67D5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12"/>
          <a:stretch/>
        </p:blipFill>
        <p:spPr bwMode="auto">
          <a:xfrm>
            <a:off x="543110" y="1889260"/>
            <a:ext cx="8057779" cy="1590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0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259210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3"/>
    </mc:Choice>
    <mc:Fallback xmlns="">
      <p:transition spd="slow" advTm="569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Resultados</a:t>
            </a:r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</a:p>
        </p:txBody>
      </p:sp>
    </p:spTree>
    <p:extLst>
      <p:ext uri="{BB962C8B-B14F-4D97-AF65-F5344CB8AC3E}">
        <p14:creationId xmlns:p14="http://schemas.microsoft.com/office/powerpoint/2010/main" val="206303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5"/>
    </mc:Choice>
    <mc:Fallback xmlns="">
      <p:transition spd="slow" advTm="1216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BE4D158-18B1-48F2-A81C-6F3EECD2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241822"/>
          </a:xfrm>
        </p:spPr>
        <p:txBody>
          <a:bodyPr>
            <a:normAutofit/>
          </a:bodyPr>
          <a:lstStyle/>
          <a:p>
            <a:r>
              <a:rPr lang="es-PE" spc="225" dirty="0">
                <a:solidFill>
                  <a:schemeClr val="bg1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1600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76"/>
    </mc:Choice>
    <mc:Fallback xmlns="">
      <p:transition spd="slow" advTm="2577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Dificultades: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Gran cantidad de información no procesada de los proyectos de secuenciación de transcriptomas.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Similitud estructural con ARN mensajeros.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PE" sz="2800" dirty="0"/>
              <a:t>Identificación manual costosa en recursos y tiempo.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PE" sz="2800" dirty="0"/>
              <a:t>Aproximación extrínseca no es posible para especies no modeladas.</a:t>
            </a:r>
          </a:p>
        </p:txBody>
      </p:sp>
    </p:spTree>
    <p:extLst>
      <p:ext uri="{BB962C8B-B14F-4D97-AF65-F5344CB8AC3E}">
        <p14:creationId xmlns:p14="http://schemas.microsoft.com/office/powerpoint/2010/main" val="142239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Métodos clásicos por aproximación extrínseca: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05ECD1-9B3E-4D69-B730-2E10BE9A7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5" y="2852639"/>
            <a:ext cx="6277430" cy="2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Métodos clásicos por aproximación extrínseca: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B46BB7-4089-4DA9-BDA1-C365C5CFB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5" y="2845923"/>
            <a:ext cx="6277430" cy="26126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0A932B-33BE-4078-962C-7A2263BEA14A}"/>
              </a:ext>
            </a:extLst>
          </p:cNvPr>
          <p:cNvSpPr txBox="1"/>
          <p:nvPr/>
        </p:nvSpPr>
        <p:spPr>
          <a:xfrm>
            <a:off x="1446537" y="4915448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Especie desconocida:</a:t>
            </a:r>
          </a:p>
        </p:txBody>
      </p:sp>
    </p:spTree>
    <p:extLst>
      <p:ext uri="{BB962C8B-B14F-4D97-AF65-F5344CB8AC3E}">
        <p14:creationId xmlns:p14="http://schemas.microsoft.com/office/powerpoint/2010/main" val="90456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1. Problemática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ACD62D3-724F-47A8-90A1-5517A0D33469}"/>
              </a:ext>
            </a:extLst>
          </p:cNvPr>
          <p:cNvSpPr txBox="1"/>
          <p:nvPr/>
        </p:nvSpPr>
        <p:spPr>
          <a:xfrm>
            <a:off x="457200" y="1480456"/>
            <a:ext cx="7555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dirty="0">
                <a:latin typeface="Century" panose="02040604050505020304" pitchFamily="18" charset="0"/>
              </a:rPr>
              <a:t>Identificación</a:t>
            </a:r>
            <a:r>
              <a:rPr lang="es-PE" sz="2800" dirty="0"/>
              <a:t> de moléculas ARN no codificantes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C00154-C581-4EAD-BAE7-DAE6AC0FD25A}"/>
              </a:ext>
            </a:extLst>
          </p:cNvPr>
          <p:cNvSpPr txBox="1"/>
          <p:nvPr/>
        </p:nvSpPr>
        <p:spPr>
          <a:xfrm>
            <a:off x="457201" y="22252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Propuesta para predicciones </a:t>
            </a:r>
            <a:r>
              <a:rPr lang="es-PE" sz="2800" i="1" dirty="0"/>
              <a:t>Ab initio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PE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349060-D0EA-47D7-B173-5D1B1F497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85" y="2852639"/>
            <a:ext cx="6277429" cy="2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8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06"/>
    </mc:Choice>
    <mc:Fallback xmlns="">
      <p:transition spd="slow" advTm="6740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Título">
            <a:extLst>
              <a:ext uri="{FF2B5EF4-FFF2-40B4-BE49-F238E27FC236}">
                <a16:creationId xmlns:a16="http://schemas.microsoft.com/office/drawing/2014/main" id="{7E721012-B2C1-45E1-9850-EAFA3331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566" y="1258887"/>
            <a:ext cx="6172200" cy="5132387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  <a:t>1. Problemática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b="1" dirty="0">
                <a:solidFill>
                  <a:schemeClr val="accent1">
                    <a:lumMod val="50000"/>
                  </a:schemeClr>
                </a:solidFill>
                <a:latin typeface="Century" panose="02040604050505020304" pitchFamily="18" charset="0"/>
              </a:rPr>
              <a:t>2. Objetivos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3. Recopilación y preprocesamiento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4. Arquitectura de los modelos</a:t>
            </a:r>
            <a:br>
              <a:rPr lang="es-PE" altLang="es-PE" sz="2700" dirty="0">
                <a:solidFill>
                  <a:schemeClr val="accent1">
                    <a:lumMod val="20000"/>
                    <a:lumOff val="80000"/>
                  </a:schemeClr>
                </a:solidFill>
                <a:latin typeface="Century" panose="02040604050505020304" pitchFamily="18" charset="0"/>
              </a:rPr>
            </a:b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5. Modelos referenciales - resultados</a:t>
            </a:r>
            <a:b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</a:br>
            <a:endParaRPr lang="es-PE" altLang="es-PE" sz="2700" dirty="0">
              <a:solidFill>
                <a:srgbClr val="18A8A4"/>
              </a:solidFill>
              <a:latin typeface="Century" panose="02040604050505020304" pitchFamily="18" charset="0"/>
            </a:endParaRPr>
          </a:p>
        </p:txBody>
      </p:sp>
      <p:sp>
        <p:nvSpPr>
          <p:cNvPr id="4" name="3 Título">
            <a:extLst>
              <a:ext uri="{FF2B5EF4-FFF2-40B4-BE49-F238E27FC236}">
                <a16:creationId xmlns:a16="http://schemas.microsoft.com/office/drawing/2014/main" id="{E69C0107-6A53-41EA-9DEF-8D50BCF8A438}"/>
              </a:ext>
            </a:extLst>
          </p:cNvPr>
          <p:cNvSpPr txBox="1">
            <a:spLocks/>
          </p:cNvSpPr>
          <p:nvPr/>
        </p:nvSpPr>
        <p:spPr>
          <a:xfrm>
            <a:off x="446088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Proyecto de tesis</a:t>
            </a:r>
          </a:p>
        </p:txBody>
      </p:sp>
    </p:spTree>
    <p:extLst>
      <p:ext uri="{BB962C8B-B14F-4D97-AF65-F5344CB8AC3E}">
        <p14:creationId xmlns:p14="http://schemas.microsoft.com/office/powerpoint/2010/main" val="759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"/>
    </mc:Choice>
    <mc:Fallback xmlns="">
      <p:transition spd="slow" advTm="11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Título">
            <a:extLst>
              <a:ext uri="{FF2B5EF4-FFF2-40B4-BE49-F238E27FC236}">
                <a16:creationId xmlns:a16="http://schemas.microsoft.com/office/drawing/2014/main" id="{9CFA67AC-1DBD-4338-B4F5-A1E8C780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944166"/>
            <a:ext cx="6172200" cy="85725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es-PE" altLang="es-PE" sz="2700" dirty="0">
                <a:solidFill>
                  <a:srgbClr val="18A8A4"/>
                </a:solidFill>
                <a:latin typeface="Century" panose="02040604050505020304" pitchFamily="18" charset="0"/>
              </a:rPr>
              <a:t>Objetivo general</a:t>
            </a:r>
          </a:p>
        </p:txBody>
      </p:sp>
      <p:sp>
        <p:nvSpPr>
          <p:cNvPr id="5" name="4 Marcador de contenido">
            <a:extLst>
              <a:ext uri="{FF2B5EF4-FFF2-40B4-BE49-F238E27FC236}">
                <a16:creationId xmlns:a16="http://schemas.microsoft.com/office/drawing/2014/main" id="{F278809D-2D21-4F8B-9B98-681720803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2329" y="2078832"/>
            <a:ext cx="6172200" cy="2883694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s-PE" dirty="0"/>
              <a:t>Elaborar y evaluar un modelo computacional, basado en aprendizaje profundo, para la identificación de moléculas ARN no codificantes en transcriptomas de especies desconocidas al modelo.</a:t>
            </a:r>
            <a:endParaRPr lang="es-PE" sz="1500" dirty="0"/>
          </a:p>
        </p:txBody>
      </p:sp>
      <p:sp>
        <p:nvSpPr>
          <p:cNvPr id="6" name="3 Título">
            <a:extLst>
              <a:ext uri="{FF2B5EF4-FFF2-40B4-BE49-F238E27FC236}">
                <a16:creationId xmlns:a16="http://schemas.microsoft.com/office/drawing/2014/main" id="{1C06D7BF-198C-4F86-A060-1AB2E350E11B}"/>
              </a:ext>
            </a:extLst>
          </p:cNvPr>
          <p:cNvSpPr txBox="1">
            <a:spLocks/>
          </p:cNvSpPr>
          <p:nvPr/>
        </p:nvSpPr>
        <p:spPr>
          <a:xfrm>
            <a:off x="457200" y="11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</a:pPr>
            <a:r>
              <a:rPr lang="es-PE" altLang="es-PE" sz="3600" dirty="0">
                <a:solidFill>
                  <a:srgbClr val="18A8A4"/>
                </a:solidFill>
                <a:latin typeface="Century" panose="02040604050505020304" pitchFamily="18" charset="0"/>
              </a:rPr>
              <a:t>2. Objetivos</a:t>
            </a:r>
          </a:p>
        </p:txBody>
      </p:sp>
    </p:spTree>
    <p:extLst>
      <p:ext uri="{BB962C8B-B14F-4D97-AF65-F5344CB8AC3E}">
        <p14:creationId xmlns:p14="http://schemas.microsoft.com/office/powerpoint/2010/main" val="17067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13"/>
    </mc:Choice>
    <mc:Fallback xmlns="">
      <p:transition spd="slow" advTm="15413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</TotalTime>
  <Words>696</Words>
  <Application>Microsoft Office PowerPoint</Application>
  <PresentationFormat>Presentación en pantalla (4:3)</PresentationFormat>
  <Paragraphs>166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Century</vt:lpstr>
      <vt:lpstr>Tema de Office</vt:lpstr>
      <vt:lpstr>Tesis 2 Presentación Parcial</vt:lpstr>
      <vt:lpstr>1. Problemática 2. Objetivos 3. Recopilación y preprocesamiento 4. Arquitectura de los modelos 5. Modelos referenciales - resultados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 Problemática 2. Objetivos 3. Recopilación y preprocesamiento 4. Arquitectura de los modelos 5. Modelos referenciales - resultados </vt:lpstr>
      <vt:lpstr>Objetivo general</vt:lpstr>
      <vt:lpstr>Objetivos específicos</vt:lpstr>
      <vt:lpstr>1. Problemática 2. Objetivos 3. Recopilación y preprocesamiento 4. Arquitectura de los modelos 5. Modelos referenciales - resultados </vt:lpstr>
      <vt:lpstr>Fuentes de información</vt:lpstr>
      <vt:lpstr>Selección de especies a utilizar</vt:lpstr>
      <vt:lpstr>Selección de especies a utilizar</vt:lpstr>
      <vt:lpstr>Selección de especies a utilizar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Características seleccionadas</vt:lpstr>
      <vt:lpstr>CPAT – Coding Potential Assessment Tool</vt:lpstr>
      <vt:lpstr>Diamond</vt:lpstr>
      <vt:lpstr>Resumen</vt:lpstr>
      <vt:lpstr>1. Problemática 2. Objetivos 3. Recopilación y preprocesamiento 4. Arquitectura de los modelos 5. Modelos referenciales - resultados </vt:lpstr>
      <vt:lpstr>Modelos referenciales</vt:lpstr>
      <vt:lpstr>Modelos referenciales</vt:lpstr>
      <vt:lpstr>Modelo final</vt:lpstr>
      <vt:lpstr>Modelo final</vt:lpstr>
      <vt:lpstr>Modelo final</vt:lpstr>
      <vt:lpstr>1. Problemática 2. Objetivos 3. Recopilación y preprocesamiento 4. Arquitectura de los modelos 5. Modelos referenciales - resultados </vt:lpstr>
      <vt:lpstr>Resultados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Tesis 1 Presentación Final</dc:title>
  <dc:creator>Jose Luis Santillan Escudero</dc:creator>
  <cp:lastModifiedBy>Jose Luis Santillan Escudero</cp:lastModifiedBy>
  <cp:revision>63</cp:revision>
  <dcterms:created xsi:type="dcterms:W3CDTF">2018-11-25T11:47:24Z</dcterms:created>
  <dcterms:modified xsi:type="dcterms:W3CDTF">2019-04-28T20:56:30Z</dcterms:modified>
</cp:coreProperties>
</file>