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04" r:id="rId4"/>
    <p:sldId id="278" r:id="rId5"/>
    <p:sldId id="288" r:id="rId6"/>
    <p:sldId id="282" r:id="rId7"/>
    <p:sldId id="283" r:id="rId8"/>
    <p:sldId id="297" r:id="rId9"/>
    <p:sldId id="296" r:id="rId10"/>
    <p:sldId id="294" r:id="rId11"/>
    <p:sldId id="298" r:id="rId12"/>
    <p:sldId id="293" r:id="rId13"/>
    <p:sldId id="299" r:id="rId14"/>
    <p:sldId id="300" r:id="rId15"/>
    <p:sldId id="285" r:id="rId16"/>
    <p:sldId id="301" r:id="rId17"/>
    <p:sldId id="302" r:id="rId18"/>
    <p:sldId id="303" r:id="rId19"/>
    <p:sldId id="28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52E9A-CD7C-47AD-9512-F0669B09A63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903C391A-E574-4A36-95A4-D0B7E20DA95E}">
      <dgm:prSet phldrT="[Texto]"/>
      <dgm:spPr/>
      <dgm:t>
        <a:bodyPr/>
        <a:lstStyle/>
        <a:p>
          <a:r>
            <a:rPr lang="es-EC" dirty="0" err="1"/>
            <a:t>Insert</a:t>
          </a:r>
          <a:r>
            <a:rPr lang="es-EC" dirty="0"/>
            <a:t> </a:t>
          </a:r>
          <a:r>
            <a:rPr lang="es-EC" dirty="0" err="1"/>
            <a:t>into</a:t>
          </a:r>
          <a:r>
            <a:rPr lang="es-EC" dirty="0"/>
            <a:t> </a:t>
          </a:r>
          <a:r>
            <a:rPr lang="es-EC" dirty="0" err="1"/>
            <a:t>nameTable</a:t>
          </a:r>
          <a:r>
            <a:rPr lang="es-EC" dirty="0"/>
            <a:t> values();</a:t>
          </a:r>
        </a:p>
      </dgm:t>
    </dgm:pt>
    <dgm:pt modelId="{F9D5CA9C-40F9-4E6F-AC8E-524451B3C543}" type="parTrans" cxnId="{038C13EA-B8E0-4B64-8EE3-267B3F7FA007}">
      <dgm:prSet/>
      <dgm:spPr/>
      <dgm:t>
        <a:bodyPr/>
        <a:lstStyle/>
        <a:p>
          <a:endParaRPr lang="es-EC"/>
        </a:p>
      </dgm:t>
    </dgm:pt>
    <dgm:pt modelId="{FF6CE4AF-8DEE-4421-AEF7-2A0B412652E0}" type="sibTrans" cxnId="{038C13EA-B8E0-4B64-8EE3-267B3F7FA007}">
      <dgm:prSet/>
      <dgm:spPr/>
      <dgm:t>
        <a:bodyPr/>
        <a:lstStyle/>
        <a:p>
          <a:endParaRPr lang="es-EC"/>
        </a:p>
      </dgm:t>
    </dgm:pt>
    <dgm:pt modelId="{01386AC1-FCE8-4A47-8E69-5CB8287E654A}">
      <dgm:prSet phldrT="[Texto]"/>
      <dgm:spPr/>
      <dgm:t>
        <a:bodyPr/>
        <a:lstStyle/>
        <a:p>
          <a:r>
            <a:rPr lang="es-EC" dirty="0"/>
            <a:t>Create table  </a:t>
          </a:r>
          <a:r>
            <a:rPr lang="es-EC" err="1"/>
            <a:t>nameTable</a:t>
          </a:r>
          <a:r>
            <a:rPr lang="es-EC"/>
            <a:t>();</a:t>
          </a:r>
          <a:endParaRPr lang="es-EC" dirty="0"/>
        </a:p>
      </dgm:t>
    </dgm:pt>
    <dgm:pt modelId="{83A4DD1D-9740-42AE-9757-F19DF6054B94}" type="parTrans" cxnId="{5BC842DC-77B6-4052-B29E-98027AA81B8E}">
      <dgm:prSet/>
      <dgm:spPr/>
      <dgm:t>
        <a:bodyPr/>
        <a:lstStyle/>
        <a:p>
          <a:endParaRPr lang="es-EC"/>
        </a:p>
      </dgm:t>
    </dgm:pt>
    <dgm:pt modelId="{5699C871-158C-4CE2-BE29-21C29BE76D34}" type="sibTrans" cxnId="{5BC842DC-77B6-4052-B29E-98027AA81B8E}">
      <dgm:prSet/>
      <dgm:spPr/>
      <dgm:t>
        <a:bodyPr/>
        <a:lstStyle/>
        <a:p>
          <a:endParaRPr lang="es-EC"/>
        </a:p>
      </dgm:t>
    </dgm:pt>
    <dgm:pt modelId="{5490C460-4FE0-43CC-BE6E-E525CDFF0D0A}">
      <dgm:prSet phldrT="[Texto]"/>
      <dgm:spPr/>
      <dgm:t>
        <a:bodyPr/>
        <a:lstStyle/>
        <a:p>
          <a:r>
            <a:rPr lang="es-EC" dirty="0"/>
            <a:t>Create database </a:t>
          </a:r>
          <a:r>
            <a:rPr lang="es-EC" dirty="0" err="1"/>
            <a:t>nameBD</a:t>
          </a:r>
          <a:r>
            <a:rPr lang="es-EC" dirty="0"/>
            <a:t>;</a:t>
          </a:r>
        </a:p>
      </dgm:t>
    </dgm:pt>
    <dgm:pt modelId="{2D33DF79-CC68-4437-B136-8CAF948AFA58}" type="parTrans" cxnId="{B4D5CC6F-F12D-4E69-9250-94BD8318514D}">
      <dgm:prSet/>
      <dgm:spPr/>
      <dgm:t>
        <a:bodyPr/>
        <a:lstStyle/>
        <a:p>
          <a:endParaRPr lang="es-EC"/>
        </a:p>
      </dgm:t>
    </dgm:pt>
    <dgm:pt modelId="{E7DC78BF-3D96-4F69-9705-4DADC7BAFE3F}" type="sibTrans" cxnId="{B4D5CC6F-F12D-4E69-9250-94BD8318514D}">
      <dgm:prSet/>
      <dgm:spPr/>
      <dgm:t>
        <a:bodyPr/>
        <a:lstStyle/>
        <a:p>
          <a:endParaRPr lang="es-EC"/>
        </a:p>
      </dgm:t>
    </dgm:pt>
    <dgm:pt modelId="{BCC5C217-40C1-4484-BD82-6FCDFC8E7AEA}" type="pres">
      <dgm:prSet presAssocID="{D9F52E9A-CD7C-47AD-9512-F0669B09A63A}" presName="Name0" presStyleCnt="0">
        <dgm:presLayoutVars>
          <dgm:chMax val="4"/>
          <dgm:resizeHandles val="exact"/>
        </dgm:presLayoutVars>
      </dgm:prSet>
      <dgm:spPr/>
    </dgm:pt>
    <dgm:pt modelId="{82FB55D0-B827-41B4-96DB-27515C090172}" type="pres">
      <dgm:prSet presAssocID="{D9F52E9A-CD7C-47AD-9512-F0669B09A63A}" presName="ellipse" presStyleLbl="trBgShp" presStyleIdx="0" presStyleCnt="1"/>
      <dgm:spPr/>
    </dgm:pt>
    <dgm:pt modelId="{DC35AF66-BCB1-4827-9F3D-6AC6142129C6}" type="pres">
      <dgm:prSet presAssocID="{D9F52E9A-CD7C-47AD-9512-F0669B09A63A}" presName="arrow1" presStyleLbl="fgShp" presStyleIdx="0" presStyleCnt="1"/>
      <dgm:spPr/>
    </dgm:pt>
    <dgm:pt modelId="{97C8A33B-F9EF-4941-989B-B79EA7BB611A}" type="pres">
      <dgm:prSet presAssocID="{D9F52E9A-CD7C-47AD-9512-F0669B09A63A}" presName="rectangle" presStyleLbl="revTx" presStyleIdx="0" presStyleCnt="1">
        <dgm:presLayoutVars>
          <dgm:bulletEnabled val="1"/>
        </dgm:presLayoutVars>
      </dgm:prSet>
      <dgm:spPr/>
    </dgm:pt>
    <dgm:pt modelId="{FCEBA27B-3C7A-492C-B8E7-E35DBED300CA}" type="pres">
      <dgm:prSet presAssocID="{01386AC1-FCE8-4A47-8E69-5CB8287E654A}" presName="item1" presStyleLbl="node1" presStyleIdx="0" presStyleCnt="2">
        <dgm:presLayoutVars>
          <dgm:bulletEnabled val="1"/>
        </dgm:presLayoutVars>
      </dgm:prSet>
      <dgm:spPr/>
    </dgm:pt>
    <dgm:pt modelId="{8564AF8C-5442-46F0-8E34-9E76643A3D67}" type="pres">
      <dgm:prSet presAssocID="{5490C460-4FE0-43CC-BE6E-E525CDFF0D0A}" presName="item2" presStyleLbl="node1" presStyleIdx="1" presStyleCnt="2">
        <dgm:presLayoutVars>
          <dgm:bulletEnabled val="1"/>
        </dgm:presLayoutVars>
      </dgm:prSet>
      <dgm:spPr/>
    </dgm:pt>
    <dgm:pt modelId="{60C6024E-A3BF-4BFF-B37A-03E820EC008C}" type="pres">
      <dgm:prSet presAssocID="{D9F52E9A-CD7C-47AD-9512-F0669B09A63A}" presName="funnel" presStyleLbl="trAlignAcc1" presStyleIdx="0" presStyleCnt="1"/>
      <dgm:spPr/>
    </dgm:pt>
  </dgm:ptLst>
  <dgm:cxnLst>
    <dgm:cxn modelId="{B7CC5449-4600-4308-84E4-19353C60760A}" type="presOf" srcId="{5490C460-4FE0-43CC-BE6E-E525CDFF0D0A}" destId="{97C8A33B-F9EF-4941-989B-B79EA7BB611A}" srcOrd="0" destOrd="0" presId="urn:microsoft.com/office/officeart/2005/8/layout/funnel1"/>
    <dgm:cxn modelId="{B4D5CC6F-F12D-4E69-9250-94BD8318514D}" srcId="{D9F52E9A-CD7C-47AD-9512-F0669B09A63A}" destId="{5490C460-4FE0-43CC-BE6E-E525CDFF0D0A}" srcOrd="2" destOrd="0" parTransId="{2D33DF79-CC68-4437-B136-8CAF948AFA58}" sibTransId="{E7DC78BF-3D96-4F69-9705-4DADC7BAFE3F}"/>
    <dgm:cxn modelId="{1EA779B4-FE89-45DE-8520-C9F5649772A5}" type="presOf" srcId="{01386AC1-FCE8-4A47-8E69-5CB8287E654A}" destId="{FCEBA27B-3C7A-492C-B8E7-E35DBED300CA}" srcOrd="0" destOrd="0" presId="urn:microsoft.com/office/officeart/2005/8/layout/funnel1"/>
    <dgm:cxn modelId="{5A2497BE-376E-4782-8627-B5294A99A890}" type="presOf" srcId="{903C391A-E574-4A36-95A4-D0B7E20DA95E}" destId="{8564AF8C-5442-46F0-8E34-9E76643A3D67}" srcOrd="0" destOrd="0" presId="urn:microsoft.com/office/officeart/2005/8/layout/funnel1"/>
    <dgm:cxn modelId="{5BC842DC-77B6-4052-B29E-98027AA81B8E}" srcId="{D9F52E9A-CD7C-47AD-9512-F0669B09A63A}" destId="{01386AC1-FCE8-4A47-8E69-5CB8287E654A}" srcOrd="1" destOrd="0" parTransId="{83A4DD1D-9740-42AE-9757-F19DF6054B94}" sibTransId="{5699C871-158C-4CE2-BE29-21C29BE76D34}"/>
    <dgm:cxn modelId="{038C13EA-B8E0-4B64-8EE3-267B3F7FA007}" srcId="{D9F52E9A-CD7C-47AD-9512-F0669B09A63A}" destId="{903C391A-E574-4A36-95A4-D0B7E20DA95E}" srcOrd="0" destOrd="0" parTransId="{F9D5CA9C-40F9-4E6F-AC8E-524451B3C543}" sibTransId="{FF6CE4AF-8DEE-4421-AEF7-2A0B412652E0}"/>
    <dgm:cxn modelId="{5E160CED-6676-4C3E-ABE8-CDD4DAD40A62}" type="presOf" srcId="{D9F52E9A-CD7C-47AD-9512-F0669B09A63A}" destId="{BCC5C217-40C1-4484-BD82-6FCDFC8E7AEA}" srcOrd="0" destOrd="0" presId="urn:microsoft.com/office/officeart/2005/8/layout/funnel1"/>
    <dgm:cxn modelId="{1C826C91-4260-4AA0-93A2-9C74A04EA626}" type="presParOf" srcId="{BCC5C217-40C1-4484-BD82-6FCDFC8E7AEA}" destId="{82FB55D0-B827-41B4-96DB-27515C090172}" srcOrd="0" destOrd="0" presId="urn:microsoft.com/office/officeart/2005/8/layout/funnel1"/>
    <dgm:cxn modelId="{4BD24483-362B-4F76-AE08-AAFD3CD80B59}" type="presParOf" srcId="{BCC5C217-40C1-4484-BD82-6FCDFC8E7AEA}" destId="{DC35AF66-BCB1-4827-9F3D-6AC6142129C6}" srcOrd="1" destOrd="0" presId="urn:microsoft.com/office/officeart/2005/8/layout/funnel1"/>
    <dgm:cxn modelId="{2606AB61-5D29-4856-8B6A-9E1EF8532305}" type="presParOf" srcId="{BCC5C217-40C1-4484-BD82-6FCDFC8E7AEA}" destId="{97C8A33B-F9EF-4941-989B-B79EA7BB611A}" srcOrd="2" destOrd="0" presId="urn:microsoft.com/office/officeart/2005/8/layout/funnel1"/>
    <dgm:cxn modelId="{AD8927A0-6E77-484D-BC85-1B9AFF4D01DE}" type="presParOf" srcId="{BCC5C217-40C1-4484-BD82-6FCDFC8E7AEA}" destId="{FCEBA27B-3C7A-492C-B8E7-E35DBED300CA}" srcOrd="3" destOrd="0" presId="urn:microsoft.com/office/officeart/2005/8/layout/funnel1"/>
    <dgm:cxn modelId="{D71CA2C2-E0EC-4456-BDC9-A3A666E8267F}" type="presParOf" srcId="{BCC5C217-40C1-4484-BD82-6FCDFC8E7AEA}" destId="{8564AF8C-5442-46F0-8E34-9E76643A3D67}" srcOrd="4" destOrd="0" presId="urn:microsoft.com/office/officeart/2005/8/layout/funnel1"/>
    <dgm:cxn modelId="{1AA32294-E5DA-48BB-B8B9-DB9C5D050545}" type="presParOf" srcId="{BCC5C217-40C1-4484-BD82-6FCDFC8E7AEA}" destId="{60C6024E-A3BF-4BFF-B37A-03E820EC008C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B55D0-B827-41B4-96DB-27515C090172}">
      <dsp:nvSpPr>
        <dsp:cNvPr id="0" name=""/>
        <dsp:cNvSpPr/>
      </dsp:nvSpPr>
      <dsp:spPr>
        <a:xfrm>
          <a:off x="903904" y="180640"/>
          <a:ext cx="3303221" cy="114716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5AF66-BCB1-4827-9F3D-6AC6142129C6}">
      <dsp:nvSpPr>
        <dsp:cNvPr id="0" name=""/>
        <dsp:cNvSpPr/>
      </dsp:nvSpPr>
      <dsp:spPr>
        <a:xfrm>
          <a:off x="2240557" y="2989659"/>
          <a:ext cx="640159" cy="40970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8A33B-F9EF-4941-989B-B79EA7BB611A}">
      <dsp:nvSpPr>
        <dsp:cNvPr id="0" name=""/>
        <dsp:cNvSpPr/>
      </dsp:nvSpPr>
      <dsp:spPr>
        <a:xfrm>
          <a:off x="1024254" y="3317420"/>
          <a:ext cx="3072764" cy="76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kern="1200" dirty="0"/>
            <a:t>Create database </a:t>
          </a:r>
          <a:r>
            <a:rPr lang="es-EC" sz="2000" kern="1200" dirty="0" err="1"/>
            <a:t>nameBD</a:t>
          </a:r>
          <a:r>
            <a:rPr lang="es-EC" sz="2000" kern="1200" dirty="0"/>
            <a:t>;</a:t>
          </a:r>
        </a:p>
      </dsp:txBody>
      <dsp:txXfrm>
        <a:off x="1024254" y="3317420"/>
        <a:ext cx="3072764" cy="768191"/>
      </dsp:txXfrm>
    </dsp:sp>
    <dsp:sp modelId="{FCEBA27B-3C7A-492C-B8E7-E35DBED300CA}">
      <dsp:nvSpPr>
        <dsp:cNvPr id="0" name=""/>
        <dsp:cNvSpPr/>
      </dsp:nvSpPr>
      <dsp:spPr>
        <a:xfrm>
          <a:off x="2104843" y="1416403"/>
          <a:ext cx="1152286" cy="1152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kern="1200" dirty="0"/>
            <a:t>Create table  </a:t>
          </a:r>
          <a:r>
            <a:rPr lang="es-EC" sz="1100" kern="1200" err="1"/>
            <a:t>nameTable</a:t>
          </a:r>
          <a:r>
            <a:rPr lang="es-EC" sz="1100" kern="1200"/>
            <a:t>();</a:t>
          </a:r>
          <a:endParaRPr lang="es-EC" sz="1100" kern="1200" dirty="0"/>
        </a:p>
      </dsp:txBody>
      <dsp:txXfrm>
        <a:off x="2273591" y="1585151"/>
        <a:ext cx="814790" cy="814790"/>
      </dsp:txXfrm>
    </dsp:sp>
    <dsp:sp modelId="{8564AF8C-5442-46F0-8E34-9E76643A3D67}">
      <dsp:nvSpPr>
        <dsp:cNvPr id="0" name=""/>
        <dsp:cNvSpPr/>
      </dsp:nvSpPr>
      <dsp:spPr>
        <a:xfrm>
          <a:off x="1280318" y="551932"/>
          <a:ext cx="1152286" cy="1152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100" kern="1200" dirty="0" err="1"/>
            <a:t>Insert</a:t>
          </a:r>
          <a:r>
            <a:rPr lang="es-EC" sz="1100" kern="1200" dirty="0"/>
            <a:t> </a:t>
          </a:r>
          <a:r>
            <a:rPr lang="es-EC" sz="1100" kern="1200" dirty="0" err="1"/>
            <a:t>into</a:t>
          </a:r>
          <a:r>
            <a:rPr lang="es-EC" sz="1100" kern="1200" dirty="0"/>
            <a:t> </a:t>
          </a:r>
          <a:r>
            <a:rPr lang="es-EC" sz="1100" kern="1200" dirty="0" err="1"/>
            <a:t>nameTable</a:t>
          </a:r>
          <a:r>
            <a:rPr lang="es-EC" sz="1100" kern="1200" dirty="0"/>
            <a:t> values();</a:t>
          </a:r>
        </a:p>
      </dsp:txBody>
      <dsp:txXfrm>
        <a:off x="1449066" y="720680"/>
        <a:ext cx="814790" cy="814790"/>
      </dsp:txXfrm>
    </dsp:sp>
    <dsp:sp modelId="{60C6024E-A3BF-4BFF-B37A-03E820EC008C}">
      <dsp:nvSpPr>
        <dsp:cNvPr id="0" name=""/>
        <dsp:cNvSpPr/>
      </dsp:nvSpPr>
      <dsp:spPr>
        <a:xfrm>
          <a:off x="768191" y="39805"/>
          <a:ext cx="3584891" cy="286791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5012-C341-4AEE-A5B6-5DBC1823FC4B}" type="datetimeFigureOut">
              <a:rPr lang="es-ES"/>
              <a:t>30/08/2021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538-C8E5-4C75-AD33-C6CE73CBF08B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73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75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19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57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29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559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636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30/08/2021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1316499795@live.uleam.edu.ec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oseSoledispa/Debate-Kinder-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11" Type="http://schemas.openxmlformats.org/officeDocument/2006/relationships/slide" Target="slide19.xml"/><Relationship Id="rId5" Type="http://schemas.openxmlformats.org/officeDocument/2006/relationships/slide" Target="slide6.xml"/><Relationship Id="rId10" Type="http://schemas.openxmlformats.org/officeDocument/2006/relationships/slide" Target="slide18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m-my.sharepoint.com/:u:/g/personal/e1314241199_live_uleam_edu_ec/EUJxkv46tD5JtpSOPe2CDsQBNA1qZqfestqEf4YD23DN8Q?e=XEfWi8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leam-my.sharepoint.com/:u:/g/personal/e1314241199_live_uleam_edu_ec/ES_7p6vNvXZEsmNCpv20sFMBRg-0tiBnPbVlh6-PB-amFg?e=NbbPsV" TargetMode="External"/><Relationship Id="rId4" Type="http://schemas.openxmlformats.org/officeDocument/2006/relationships/hyperlink" Target="https://uleam-my.sharepoint.com/:u:/g/personal/e1314241199_live_uleam_edu_ec/Ef_-kV2FABROvD3zW6aIe2YBazK6-VwQN7h8qq9e_eq8gg?e=RnrFz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AnderP08/Catequesis/blob/main/Crear%20base%20de%20datos" TargetMode="External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github.com/AnderP08/Catequesis/blob/main/Insert%20into%202do-Parcial" TargetMode="External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AnderP08/Catequesis/blob/main/crear%20tablas%202do-Parci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1"/>
            <a:ext cx="9120303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latin typeface="Aharoni"/>
                <a:cs typeface="Aharoni"/>
              </a:rPr>
              <a:t>TEMA:</a:t>
            </a:r>
          </a:p>
          <a:p>
            <a:endParaRPr lang="es-ES" sz="1400" dirty="0">
              <a:latin typeface="Aharoni"/>
              <a:cs typeface="Aharoni"/>
            </a:endParaRPr>
          </a:p>
          <a:p>
            <a:r>
              <a:rPr lang="es-MX" sz="3200" dirty="0">
                <a:latin typeface="Aharoni"/>
                <a:cs typeface="Aharoni"/>
              </a:rPr>
              <a:t>KÍNDER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666291" y="6067461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Autor: </a:t>
            </a:r>
            <a:r>
              <a:rPr lang="es-ES" u="sng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  <a:hlinkClick r:id="rId2"/>
              </a:rPr>
              <a:t>José Soledispa Vélez  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1010749" y="2499092"/>
            <a:ext cx="1017050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600" u="sng" dirty="0">
                <a:latin typeface="Cooper Black"/>
                <a:cs typeface="Aharoni"/>
              </a:rPr>
              <a:t>OBJETIVOS: </a:t>
            </a:r>
          </a:p>
          <a:p>
            <a:pPr algn="just"/>
            <a:endParaRPr lang="es-ES" sz="1600" dirty="0">
              <a:latin typeface="Cooper Black"/>
              <a:cs typeface="Calibri"/>
            </a:endParaRPr>
          </a:p>
          <a:p>
            <a:pPr algn="just"/>
            <a:r>
              <a:rPr lang="es-ES" sz="2600" dirty="0">
                <a:latin typeface="Cooper Black"/>
                <a:cs typeface="Calibri"/>
              </a:rPr>
              <a:t>D</a:t>
            </a:r>
            <a:r>
              <a:rPr lang="es-EC" sz="2600" dirty="0">
                <a:latin typeface="Cooper Black"/>
                <a:cs typeface="Calibri"/>
              </a:rPr>
              <a:t>esarrollar un modelo en PostgreSQL que cumpla los requerimientos del kínder “</a:t>
            </a:r>
            <a:r>
              <a:rPr lang="es-MX" sz="2600" dirty="0">
                <a:latin typeface="Cooper Black"/>
                <a:cs typeface="Calibri"/>
              </a:rPr>
              <a:t>Amaia Moreira</a:t>
            </a:r>
            <a:r>
              <a:rPr lang="es-EC" sz="2600" dirty="0">
                <a:latin typeface="Cooper Black"/>
                <a:cs typeface="Calibri"/>
              </a:rPr>
              <a:t>”.</a:t>
            </a:r>
          </a:p>
          <a:p>
            <a:pPr algn="just"/>
            <a:endParaRPr lang="es-EC" sz="2600" dirty="0">
              <a:latin typeface="Cooper Black"/>
              <a:cs typeface="Calibri"/>
            </a:endParaRPr>
          </a:p>
          <a:p>
            <a:pPr algn="just"/>
            <a:r>
              <a:rPr lang="es-EC" sz="2600" dirty="0">
                <a:latin typeface="Cooper Black"/>
                <a:cs typeface="Calibri"/>
              </a:rPr>
              <a:t>Desarrollar Trigger, cursor, procedimiento almacenado y Ireport que permita obtener datos y reportes de manera óptima.</a:t>
            </a:r>
            <a:endParaRPr lang="es-ES" sz="2600" dirty="0">
              <a:latin typeface="Cooper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58CF9084-3216-4E22-9FDF-058622E0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642938"/>
            <a:ext cx="11210925" cy="74612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TRIGGER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6D5F8F4-A84D-4B4E-9AD3-5905E3C9CEF6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bg1"/>
                </a:solidFill>
              </a:rPr>
              <a:t>CURSOR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D1C24764-EA04-4323-A218-F25D7BCB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62" y="2150353"/>
            <a:ext cx="10493189" cy="40641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73668-97A5-47A4-B93F-BAD6072835D1}"/>
              </a:ext>
            </a:extLst>
          </p:cNvPr>
          <p:cNvSpPr txBox="1"/>
          <p:nvPr/>
        </p:nvSpPr>
        <p:spPr>
          <a:xfrm>
            <a:off x="662151" y="1551251"/>
            <a:ext cx="1104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ursor que muestre la cantidad de niños y la cantidad de niñas inscritos en cada fecha del programa</a:t>
            </a:r>
          </a:p>
        </p:txBody>
      </p:sp>
    </p:spTree>
    <p:extLst>
      <p:ext uri="{BB962C8B-B14F-4D97-AF65-F5344CB8AC3E}">
        <p14:creationId xmlns:p14="http://schemas.microsoft.com/office/powerpoint/2010/main" val="272893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58CF9084-3216-4E22-9FDF-058622E0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642938"/>
            <a:ext cx="11210925" cy="74612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TRIGGER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6D5F8F4-A84D-4B4E-9AD3-5905E3C9CEF6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bg1"/>
                </a:solidFill>
              </a:rPr>
              <a:t>CURSOR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073668-97A5-47A4-B93F-BAD6072835D1}"/>
              </a:ext>
            </a:extLst>
          </p:cNvPr>
          <p:cNvSpPr txBox="1"/>
          <p:nvPr/>
        </p:nvSpPr>
        <p:spPr>
          <a:xfrm>
            <a:off x="662151" y="1551251"/>
            <a:ext cx="1104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ursor que muestre la cantidad de niños y la cantidad de niñas inscritos en cada fecha del programa</a:t>
            </a:r>
          </a:p>
        </p:txBody>
      </p:sp>
      <p:pic>
        <p:nvPicPr>
          <p:cNvPr id="11" name="Imagen 1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EDCC11E-7AA8-422F-B283-8BEBD743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1" y="2083531"/>
            <a:ext cx="6373031" cy="3700470"/>
          </a:xfrm>
          <a:prstGeom prst="rect">
            <a:avLst/>
          </a:prstGeom>
        </p:spPr>
      </p:pic>
      <p:pic>
        <p:nvPicPr>
          <p:cNvPr id="12" name="Imagen 1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B2CEA2C-3F27-4803-9B7D-283738B66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87" y="2156150"/>
            <a:ext cx="5190978" cy="36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51943F56-3C1B-443F-AAFF-ADD2AB01BB2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PROCEDIMIENTO ALMACENADO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4F737B-57C4-47CE-8AF1-085241B6257E}"/>
              </a:ext>
            </a:extLst>
          </p:cNvPr>
          <p:cNvSpPr txBox="1"/>
          <p:nvPr/>
        </p:nvSpPr>
        <p:spPr>
          <a:xfrm>
            <a:off x="662151" y="1579255"/>
            <a:ext cx="99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</a:rPr>
              <a:t>Procedimiento almacenado que retorne todas las actividades que tiene un programa que se le ingrese</a:t>
            </a:r>
            <a:endParaRPr lang="es-ES" dirty="0"/>
          </a:p>
        </p:txBody>
      </p:sp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A276FED2-CC19-4A15-80F9-43705D3D4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619" y="2139539"/>
            <a:ext cx="7001185" cy="438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1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51943F56-3C1B-443F-AAFF-ADD2AB01BB2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PROCEDIMIENTO ALMACENADO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4F737B-57C4-47CE-8AF1-085241B6257E}"/>
              </a:ext>
            </a:extLst>
          </p:cNvPr>
          <p:cNvSpPr txBox="1"/>
          <p:nvPr/>
        </p:nvSpPr>
        <p:spPr>
          <a:xfrm>
            <a:off x="662151" y="1579255"/>
            <a:ext cx="99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</a:rPr>
              <a:t>Procedimiento almacenado que retorne todas las actividades que tiene un programa que se le ingrese</a:t>
            </a:r>
            <a:endParaRPr lang="es-ES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68C825E9-77D6-45F9-9926-92B1F310F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398" y="2036162"/>
            <a:ext cx="6693203" cy="43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9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51943F56-3C1B-443F-AAFF-ADD2AB01BB2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PROCEDIMIENTO ALMACENADO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4F737B-57C4-47CE-8AF1-085241B6257E}"/>
              </a:ext>
            </a:extLst>
          </p:cNvPr>
          <p:cNvSpPr txBox="1"/>
          <p:nvPr/>
        </p:nvSpPr>
        <p:spPr>
          <a:xfrm>
            <a:off x="662151" y="1579255"/>
            <a:ext cx="99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</a:rPr>
              <a:t>Procedimiento almacenado que retorne todas las actividades que tiene un programa que se le ingrese</a:t>
            </a:r>
            <a:endParaRPr lang="es-ES" dirty="0"/>
          </a:p>
        </p:txBody>
      </p:sp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15D3AB9-C6DC-411E-83B6-87C54BA3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07" y="2559197"/>
            <a:ext cx="10963944" cy="27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6CECE721-2EF4-49FD-AB56-20C93C6D06DB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REPORTE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8A98310-E02A-4303-9FA7-3371DB6464CD}"/>
              </a:ext>
            </a:extLst>
          </p:cNvPr>
          <p:cNvSpPr txBox="1"/>
          <p:nvPr/>
        </p:nvSpPr>
        <p:spPr>
          <a:xfrm>
            <a:off x="662151" y="1579255"/>
            <a:ext cx="990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Realizar un reporte que muestre en un grafico de torta la cantidad de actividades en un programa para un año lectivo determinado.</a:t>
            </a:r>
            <a:endParaRPr lang="es-ES" dirty="0"/>
          </a:p>
        </p:txBody>
      </p:sp>
      <p:pic>
        <p:nvPicPr>
          <p:cNvPr id="23" name="Imagen 2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6E16FA5-1305-4F43-9CF5-8F783B54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44" y="2266133"/>
            <a:ext cx="6999304" cy="2657673"/>
          </a:xfrm>
          <a:prstGeom prst="rect">
            <a:avLst/>
          </a:prstGeom>
        </p:spPr>
      </p:pic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C2C9B43-2192-4EB1-A9AE-C71780C25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984" y="4110314"/>
            <a:ext cx="4861172" cy="25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6CECE721-2EF4-49FD-AB56-20C93C6D06DB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REPORTE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80E6F5F-B7E1-4F70-90C9-9AEC86A79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1" y="1806318"/>
            <a:ext cx="10846995" cy="47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7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6CECE721-2EF4-49FD-AB56-20C93C6D06DB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REPORTE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, Tabla, Excel, Gráfico circular&#10;&#10;Descripción generada automáticamente">
            <a:extLst>
              <a:ext uri="{FF2B5EF4-FFF2-40B4-BE49-F238E27FC236}">
                <a16:creationId xmlns:a16="http://schemas.microsoft.com/office/drawing/2014/main" id="{EC2FA817-9EBD-455B-8ED1-C1984B45C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50" y="1599466"/>
            <a:ext cx="5466658" cy="5175978"/>
          </a:xfrm>
          <a:prstGeom prst="rect">
            <a:avLst/>
          </a:prstGeom>
        </p:spPr>
      </p:pic>
      <p:pic>
        <p:nvPicPr>
          <p:cNvPr id="9" name="Imagen 8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F51D1BC0-5882-422D-8426-D5280D1B9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021" y="1599465"/>
            <a:ext cx="4647616" cy="51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6CECE721-2EF4-49FD-AB56-20C93C6D06DB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ENLACE GIT HUB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726090-77B6-4D79-87DF-6B0969F4360A}"/>
              </a:ext>
            </a:extLst>
          </p:cNvPr>
          <p:cNvSpPr txBox="1"/>
          <p:nvPr/>
        </p:nvSpPr>
        <p:spPr>
          <a:xfrm>
            <a:off x="3050627" y="3093043"/>
            <a:ext cx="6853027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https://github.com/JoseSoledispa/Debate-Kinder-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0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Conclusiones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908EB7-ACCC-4CE8-BC21-9635BF125418}"/>
              </a:ext>
            </a:extLst>
          </p:cNvPr>
          <p:cNvSpPr txBox="1"/>
          <p:nvPr/>
        </p:nvSpPr>
        <p:spPr>
          <a:xfrm>
            <a:off x="365015" y="1766037"/>
            <a:ext cx="114092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/>
              <a:t>El realizar auditorias y verificar la calidad de un SGBD e inspeccionar sus procesos, ha hecho posible la creación de Trigger, cursores, procedimientos almacenados e Ireport, los mismos que permiten utilizar cada una de sus diversas funcionalidades, incluso unirlas para poder obtener resultados mejorados y de mayor precisión.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/>
              <a:t>La instancia o uso de Trigger, cursores, procedimientos almacenados e Ireport, tienen diversas estructura/configuración de acuerdo al SGBD, por ende, se debe buscar información de acuerdo a donde se realizara la autoría, de esa manera evitar posibles fallos de sintaxis.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C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/>
              <a:t>El siguiente documento muestra diversas maneras de realizar consultas dentro de una BD, permitiendo entender y conocer nuevos métodos de consultas lo que permite; optimizar tiempo, recursos y posibles errores, sin embargo, tener conocimientos de estas funcionales y utilizarlas de manera indebida pone en peligro la gestión en empresas que no cuidan su seguridad.</a:t>
            </a:r>
          </a:p>
        </p:txBody>
      </p:sp>
    </p:spTree>
    <p:extLst>
      <p:ext uri="{BB962C8B-B14F-4D97-AF65-F5344CB8AC3E}">
        <p14:creationId xmlns:p14="http://schemas.microsoft.com/office/powerpoint/2010/main" val="139160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8A475-0C82-4684-8B0A-14852855ED58}"/>
              </a:ext>
            </a:extLst>
          </p:cNvPr>
          <p:cNvSpPr txBox="1"/>
          <p:nvPr/>
        </p:nvSpPr>
        <p:spPr>
          <a:xfrm>
            <a:off x="5566225" y="201624"/>
            <a:ext cx="6310216" cy="62508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2" action="ppaction://hlinksldjump"/>
              </a:rPr>
              <a:t>Dominio del universo</a:t>
            </a:r>
            <a:endParaRPr lang="es-ES" sz="2400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3" action="ppaction://hlinksldjump"/>
              </a:rPr>
              <a:t>Programas utilizados</a:t>
            </a:r>
            <a:endParaRPr lang="es-ES" sz="2400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err="1">
                <a:cs typeface="Calibri"/>
              </a:rPr>
              <a:t>PowerDesigner</a:t>
            </a:r>
            <a:r>
              <a:rPr lang="es-ES" sz="2400" dirty="0">
                <a:cs typeface="Calibri"/>
              </a:rPr>
              <a:t>: </a:t>
            </a:r>
            <a:r>
              <a:rPr lang="es-ES" sz="2400" dirty="0">
                <a:cs typeface="Calibri"/>
                <a:hlinkClick r:id="rId4" action="ppaction://hlinksldjump"/>
              </a:rPr>
              <a:t>diseño del nivel lógico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5" action="ppaction://hlinksldjump"/>
              </a:rPr>
              <a:t>Creación de la base de datos, crear tablas e inserción de datos</a:t>
            </a:r>
            <a:endParaRPr lang="es-ES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 err="1">
                <a:cs typeface="Calibri"/>
                <a:hlinkClick r:id="rId6" action="ppaction://hlinksldjump"/>
              </a:rPr>
              <a:t>Trigger</a:t>
            </a:r>
            <a:r>
              <a:rPr lang="es-ES" sz="2400" dirty="0">
                <a:ea typeface="+mj-lt"/>
                <a:cs typeface="+mj-lt"/>
                <a:hlinkClick r:id="rId6" action="ppaction://hlinksldjump"/>
              </a:rPr>
              <a:t> 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7" action="ppaction://hlinksldjump"/>
              </a:rPr>
              <a:t>Cursor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8" action="ppaction://hlinksldjump"/>
              </a:rPr>
              <a:t>Procedimiento almacenado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9" action="ppaction://hlinksldjump"/>
              </a:rPr>
              <a:t>Ireport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0" action="ppaction://hlinksldjump"/>
              </a:rPr>
              <a:t>Enlace GIT HUB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11" action="ppaction://hlinksldjump"/>
              </a:rPr>
              <a:t>Conclusiones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400" dirty="0">
              <a:cs typeface="Calibri"/>
            </a:endParaRPr>
          </a:p>
          <a:p>
            <a:pPr marL="342900" marR="0" lvl="0" indent="-22860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4810315-E7E0-47EA-B83B-C4B98C8A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Universo del discurso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3E571A-46A7-4414-807B-B63C7F283735}"/>
              </a:ext>
            </a:extLst>
          </p:cNvPr>
          <p:cNvSpPr txBox="1"/>
          <p:nvPr/>
        </p:nvSpPr>
        <p:spPr>
          <a:xfrm>
            <a:off x="490537" y="1533524"/>
            <a:ext cx="112109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kinder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“Amaia Moreira” desea un sistema para la gestión de sus actividades, desarrollar un modelo de datos que cumpla lo siguiente, agregue campos o tablas según su análisis lo requiera siempre y cuando justifique su criterio. Se debe almacenar información de los niños: C.I., nombres, apellidos, género, nacionalidad; se debe almacenar datos de los padres de forma obligatoria y puede haber información de tutores quienes han asumido por algún motivo la tutela de los niños: C.I., nombres, apellidos, genero, nacionalidad, dirección y teléfono de hogar y domicilio</a:t>
            </a: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kínder cuenta con programas para la estimulación del desarrollo intelectual, emocional y motriz del niño, existe un conjunto de profesionales que la institución contrata de los cuales es relevante almacenar además de la información necesaria y el número de certificado profesional emitido por la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senescyt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infantes son inscritos a estas actividades en la cual obtienen un rendimiento de: regular, bueno o excelente y las observaciones del caso. </a:t>
            </a:r>
          </a:p>
          <a:p>
            <a:pPr algn="just"/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kínder solo acepta infantes para los programas entre los 3 y 4 años de edad.</a:t>
            </a:r>
          </a:p>
          <a:p>
            <a:pPr algn="just"/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 modelo de datos debe lograr lo anterior y además poder realizar las siguientes consultas: </a:t>
            </a:r>
          </a:p>
          <a:p>
            <a:pPr algn="just"/>
            <a:endParaRPr lang="es-MX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Trigger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que impida que un estudiante sea matriculado varias veces en una misma actividad programada.</a:t>
            </a:r>
            <a:endParaRPr lang="es-MX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Cursor que muestre la cantidad de niños y niñas inscritas en cada año lectivo del ciclo.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Procedimiento almacenado que retorne todas las actividades que tiene un programa que se le ingrese.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Reporte en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ireport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que muestre en un gráfico de torta cantidad de actividades en un programa para un año lectivo determinado.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034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Programas utilizados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432107" y="1941521"/>
            <a:ext cx="11210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000" b="1" dirty="0"/>
              <a:t>PowerDesigner </a:t>
            </a:r>
            <a:r>
              <a:rPr lang="es-EC" sz="1200" b="1" dirty="0"/>
              <a:t>(link de descarga)</a:t>
            </a:r>
            <a:endParaRPr lang="es-EC" b="1" dirty="0"/>
          </a:p>
          <a:p>
            <a:pPr algn="just"/>
            <a:r>
              <a:rPr lang="es-EC" dirty="0">
                <a:hlinkClick r:id="rId3"/>
              </a:rPr>
              <a:t>https://uleam-my.sharepoint.com/:u:/g/personal/e1314241199_live_uleam_edu_ec/EUJxkv46tD5JtpSOPe2CDsQBNA1qZqfestqEf4YD23DN8Q?e=XEfWi8</a:t>
            </a:r>
            <a:endParaRPr lang="es-EC" dirty="0"/>
          </a:p>
          <a:p>
            <a:pPr algn="just"/>
            <a:endParaRPr lang="es-EC" dirty="0"/>
          </a:p>
          <a:p>
            <a:pPr algn="just"/>
            <a:r>
              <a:rPr lang="es-EC" sz="2000" b="1" dirty="0"/>
              <a:t>PostgreSQL </a:t>
            </a:r>
            <a:r>
              <a:rPr lang="es-EC" sz="1200" b="1" dirty="0"/>
              <a:t>(link de descarga)</a:t>
            </a:r>
          </a:p>
          <a:p>
            <a:pPr algn="just"/>
            <a:r>
              <a:rPr lang="es-ES" dirty="0">
                <a:hlinkClick r:id="rId4"/>
              </a:rPr>
              <a:t>https://uleam-my.sharepoint.com/:u:/g/personal/e1314241199_live_uleam_edu_ec/Ef_-kV2FABROvD3zW6aIe2YBazK6-VwQN7h8qq9e_eq8gg?e=RnrFzX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C" sz="2000" b="1" dirty="0"/>
              <a:t>Ireport </a:t>
            </a:r>
            <a:r>
              <a:rPr lang="es-EC" sz="1200" b="1" dirty="0"/>
              <a:t>(link de descarga)</a:t>
            </a:r>
          </a:p>
          <a:p>
            <a:pPr algn="just"/>
            <a:r>
              <a:rPr lang="es-EC" dirty="0">
                <a:hlinkClick r:id="rId5"/>
              </a:rPr>
              <a:t>https://uleam-my.sharepoint.com/:u:/g/personal/e1314241199_live_uleam_edu_ec/ES_7p6vNvXZEsmNCpv20sFMBRg-0tiBnPbVlh6-PB-amFg?e=NbbPsV</a:t>
            </a:r>
            <a:endParaRPr lang="es-EC" dirty="0"/>
          </a:p>
          <a:p>
            <a:pPr algn="just"/>
            <a:endParaRPr lang="es-EC" sz="1200" b="1" dirty="0"/>
          </a:p>
        </p:txBody>
      </p:sp>
    </p:spTree>
    <p:extLst>
      <p:ext uri="{BB962C8B-B14F-4D97-AF65-F5344CB8AC3E}">
        <p14:creationId xmlns:p14="http://schemas.microsoft.com/office/powerpoint/2010/main" val="9829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PowerDesigner:</a:t>
            </a:r>
            <a:b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s-ES" sz="2700" dirty="0">
                <a:solidFill>
                  <a:schemeClr val="bg1"/>
                </a:solidFill>
                <a:ea typeface="+mj-lt"/>
                <a:cs typeface="+mj-lt"/>
              </a:rPr>
              <a:t>Nivel; Lógico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6E8CBD-5406-41E0-B3E7-E48C9A081A1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501" y="1515660"/>
            <a:ext cx="12000998" cy="51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PostgreSQL:</a:t>
            </a:r>
            <a:b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s-ES" sz="2700" dirty="0">
                <a:solidFill>
                  <a:schemeClr val="bg1"/>
                </a:solidFill>
                <a:ea typeface="+mj-lt"/>
                <a:cs typeface="+mj-lt"/>
              </a:rPr>
              <a:t>Creación de la base de datos, crear tablas e inserción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0" name="Rectángulo: esquinas redondeadas 19">
            <a:hlinkClick r:id="rId3"/>
            <a:extLst>
              <a:ext uri="{FF2B5EF4-FFF2-40B4-BE49-F238E27FC236}">
                <a16:creationId xmlns:a16="http://schemas.microsoft.com/office/drawing/2014/main" id="{A2E2F079-BD99-44B0-A9E4-0FA0B82BCD8C}"/>
              </a:ext>
            </a:extLst>
          </p:cNvPr>
          <p:cNvSpPr/>
          <p:nvPr/>
        </p:nvSpPr>
        <p:spPr>
          <a:xfrm>
            <a:off x="556532" y="5966883"/>
            <a:ext cx="237555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PostgreSQL: Script para crear la base de datos</a:t>
            </a:r>
            <a:endParaRPr lang="es-ES" sz="12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6C7E957-5A36-4B71-879B-04AEB5C41C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722111"/>
              </p:ext>
            </p:extLst>
          </p:nvPr>
        </p:nvGraphicFramePr>
        <p:xfrm>
          <a:off x="3535363" y="1841466"/>
          <a:ext cx="5121274" cy="412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Rectángulo: esquinas redondeadas 22">
            <a:hlinkClick r:id="rId9"/>
            <a:extLst>
              <a:ext uri="{FF2B5EF4-FFF2-40B4-BE49-F238E27FC236}">
                <a16:creationId xmlns:a16="http://schemas.microsoft.com/office/drawing/2014/main" id="{F1B776AB-46CD-4D4B-8441-4E38C6A48A09}"/>
              </a:ext>
            </a:extLst>
          </p:cNvPr>
          <p:cNvSpPr/>
          <p:nvPr/>
        </p:nvSpPr>
        <p:spPr>
          <a:xfrm>
            <a:off x="4908222" y="5966883"/>
            <a:ext cx="237555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PostgreSQL: Script para crear tablas en la base de datos</a:t>
            </a:r>
            <a:endParaRPr lang="es-ES" sz="1200" dirty="0"/>
          </a:p>
        </p:txBody>
      </p:sp>
      <p:sp>
        <p:nvSpPr>
          <p:cNvPr id="25" name="Rectángulo: esquinas redondeadas 24">
            <a:hlinkClick r:id="rId10"/>
            <a:extLst>
              <a:ext uri="{FF2B5EF4-FFF2-40B4-BE49-F238E27FC236}">
                <a16:creationId xmlns:a16="http://schemas.microsoft.com/office/drawing/2014/main" id="{66A1A2B7-AA26-434F-9099-2208B70673B8}"/>
              </a:ext>
            </a:extLst>
          </p:cNvPr>
          <p:cNvSpPr/>
          <p:nvPr/>
        </p:nvSpPr>
        <p:spPr>
          <a:xfrm>
            <a:off x="9391902" y="5966883"/>
            <a:ext cx="237555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PostgreSQL: Script de inserciones en base de datos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54914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58CF9084-3216-4E22-9FDF-058622E0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642938"/>
            <a:ext cx="11210925" cy="74612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TRIGGER</a:t>
            </a:r>
            <a:endParaRPr lang="es-ES" sz="1200" dirty="0">
              <a:solidFill>
                <a:schemeClr val="bg1"/>
              </a:solidFill>
            </a:endParaRPr>
          </a:p>
        </p:txBody>
      </p:sp>
      <p:pic>
        <p:nvPicPr>
          <p:cNvPr id="21" name="Imagen 2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F2658A4-53A1-401F-BB30-78B2C796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40" y="1992630"/>
            <a:ext cx="7609651" cy="442828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48273F7-F762-4982-B082-F7649838AE8D}"/>
              </a:ext>
            </a:extLst>
          </p:cNvPr>
          <p:cNvSpPr txBox="1"/>
          <p:nvPr/>
        </p:nvSpPr>
        <p:spPr>
          <a:xfrm>
            <a:off x="815926" y="1498601"/>
            <a:ext cx="9158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Trigger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que impida matricular a un infante en el mismo programa varias veces </a:t>
            </a:r>
          </a:p>
        </p:txBody>
      </p:sp>
    </p:spTree>
    <p:extLst>
      <p:ext uri="{BB962C8B-B14F-4D97-AF65-F5344CB8AC3E}">
        <p14:creationId xmlns:p14="http://schemas.microsoft.com/office/powerpoint/2010/main" val="91836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58CF9084-3216-4E22-9FDF-058622E0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642938"/>
            <a:ext cx="11210925" cy="74612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TRIGGER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48273F7-F762-4982-B082-F7649838AE8D}"/>
              </a:ext>
            </a:extLst>
          </p:cNvPr>
          <p:cNvSpPr txBox="1"/>
          <p:nvPr/>
        </p:nvSpPr>
        <p:spPr>
          <a:xfrm>
            <a:off x="815926" y="1498601"/>
            <a:ext cx="9158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Trigger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que impida matricular a un infante en el mismo programa varias veces </a:t>
            </a: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E88D945-4587-4F34-8B6A-B9164A73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53" y="2309539"/>
            <a:ext cx="9699650" cy="33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58CF9084-3216-4E22-9FDF-058622E0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642938"/>
            <a:ext cx="11210925" cy="746125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TRIGGER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48273F7-F762-4982-B082-F7649838AE8D}"/>
              </a:ext>
            </a:extLst>
          </p:cNvPr>
          <p:cNvSpPr txBox="1"/>
          <p:nvPr/>
        </p:nvSpPr>
        <p:spPr>
          <a:xfrm>
            <a:off x="815926" y="1498601"/>
            <a:ext cx="9158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Trigger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que impida matricular a un infante en el mismo programa varias veces </a:t>
            </a:r>
          </a:p>
        </p:txBody>
      </p:sp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D0730DF-7DC7-4D06-927A-4AE8293A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07" y="2189374"/>
            <a:ext cx="5478809" cy="11165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A1B1F8-EDD8-48D6-8D5D-BBA96B72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7" y="3491858"/>
            <a:ext cx="11089833" cy="546180"/>
          </a:xfrm>
          <a:prstGeom prst="rect">
            <a:avLst/>
          </a:prstGeom>
        </p:spPr>
      </p:pic>
      <p:pic>
        <p:nvPicPr>
          <p:cNvPr id="9" name="Imagen 8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0D1EC8BE-C69E-47D9-B52E-6DFAC381A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26" y="4309438"/>
            <a:ext cx="9513511" cy="13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25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908</Words>
  <Application>Microsoft Office PowerPoint</Application>
  <PresentationFormat>Panorámica</PresentationFormat>
  <Paragraphs>105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Cooper Black</vt:lpstr>
      <vt:lpstr>Times New Roman</vt:lpstr>
      <vt:lpstr>Tema de Office</vt:lpstr>
      <vt:lpstr>Presentación de PowerPoint</vt:lpstr>
      <vt:lpstr>Índice</vt:lpstr>
      <vt:lpstr>Universo del discurso</vt:lpstr>
      <vt:lpstr>Programas utilizados</vt:lpstr>
      <vt:lpstr>PowerDesigner: Nivel; Lógico</vt:lpstr>
      <vt:lpstr>PostgreSQL: Creación de la base de datos, crear tablas e inserción de datos</vt:lpstr>
      <vt:lpstr>TRIGGER</vt:lpstr>
      <vt:lpstr>TRIGGER</vt:lpstr>
      <vt:lpstr>TRIGGER</vt:lpstr>
      <vt:lpstr>TRIGGER</vt:lpstr>
      <vt:lpstr>TRIGGER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Germain Soledispa Vélez</dc:creator>
  <cp:lastModifiedBy>SOLEDISPA VELEZ JOSE GERMAIN</cp:lastModifiedBy>
  <cp:revision>201</cp:revision>
  <dcterms:created xsi:type="dcterms:W3CDTF">2012-07-30T22:48:03Z</dcterms:created>
  <dcterms:modified xsi:type="dcterms:W3CDTF">2021-08-31T05:15:52Z</dcterms:modified>
</cp:coreProperties>
</file>