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2" r:id="rId5"/>
    <p:sldId id="261" r:id="rId6"/>
    <p:sldId id="25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7673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9A7E"/>
    <a:srgbClr val="41AD49"/>
    <a:srgbClr val="007475"/>
    <a:srgbClr val="009679"/>
    <a:srgbClr val="3CB7A8"/>
    <a:srgbClr val="94C11F"/>
    <a:srgbClr val="2D9040"/>
    <a:srgbClr val="026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0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8D389-1D9D-441C-AE0A-DC71E12CD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5D3547-0680-459B-8249-CF635F40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98B5D-8243-465D-BE9E-A7A78FF3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964296-0ED0-4CAB-8734-DD3CACD9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30E07-1B84-43E0-AE96-08F21196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19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A75A0-A60A-4F57-B7BA-DC44E646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1CB7CC-93D9-49E8-8299-EF25E4E1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1835F-42B4-4FE3-9C26-A2202667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6C4F6-6398-4262-8866-AC56189D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7CE8A-B734-4ADF-AEDF-C3AEDF9F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F405C1-11EC-4457-9C62-DB5BBE08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5EB2A9-2444-43EA-9A15-E7834818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E297C-3FEA-4800-8DF9-F9227A0B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301BD-5938-42A0-BDFA-FBA56DE1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4D05D-515B-40D7-B211-A26E456D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7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6C1B-1384-4E7F-B6B3-0D5EA287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AB369-ACA1-470A-8FAD-EE1BF139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175C7-D24F-418E-8198-7FAB9C8B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69AB3-F7EB-4056-BA66-51F9812D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4991B-9B0B-4F29-8603-7C1E9401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033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04B06-E721-46D5-B0E9-1415A8C9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FA0B9F-87D6-43A2-A950-B84E8EDD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EC558-5DC2-4F51-8824-B0EF0ECE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43E83B-8E54-402C-BF83-080E00E2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2C525-CA06-4AB9-9516-524BCFE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6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D458-E9B7-4C31-889C-DE330EA8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140C4-61B1-476E-86F7-3281C4F2E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D2A846-AB8E-4DF7-8799-47298B3C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C71108-4489-4D1F-B387-943B789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6FEF76-6964-4FD9-A5A6-4D6C88A5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0E4885-A24C-47F1-839E-D40A5C42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2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70D3C-F44C-46B2-8FFF-E117C185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7B2D2D-A1BA-40E3-B320-03E7A8B3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53E4CA-E55B-43B9-A906-334444F9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C54A25-34B0-4017-97C4-262B6747C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884BC5-C2B9-41BD-8FB0-D6FE52191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40E387-E11C-4469-8DE0-57AF1C75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23CA7A-DBF2-409E-AE3D-6E0237F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92E7C4-21D7-490F-9B96-641B5B77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408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D2517-4BC3-4E66-B9C3-F503DF95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49EAB1-561D-40D6-AEFD-4C8486A6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5D961-11CA-481B-9936-C7217BE0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6786D3-B4A1-443E-B2F1-5A5F2504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25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F09019-5756-4F64-9DDA-3904D526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ECC212-AA06-4CE3-BEB7-88BB2957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75E8D6-02E6-41B3-ABFF-681FD4C1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75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81162-D66E-4F4C-AE07-0C85E6BD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EA019-DC87-4153-96FD-745A86B8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93D4FA-0696-46E5-80A6-973061BD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4C12B-2905-4AFF-805D-754B375E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30402F-DA48-4C7A-B82C-A4C5D97E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3EFF68-BEA1-47BA-BE0C-D156C7F5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9EE3A-06C2-4E7D-A92A-19AE77D3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A02AB2-1403-4C53-ACDC-819F12BE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93914B-DF50-4B3E-982A-687D2AA9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D61D7-8B60-47A0-82F0-6E0DD62A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07457-4295-46F5-8835-9E8DFC16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DA2DFA-DA83-4340-8838-08C9B8AD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06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43BDD5-0367-4909-A4E0-5C4BAFC9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CCF9E-7AD0-40A0-A71D-1BBC12135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7E59C-8A04-4153-9FDD-F232333D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B28A-F258-495C-9EE0-A2C2F1ACD506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C0872B-4F81-47CD-A79F-E57D9DB35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3C86A-65D7-4295-9633-FCC67C959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0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BA7AC0-F356-4CC0-8D0C-053161F0A7F3}"/>
              </a:ext>
            </a:extLst>
          </p:cNvPr>
          <p:cNvSpPr/>
          <p:nvPr/>
        </p:nvSpPr>
        <p:spPr>
          <a:xfrm>
            <a:off x="5556" y="405312"/>
            <a:ext cx="12180888" cy="2133598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4FB2239-79C4-4242-94AC-E5CFA35EF966}"/>
              </a:ext>
            </a:extLst>
          </p:cNvPr>
          <p:cNvSpPr txBox="1">
            <a:spLocks/>
          </p:cNvSpPr>
          <p:nvPr/>
        </p:nvSpPr>
        <p:spPr>
          <a:xfrm>
            <a:off x="2779659" y="237214"/>
            <a:ext cx="6632682" cy="153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Bases de datos relacionales (SQL)</a:t>
            </a:r>
            <a:endParaRPr lang="es-CO" sz="45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A48D6D0-A8D2-454A-93BF-B95B73CE3430}"/>
              </a:ext>
            </a:extLst>
          </p:cNvPr>
          <p:cNvCxnSpPr>
            <a:cxnSpLocks/>
          </p:cNvCxnSpPr>
          <p:nvPr/>
        </p:nvCxnSpPr>
        <p:spPr>
          <a:xfrm>
            <a:off x="4201377" y="519042"/>
            <a:ext cx="34480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04C2030-A773-41CA-AD4B-6B227C11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001" y="1317452"/>
            <a:ext cx="3562569" cy="895831"/>
          </a:xfrm>
          <a:prstGeom prst="rect">
            <a:avLst/>
          </a:prstGeom>
        </p:spPr>
      </p:pic>
      <p:pic>
        <p:nvPicPr>
          <p:cNvPr id="2" name="Picture 2" descr="Grupo de Diseño Mecánico-UdeA | Medellín">
            <a:extLst>
              <a:ext uri="{FF2B5EF4-FFF2-40B4-BE49-F238E27FC236}">
                <a16:creationId xmlns:a16="http://schemas.microsoft.com/office/drawing/2014/main" id="{67C2C990-F867-036E-5F28-FED9A4C5D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14" y="3257159"/>
            <a:ext cx="1867682" cy="18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Energía alternativa">
            <a:extLst>
              <a:ext uri="{FF2B5EF4-FFF2-40B4-BE49-F238E27FC236}">
                <a16:creationId xmlns:a16="http://schemas.microsoft.com/office/drawing/2014/main" id="{D222594B-60A2-81A0-6234-518063B5F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12" y="3429000"/>
            <a:ext cx="2324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Python Software Foundation License - Wikipedia, la enciclopedia libre">
            <a:extLst>
              <a:ext uri="{FF2B5EF4-FFF2-40B4-BE49-F238E27FC236}">
                <a16:creationId xmlns:a16="http://schemas.microsoft.com/office/drawing/2014/main" id="{826666B9-E593-9C7C-A8CA-3033AE7C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88" y="3257159"/>
            <a:ext cx="2026688" cy="20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s objetos de SQL - Soy un DBA">
            <a:extLst>
              <a:ext uri="{FF2B5EF4-FFF2-40B4-BE49-F238E27FC236}">
                <a16:creationId xmlns:a16="http://schemas.microsoft.com/office/drawing/2014/main" id="{29FC9F7F-3DC9-3194-A0F6-E3E489A6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49" y="3429000"/>
            <a:ext cx="3016155" cy="16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78E59F6-B0C0-5DA8-2D55-F4F28FB513E0}"/>
              </a:ext>
            </a:extLst>
          </p:cNvPr>
          <p:cNvSpPr txBox="1">
            <a:spLocks/>
          </p:cNvSpPr>
          <p:nvPr/>
        </p:nvSpPr>
        <p:spPr>
          <a:xfrm>
            <a:off x="4249001" y="1409133"/>
            <a:ext cx="4778623" cy="177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/>
              <a:t>José Alejandro Urrego Pabón</a:t>
            </a:r>
          </a:p>
          <a:p>
            <a:r>
              <a:rPr lang="es-CO" sz="2000" dirty="0"/>
              <a:t>jalejandro.urrego@udea.edu.co</a:t>
            </a:r>
          </a:p>
        </p:txBody>
      </p:sp>
    </p:spTree>
    <p:extLst>
      <p:ext uri="{BB962C8B-B14F-4D97-AF65-F5344CB8AC3E}">
        <p14:creationId xmlns:p14="http://schemas.microsoft.com/office/powerpoint/2010/main" val="69882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11" y="548534"/>
            <a:ext cx="6775841" cy="852426"/>
          </a:xfrm>
        </p:spPr>
        <p:txBody>
          <a:bodyPr anchor="ctr">
            <a:normAutofit/>
          </a:bodyPr>
          <a:lstStyle/>
          <a:p>
            <a:pPr algn="l"/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SQL (</a:t>
            </a:r>
            <a:r>
              <a:rPr lang="es-ES" sz="3200" b="1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Structured</a:t>
            </a:r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3200" b="1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Query</a:t>
            </a:r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3200" b="1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Language</a:t>
            </a:r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89669D45-CEC1-4064-A3B6-D0309011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01" y="548534"/>
            <a:ext cx="2532653" cy="636852"/>
          </a:xfrm>
          <a:prstGeom prst="rect">
            <a:avLst/>
          </a:prstGeom>
        </p:spPr>
      </p:pic>
      <p:pic>
        <p:nvPicPr>
          <p:cNvPr id="1026" name="Picture 2" descr="21 Gestores de Bases de Datos más Usados 2023">
            <a:extLst>
              <a:ext uri="{FF2B5EF4-FFF2-40B4-BE49-F238E27FC236}">
                <a16:creationId xmlns:a16="http://schemas.microsoft.com/office/drawing/2014/main" id="{93DE258E-D43A-370F-90FD-56C84881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46" y="3156045"/>
            <a:ext cx="7078583" cy="23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0713D628-601C-A296-F27F-5C7379D24DC2}"/>
              </a:ext>
            </a:extLst>
          </p:cNvPr>
          <p:cNvSpPr txBox="1">
            <a:spLocks/>
          </p:cNvSpPr>
          <p:nvPr/>
        </p:nvSpPr>
        <p:spPr>
          <a:xfrm>
            <a:off x="1249016" y="1977497"/>
            <a:ext cx="10077438" cy="333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Lenguaje de programación diseñado para administrar, crear y recuperar bases de datos relacionales.</a:t>
            </a:r>
            <a:endParaRPr lang="es-ES" dirty="0"/>
          </a:p>
        </p:txBody>
      </p:sp>
      <p:pic>
        <p:nvPicPr>
          <p:cNvPr id="1030" name="Picture 6" descr="Relaciones en bases de datos - Jairo Galeas">
            <a:extLst>
              <a:ext uri="{FF2B5EF4-FFF2-40B4-BE49-F238E27FC236}">
                <a16:creationId xmlns:a16="http://schemas.microsoft.com/office/drawing/2014/main" id="{787DC00B-00F5-2914-4BFB-0F6E83A5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677" y="3156045"/>
            <a:ext cx="4250647" cy="23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6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02972D3-463A-604C-8B57-AC6CC208EDCF}"/>
              </a:ext>
            </a:extLst>
          </p:cNvPr>
          <p:cNvSpPr txBox="1">
            <a:spLocks/>
          </p:cNvSpPr>
          <p:nvPr/>
        </p:nvSpPr>
        <p:spPr>
          <a:xfrm>
            <a:off x="616553" y="1776766"/>
            <a:ext cx="5393207" cy="2888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AutoNum type="arabicPeriod"/>
            </a:pPr>
            <a:r>
              <a:rPr lang="es-ES" b="1" u="sng" dirty="0">
                <a:latin typeface="Roboto" panose="02000000000000000000" pitchFamily="2" charset="0"/>
                <a:ea typeface="Roboto" panose="02000000000000000000" pitchFamily="2" charset="0"/>
              </a:rPr>
              <a:t>Números enteros:</a:t>
            </a:r>
          </a:p>
          <a:p>
            <a:pPr marL="0" indent="0" algn="just">
              <a:buNone/>
            </a:pPr>
            <a:endParaRPr lang="es-ES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TYNYIN (250 dígitos)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SMALLIN (65535 dígitos)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MEDIUMIN (16777215 dígitos)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INT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endParaRPr lang="es-E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31">
            <a:extLst>
              <a:ext uri="{FF2B5EF4-FFF2-40B4-BE49-F238E27FC236}">
                <a16:creationId xmlns:a16="http://schemas.microsoft.com/office/drawing/2014/main" id="{36580FEE-BD0C-1444-8DFB-EDD9359FF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77" y="636086"/>
            <a:ext cx="2532653" cy="6368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7C0989-A529-294A-4497-AE526B10A85E}"/>
              </a:ext>
            </a:extLst>
          </p:cNvPr>
          <p:cNvSpPr txBox="1">
            <a:spLocks/>
          </p:cNvSpPr>
          <p:nvPr/>
        </p:nvSpPr>
        <p:spPr>
          <a:xfrm>
            <a:off x="1440111" y="548534"/>
            <a:ext cx="6775841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Tipos de datos en SQL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0922268-E99A-73F8-AFD4-5D21075A92D7}"/>
              </a:ext>
            </a:extLst>
          </p:cNvPr>
          <p:cNvSpPr txBox="1">
            <a:spLocks/>
          </p:cNvSpPr>
          <p:nvPr/>
        </p:nvSpPr>
        <p:spPr>
          <a:xfrm>
            <a:off x="5923523" y="1761924"/>
            <a:ext cx="5393207" cy="1529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u="sng" dirty="0">
                <a:latin typeface="Roboto" panose="02000000000000000000" pitchFamily="2" charset="0"/>
                <a:ea typeface="Roboto" panose="02000000000000000000" pitchFamily="2" charset="0"/>
              </a:rPr>
              <a:t>3. Números flotantes:</a:t>
            </a:r>
          </a:p>
          <a:p>
            <a:pPr marL="0" indent="0" algn="just">
              <a:buNone/>
            </a:pPr>
            <a:endParaRPr lang="es-ES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FLOAT(Números pequeños)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DOBLE (Números grandes)</a:t>
            </a: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72C187F-C9D8-C819-3EA9-121ECBF05708}"/>
              </a:ext>
            </a:extLst>
          </p:cNvPr>
          <p:cNvSpPr txBox="1">
            <a:spLocks/>
          </p:cNvSpPr>
          <p:nvPr/>
        </p:nvSpPr>
        <p:spPr>
          <a:xfrm>
            <a:off x="6009761" y="3486525"/>
            <a:ext cx="5799905" cy="1524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u="sng" dirty="0">
                <a:latin typeface="Roboto" panose="02000000000000000000" pitchFamily="2" charset="0"/>
                <a:ea typeface="Roboto" panose="02000000000000000000" pitchFamily="2" charset="0"/>
              </a:rPr>
              <a:t>4. Fechas y tiempos:</a:t>
            </a:r>
          </a:p>
          <a:p>
            <a:pPr marL="0" indent="0" algn="just">
              <a:buNone/>
            </a:pPr>
            <a:endParaRPr lang="es-ES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DATE(AAAA-MM-DD)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DATETIME (AAAA-MM-DD HH:MI:SS)</a:t>
            </a: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940628D-CBD8-7AEC-EDE7-DDABB5BD2356}"/>
              </a:ext>
            </a:extLst>
          </p:cNvPr>
          <p:cNvSpPr txBox="1">
            <a:spLocks/>
          </p:cNvSpPr>
          <p:nvPr/>
        </p:nvSpPr>
        <p:spPr>
          <a:xfrm>
            <a:off x="616554" y="4762674"/>
            <a:ext cx="5393207" cy="1524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u="sng" dirty="0">
                <a:latin typeface="Roboto" panose="02000000000000000000" pitchFamily="2" charset="0"/>
                <a:ea typeface="Roboto" panose="02000000000000000000" pitchFamily="2" charset="0"/>
              </a:rPr>
              <a:t>2. Cadena de caracteres:</a:t>
            </a:r>
          </a:p>
          <a:p>
            <a:pPr marL="0" indent="0" algn="just">
              <a:buNone/>
            </a:pPr>
            <a:endParaRPr lang="es-ES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600" b="1" dirty="0">
                <a:latin typeface="Roboto" panose="02000000000000000000" pitchFamily="2" charset="0"/>
                <a:ea typeface="Roboto" panose="02000000000000000000" pitchFamily="2" charset="0"/>
              </a:rPr>
              <a:t>CHAR (255 Caracteres)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600" b="1" dirty="0">
                <a:latin typeface="Roboto" panose="02000000000000000000" pitchFamily="2" charset="0"/>
                <a:ea typeface="Roboto" panose="02000000000000000000" pitchFamily="2" charset="0"/>
              </a:rPr>
              <a:t>VARCHAR (255 Caracteres)</a:t>
            </a:r>
          </a:p>
          <a:p>
            <a:pPr marL="0" indent="0" algn="just">
              <a:buNone/>
            </a:pPr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7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BD406-604A-0031-C816-35950373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Modificación de la estructura de la base de datos (Modificar, crear o borrar)</a:t>
            </a:r>
          </a:p>
          <a:p>
            <a:r>
              <a:rPr lang="es-CO" dirty="0"/>
              <a:t>Crear (CREATE): CREATE TABLE #####. Permite crear bases de datos o tablas.</a:t>
            </a:r>
          </a:p>
          <a:p>
            <a:r>
              <a:rPr lang="es-CO" dirty="0"/>
              <a:t>Alterar (ALTER): ALTER TABLE ####. Permite modificar la estructura de una tabla u objeto.</a:t>
            </a:r>
          </a:p>
          <a:p>
            <a:r>
              <a:rPr lang="es-CO" dirty="0"/>
              <a:t>Eliminar (DROP): DROP TABLE ####. Eliminar elementos presentes dentro del base de datos.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8B71C90-9E7E-6505-34BC-07EE1267EF46}"/>
              </a:ext>
            </a:extLst>
          </p:cNvPr>
          <p:cNvSpPr txBox="1">
            <a:spLocks/>
          </p:cNvSpPr>
          <p:nvPr/>
        </p:nvSpPr>
        <p:spPr>
          <a:xfrm>
            <a:off x="1413609" y="501115"/>
            <a:ext cx="9364782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Comandos DDL (Data </a:t>
            </a:r>
            <a:r>
              <a:rPr lang="es-ES" sz="3200" b="1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Definition</a:t>
            </a:r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3200" b="1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Language</a:t>
            </a:r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9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374AE90-369C-6BCA-69E0-DE669997FF5B}"/>
              </a:ext>
            </a:extLst>
          </p:cNvPr>
          <p:cNvSpPr txBox="1">
            <a:spLocks/>
          </p:cNvSpPr>
          <p:nvPr/>
        </p:nvSpPr>
        <p:spPr>
          <a:xfrm>
            <a:off x="1294196" y="499720"/>
            <a:ext cx="10067710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Comandos DML (Data </a:t>
            </a:r>
            <a:r>
              <a:rPr lang="es-ES" sz="3200" b="1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Manipulation</a:t>
            </a:r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3200" b="1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Language</a:t>
            </a:r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)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1C5178E-6AFF-53F1-DE5F-B72E7140C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Consulta o manipulación de datos. Usado para analizar datos específicos dentro de una base de datos.</a:t>
            </a:r>
          </a:p>
          <a:p>
            <a:r>
              <a:rPr lang="es-CO" dirty="0"/>
              <a:t>Seleccionar (SELECT): Seleccionar datos específicos dentro de la base de datos (Contiene otras subconsultas)</a:t>
            </a:r>
          </a:p>
          <a:p>
            <a:r>
              <a:rPr lang="es-CO" dirty="0"/>
              <a:t>Insertar (INSERT): Agrega registros a una tabla de la base de datos.</a:t>
            </a:r>
          </a:p>
          <a:p>
            <a:r>
              <a:rPr lang="es-CO" dirty="0"/>
              <a:t>Actualizar (UPDATE): Modifica valores dentro de una tabla.</a:t>
            </a:r>
          </a:p>
          <a:p>
            <a:r>
              <a:rPr lang="es-CO" dirty="0"/>
              <a:t>Borrar (DELETE): Borra los registros presentes en una tabla</a:t>
            </a:r>
          </a:p>
        </p:txBody>
      </p:sp>
    </p:spTree>
    <p:extLst>
      <p:ext uri="{BB962C8B-B14F-4D97-AF65-F5344CB8AC3E}">
        <p14:creationId xmlns:p14="http://schemas.microsoft.com/office/powerpoint/2010/main" val="37561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BA7AC0-F356-4CC0-8D0C-053161F0A7F3}"/>
              </a:ext>
            </a:extLst>
          </p:cNvPr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04C2030-A773-41CA-AD4B-6B227C11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938997"/>
            <a:ext cx="3897312" cy="980006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5402501D-C95C-4506-BF34-2598DF2CD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4012" y="4637023"/>
            <a:ext cx="3886200" cy="2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85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267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Slab</vt:lpstr>
      <vt:lpstr>Wingdings</vt:lpstr>
      <vt:lpstr>Tema de Office</vt:lpstr>
      <vt:lpstr>Presentación de PowerPoint</vt:lpstr>
      <vt:lpstr>SQL (Structured Query Language)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Felipe Gonzalez</dc:creator>
  <cp:lastModifiedBy>JOSE ALEJANDRO URREGO PABON</cp:lastModifiedBy>
  <cp:revision>29</cp:revision>
  <dcterms:created xsi:type="dcterms:W3CDTF">2019-05-17T14:28:16Z</dcterms:created>
  <dcterms:modified xsi:type="dcterms:W3CDTF">2023-02-21T02:47:40Z</dcterms:modified>
</cp:coreProperties>
</file>