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1" r:id="rId1"/>
  </p:sldMasterIdLst>
  <p:notesMasterIdLst>
    <p:notesMasterId r:id="rId23"/>
  </p:notesMasterIdLst>
  <p:handoutMasterIdLst>
    <p:handoutMasterId r:id="rId24"/>
  </p:handoutMasterIdLst>
  <p:sldIdLst>
    <p:sldId id="268" r:id="rId2"/>
    <p:sldId id="269" r:id="rId3"/>
    <p:sldId id="279" r:id="rId4"/>
    <p:sldId id="280" r:id="rId5"/>
    <p:sldId id="281" r:id="rId6"/>
    <p:sldId id="298" r:id="rId7"/>
    <p:sldId id="282" r:id="rId8"/>
    <p:sldId id="301" r:id="rId9"/>
    <p:sldId id="300" r:id="rId10"/>
    <p:sldId id="283" r:id="rId11"/>
    <p:sldId id="284" r:id="rId12"/>
    <p:sldId id="290" r:id="rId13"/>
    <p:sldId id="292" r:id="rId14"/>
    <p:sldId id="293" r:id="rId15"/>
    <p:sldId id="299" r:id="rId16"/>
    <p:sldId id="294" r:id="rId17"/>
    <p:sldId id="302" r:id="rId18"/>
    <p:sldId id="295" r:id="rId19"/>
    <p:sldId id="296" r:id="rId20"/>
    <p:sldId id="297" r:id="rId21"/>
    <p:sldId id="303" r:id="rId2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7A2"/>
    <a:srgbClr val="355D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0A6822-18B0-4DB8-8631-E23809EFC2D3}" v="16" dt="2019-10-02T17:41:24.199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14" d="100"/>
          <a:sy n="114" d="100"/>
        </p:scale>
        <p:origin x="474" y="102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>
              <a:latin typeface="Calibri" panose="020F0502020204030204" pitchFamily="34" charset="0"/>
            </a:endParaRP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399C252-E6DB-401D-8B3A-185BEB756E6D}" type="datetime1">
              <a:rPr lang="pt-PT" smtClean="0">
                <a:latin typeface="Calibri" panose="020F0502020204030204" pitchFamily="34" charset="0"/>
              </a:rPr>
              <a:t>04/10/2019</a:t>
            </a:fld>
            <a:endParaRPr lang="pt-PT">
              <a:latin typeface="Calibri" panose="020F0502020204030204" pitchFamily="34" charset="0"/>
            </a:endParaRP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>
              <a:latin typeface="Calibri" panose="020F0502020204030204" pitchFamily="34" charset="0"/>
            </a:endParaRP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pt-PT" smtClean="0">
                <a:latin typeface="Calibri" panose="020F0502020204030204" pitchFamily="34" charset="0"/>
              </a:rPr>
              <a:t>‹nº›</a:t>
            </a:fld>
            <a:endParaRPr lang="pt-PT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245ED89-404D-425C-A0AC-1954F683E009}" type="datetime1">
              <a:rPr lang="pt-PT" noProof="0" smtClean="0"/>
              <a:t>04/10/2019</a:t>
            </a:fld>
            <a:endParaRPr lang="pt-PT" noProof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F105DB2-FD3E-441D-8B7E-7AE83ECE27B3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pt-PT" smtClean="0">
                <a:latin typeface="Calibri" panose="020F0502020204030204" pitchFamily="34" charset="0"/>
              </a:rPr>
              <a:t>1</a:t>
            </a:fld>
            <a:endParaRPr lang="pt-PT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>
              <a:latin typeface="Calibri" panose="020F0502020204030204" pitchFamily="34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pt-PT" smtClean="0">
                <a:latin typeface="Calibri" panose="020F0502020204030204" pitchFamily="34" charset="0"/>
              </a:rPr>
              <a:t>10</a:t>
            </a:fld>
            <a:endParaRPr lang="pt-PT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151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>
              <a:latin typeface="Calibri" panose="020F0502020204030204" pitchFamily="34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pt-PT" smtClean="0">
                <a:latin typeface="Calibri" panose="020F0502020204030204" pitchFamily="34" charset="0"/>
              </a:rPr>
              <a:t>11</a:t>
            </a:fld>
            <a:endParaRPr lang="pt-PT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056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>
              <a:latin typeface="Calibri" panose="020F0502020204030204" pitchFamily="34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pt-PT" smtClean="0">
                <a:latin typeface="Calibri" panose="020F0502020204030204" pitchFamily="34" charset="0"/>
              </a:rPr>
              <a:t>12</a:t>
            </a:fld>
            <a:endParaRPr lang="pt-PT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592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>
              <a:latin typeface="Calibri" panose="020F0502020204030204" pitchFamily="34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pt-PT" smtClean="0">
                <a:latin typeface="Calibri" panose="020F0502020204030204" pitchFamily="34" charset="0"/>
              </a:rPr>
              <a:t>13</a:t>
            </a:fld>
            <a:endParaRPr lang="pt-PT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341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>
              <a:latin typeface="Calibri" panose="020F0502020204030204" pitchFamily="34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pt-PT" smtClean="0">
                <a:latin typeface="Calibri" panose="020F0502020204030204" pitchFamily="34" charset="0"/>
              </a:rPr>
              <a:t>14</a:t>
            </a:fld>
            <a:endParaRPr lang="pt-PT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2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>
              <a:latin typeface="Calibri" panose="020F0502020204030204" pitchFamily="34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pt-PT" smtClean="0">
                <a:latin typeface="Calibri" panose="020F0502020204030204" pitchFamily="34" charset="0"/>
              </a:rPr>
              <a:t>15</a:t>
            </a:fld>
            <a:endParaRPr lang="pt-PT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499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>
              <a:latin typeface="Calibri" panose="020F0502020204030204" pitchFamily="34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pt-PT" smtClean="0">
                <a:latin typeface="Calibri" panose="020F0502020204030204" pitchFamily="34" charset="0"/>
              </a:rPr>
              <a:t>16</a:t>
            </a:fld>
            <a:endParaRPr lang="pt-PT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073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>
              <a:latin typeface="Calibri" panose="020F0502020204030204" pitchFamily="34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pt-PT" smtClean="0">
                <a:latin typeface="Calibri" panose="020F0502020204030204" pitchFamily="34" charset="0"/>
              </a:rPr>
              <a:t>17</a:t>
            </a:fld>
            <a:endParaRPr lang="pt-PT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3275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>
              <a:latin typeface="Calibri" panose="020F0502020204030204" pitchFamily="34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pt-PT" smtClean="0">
                <a:latin typeface="Calibri" panose="020F0502020204030204" pitchFamily="34" charset="0"/>
              </a:rPr>
              <a:t>18</a:t>
            </a:fld>
            <a:endParaRPr lang="pt-PT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3573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>
              <a:latin typeface="Calibri" panose="020F0502020204030204" pitchFamily="34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pt-PT" smtClean="0">
                <a:latin typeface="Calibri" panose="020F0502020204030204" pitchFamily="34" charset="0"/>
              </a:rPr>
              <a:t>19</a:t>
            </a:fld>
            <a:endParaRPr lang="pt-PT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453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>
              <a:latin typeface="Calibri" panose="020F0502020204030204" pitchFamily="34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pt-PT" smtClean="0">
                <a:latin typeface="Calibri" panose="020F0502020204030204" pitchFamily="34" charset="0"/>
              </a:rPr>
              <a:t>2</a:t>
            </a:fld>
            <a:endParaRPr lang="pt-PT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>
              <a:latin typeface="Calibri" panose="020F0502020204030204" pitchFamily="34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pt-PT" smtClean="0">
                <a:latin typeface="Calibri" panose="020F0502020204030204" pitchFamily="34" charset="0"/>
              </a:rPr>
              <a:t>20</a:t>
            </a:fld>
            <a:endParaRPr lang="pt-PT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6187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>
              <a:latin typeface="Calibri" panose="020F0502020204030204" pitchFamily="34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pt-PT" smtClean="0">
                <a:latin typeface="Calibri" panose="020F0502020204030204" pitchFamily="34" charset="0"/>
              </a:rPr>
              <a:t>21</a:t>
            </a:fld>
            <a:endParaRPr lang="pt-PT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184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>
              <a:latin typeface="Calibri" panose="020F0502020204030204" pitchFamily="34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pt-PT" smtClean="0">
                <a:latin typeface="Calibri" panose="020F0502020204030204" pitchFamily="34" charset="0"/>
              </a:rPr>
              <a:t>3</a:t>
            </a:fld>
            <a:endParaRPr lang="pt-PT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134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>
              <a:latin typeface="Calibri" panose="020F0502020204030204" pitchFamily="34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pt-PT" smtClean="0">
                <a:latin typeface="Calibri" panose="020F0502020204030204" pitchFamily="34" charset="0"/>
              </a:rPr>
              <a:t>4</a:t>
            </a:fld>
            <a:endParaRPr lang="pt-PT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179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>
              <a:latin typeface="Calibri" panose="020F0502020204030204" pitchFamily="34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pt-PT" smtClean="0">
                <a:latin typeface="Calibri" panose="020F0502020204030204" pitchFamily="34" charset="0"/>
              </a:rPr>
              <a:t>5</a:t>
            </a:fld>
            <a:endParaRPr lang="pt-PT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959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>
              <a:latin typeface="Calibri" panose="020F0502020204030204" pitchFamily="34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pt-PT" smtClean="0">
                <a:latin typeface="Calibri" panose="020F0502020204030204" pitchFamily="34" charset="0"/>
              </a:rPr>
              <a:t>6</a:t>
            </a:fld>
            <a:endParaRPr lang="pt-PT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25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>
              <a:latin typeface="Calibri" panose="020F0502020204030204" pitchFamily="34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pt-PT" smtClean="0">
                <a:latin typeface="Calibri" panose="020F0502020204030204" pitchFamily="34" charset="0"/>
              </a:rPr>
              <a:t>7</a:t>
            </a:fld>
            <a:endParaRPr lang="pt-PT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650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>
              <a:latin typeface="Calibri" panose="020F0502020204030204" pitchFamily="34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pt-PT" smtClean="0">
                <a:latin typeface="Calibri" panose="020F0502020204030204" pitchFamily="34" charset="0"/>
              </a:rPr>
              <a:t>8</a:t>
            </a:fld>
            <a:endParaRPr lang="pt-PT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297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>
              <a:latin typeface="Calibri" panose="020F0502020204030204" pitchFamily="34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pt-PT" smtClean="0">
                <a:latin typeface="Calibri" panose="020F0502020204030204" pitchFamily="34" charset="0"/>
              </a:rPr>
              <a:t>9</a:t>
            </a:fld>
            <a:endParaRPr lang="pt-PT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46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1"/>
            <a:ext cx="23044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5936" y="1122363"/>
            <a:ext cx="8789286" cy="2387600"/>
          </a:xfrm>
        </p:spPr>
        <p:txBody>
          <a:bodyPr anchor="b">
            <a:normAutofit/>
          </a:bodyPr>
          <a:lstStyle>
            <a:lvl1pPr algn="l">
              <a:defRPr sz="479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5936" y="3602038"/>
            <a:ext cx="8789286" cy="1655762"/>
          </a:xfrm>
        </p:spPr>
        <p:txBody>
          <a:bodyPr>
            <a:normAutofit/>
          </a:bodyPr>
          <a:lstStyle>
            <a:lvl1pPr marL="0" indent="0" algn="l">
              <a:buNone/>
              <a:defRPr sz="1999" cap="all" baseline="0">
                <a:solidFill>
                  <a:schemeClr val="tx2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5668" y="5410202"/>
            <a:ext cx="2742486" cy="365125"/>
          </a:xfrm>
        </p:spPr>
        <p:txBody>
          <a:bodyPr/>
          <a:lstStyle/>
          <a:p>
            <a:fld id="{72DE55D9-443D-4DF8-9E39-F17EF2F24B60}" type="datetime1">
              <a:rPr lang="pt-PT" noProof="0" smtClean="0"/>
              <a:t>04/10/2019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5936" y="5410202"/>
            <a:ext cx="5123551" cy="365125"/>
          </a:xfrm>
        </p:spPr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4334" y="5410200"/>
            <a:ext cx="770888" cy="365125"/>
          </a:xfrm>
        </p:spPr>
        <p:txBody>
          <a:bodyPr/>
          <a:lstStyle/>
          <a:p>
            <a:fld id="{DF28FB93-0A08-4E7D-8E63-9EFA29F1E093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37840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4304665"/>
            <a:ext cx="9909774" cy="819355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114" y="606426"/>
            <a:ext cx="9909773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199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5124020"/>
            <a:ext cx="9908278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1893-A936-4D22-B6F8-F6184F176042}" type="datetime1">
              <a:rPr lang="pt-PT" noProof="0" smtClean="0"/>
              <a:t>04/10/2019</a:t>
            </a:fld>
            <a:endParaRPr lang="pt-P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2407908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59" y="609600"/>
            <a:ext cx="9903375" cy="342900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4419600"/>
            <a:ext cx="9901880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1893-A936-4D22-B6F8-F6184F176042}" type="datetime1">
              <a:rPr lang="pt-PT" noProof="0" smtClean="0"/>
              <a:t>04/10/2019</a:t>
            </a:fld>
            <a:endParaRPr lang="pt-P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36461118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748429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365557"/>
            <a:ext cx="875002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4" y="4309919"/>
            <a:ext cx="990342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1893-A936-4D22-B6F8-F6184F176042}" type="datetime1">
              <a:rPr lang="pt-PT" noProof="0" smtClean="0"/>
              <a:t>04/10/2019</a:t>
            </a:fld>
            <a:endParaRPr lang="pt-P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pt-PT" noProof="0" smtClean="0"/>
              <a:pPr/>
              <a:t>‹nº›</a:t>
            </a:fld>
            <a:endParaRPr lang="pt-PT" noProof="0"/>
          </a:p>
        </p:txBody>
      </p:sp>
      <p:sp>
        <p:nvSpPr>
          <p:cNvPr id="60" name="TextBox 59"/>
          <p:cNvSpPr txBox="1"/>
          <p:nvPr/>
        </p:nvSpPr>
        <p:spPr>
          <a:xfrm>
            <a:off x="903277" y="73239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4626" y="276497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081803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2134042"/>
            <a:ext cx="9903421" cy="2511835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4657655"/>
            <a:ext cx="9901926" cy="1140644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1893-A936-4D22-B6F8-F6184F176042}" type="datetime1">
              <a:rPr lang="pt-PT" noProof="0" smtClean="0"/>
              <a:t>04/10/2019</a:t>
            </a:fld>
            <a:endParaRPr lang="pt-P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95973655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990341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113" y="2674463"/>
            <a:ext cx="319606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625" y="3360263"/>
            <a:ext cx="3207899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3591" y="2677635"/>
            <a:ext cx="318355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3040" y="3363435"/>
            <a:ext cx="319499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397" y="2674463"/>
            <a:ext cx="319413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0397" y="3360263"/>
            <a:ext cx="319413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1893-A936-4D22-B6F8-F6184F176042}" type="datetime1">
              <a:rPr lang="pt-PT" noProof="0" smtClean="0"/>
              <a:t>04/10/2019</a:t>
            </a:fld>
            <a:endParaRPr lang="pt-PT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83902737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114" y="609600"/>
            <a:ext cx="990341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116" y="4404596"/>
            <a:ext cx="3194408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116" y="2666998"/>
            <a:ext cx="3194408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116" y="4980859"/>
            <a:ext cx="3194408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7884" y="4404596"/>
            <a:ext cx="3199567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7884" y="2666998"/>
            <a:ext cx="319810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6424" y="4980857"/>
            <a:ext cx="3199567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523" y="4404595"/>
            <a:ext cx="318991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0398" y="2666998"/>
            <a:ext cx="319413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0397" y="4980855"/>
            <a:ext cx="319413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1893-A936-4D22-B6F8-F6184F176042}" type="datetime1">
              <a:rPr lang="pt-PT" noProof="0" smtClean="0"/>
              <a:t>04/10/2019</a:t>
            </a:fld>
            <a:endParaRPr lang="pt-PT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6207493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01A0-DEB0-4A22-8285-849DB21977CA}" type="datetime1">
              <a:rPr lang="pt-PT" noProof="0" smtClean="0"/>
              <a:t>04/10/2019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0450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0046" y="609600"/>
            <a:ext cx="2004489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113" y="609600"/>
            <a:ext cx="7746572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1893-A936-4D22-B6F8-F6184F176042}" type="datetime1">
              <a:rPr lang="pt-PT" noProof="0" smtClean="0"/>
              <a:t>04/10/2019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16695798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Calibri" panose="020F0502020204030204" pitchFamily="34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712841F6-88A1-4A9A-8DDD-33562A3AE9FD}" type="datetime1">
              <a:rPr lang="pt-PT" noProof="0" smtClean="0"/>
              <a:t>04/10/2019</a:t>
            </a:fld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1264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Calibri" panose="020F0502020204030204" pitchFamily="34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35DF0706-2974-4555-891A-560C9FD18398}" type="datetime1">
              <a:rPr lang="pt-PT" noProof="0" smtClean="0"/>
              <a:t>04/10/2019</a:t>
            </a:fld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1893-A936-4D22-B6F8-F6184F176042}" type="datetime1">
              <a:rPr lang="pt-PT" noProof="0" smtClean="0"/>
              <a:t>04/10/2019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82754532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1419227"/>
            <a:ext cx="9903420" cy="2852737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4" y="4424362"/>
            <a:ext cx="9903420" cy="1374776"/>
          </a:xfrm>
        </p:spPr>
        <p:txBody>
          <a:bodyPr>
            <a:normAutofit/>
          </a:bodyPr>
          <a:lstStyle>
            <a:lvl1pPr marL="0" indent="0">
              <a:buNone/>
              <a:defRPr sz="1799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21E3-8626-40F8-BEFD-D4D08992B753}" type="datetime1">
              <a:rPr lang="pt-PT" noProof="0" smtClean="0"/>
              <a:t>04/10/2019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7042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113" y="2249486"/>
            <a:ext cx="487711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2249486"/>
            <a:ext cx="487394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AC9A-BB8E-47A7-9F1D-ACD5C1A824DA}" type="datetime1">
              <a:rPr lang="pt-PT" noProof="0" smtClean="0"/>
              <a:t>04/10/2019</a:t>
            </a:fld>
            <a:endParaRPr lang="pt-P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98485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619127"/>
            <a:ext cx="990342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663" y="2249486"/>
            <a:ext cx="464857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113" y="3073398"/>
            <a:ext cx="487712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141" y="2249485"/>
            <a:ext cx="464539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3073398"/>
            <a:ext cx="487394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F5B27-B5DC-4978-9C56-9FC7CF3C584E}" type="datetime1">
              <a:rPr lang="pt-PT" noProof="0" smtClean="0"/>
              <a:t>04/10/2019</a:t>
            </a:fld>
            <a:endParaRPr lang="pt-P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06995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FC81-A930-46DF-AC0E-C84B06508EE3}" type="datetime1">
              <a:rPr lang="pt-PT" noProof="0" smtClean="0"/>
              <a:t>04/10/2019</a:t>
            </a:fld>
            <a:endParaRPr lang="pt-PT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58542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C932-8398-4AF5-B401-B91F3B9ADEE0}" type="datetime1">
              <a:rPr lang="pt-PT" noProof="0" smtClean="0"/>
              <a:t>04/10/2019</a:t>
            </a:fld>
            <a:endParaRPr lang="pt-PT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pt-PT" noProof="0" smtClean="0"/>
              <a:pPr/>
              <a:t>‹nº›</a:t>
            </a:fld>
            <a:endParaRPr lang="pt-PT" noProof="0"/>
          </a:p>
        </p:txBody>
      </p:sp>
      <p:grpSp>
        <p:nvGrpSpPr>
          <p:cNvPr id="5" name="gráfico inferior">
            <a:extLst>
              <a:ext uri="{FF2B5EF4-FFF2-40B4-BE49-F238E27FC236}">
                <a16:creationId xmlns:a16="http://schemas.microsoft.com/office/drawing/2014/main" id="{8A4BE031-47AD-408E-8FA3-E45C3B55CBE4}"/>
              </a:ext>
            </a:extLst>
          </p:cNvPr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14D7FE81-A95E-41B8-9E51-87B04AC8389F}"/>
                </a:ext>
              </a:extLst>
            </p:cNvPr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>
                <a:latin typeface="Calibri" panose="020F0502020204030204" pitchFamily="34" charset="0"/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453AF19-67B4-4489-B79A-6304A8458FCA}"/>
                </a:ext>
              </a:extLst>
            </p:cNvPr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>
                <a:latin typeface="Calibri" panose="020F0502020204030204" pitchFamily="34" charset="0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A3E19FA8-9857-4AEB-9D8C-591A721511A8}"/>
                </a:ext>
              </a:extLst>
            </p:cNvPr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808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407" y="609601"/>
            <a:ext cx="3855033" cy="1639884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858" y="592666"/>
            <a:ext cx="5889675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407" y="2249486"/>
            <a:ext cx="385503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BCEF-012D-404A-BF91-E15F64140FF5}" type="datetime1">
              <a:rPr lang="pt-PT" noProof="0" smtClean="0"/>
              <a:t>04/10/2019</a:t>
            </a:fld>
            <a:endParaRPr lang="pt-P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9517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5932963" cy="1639886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8799" y="609602"/>
            <a:ext cx="3665735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2249486"/>
            <a:ext cx="5932966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7886-3A24-4930-AAF0-6F3354DBC309}" type="datetime1">
              <a:rPr lang="pt-PT" noProof="0" smtClean="0"/>
              <a:t>04/10/2019</a:t>
            </a:fld>
            <a:endParaRPr lang="pt-P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62879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4" y="1"/>
            <a:ext cx="12050749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116" y="618518"/>
            <a:ext cx="990341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5" y="2249487"/>
            <a:ext cx="990341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4979" y="5883277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51893-A936-4D22-B6F8-F6184F176042}" type="datetime1">
              <a:rPr lang="pt-PT" noProof="0" smtClean="0"/>
              <a:t>04/10/2019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114" y="5883276"/>
            <a:ext cx="6237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3645" y="5883275"/>
            <a:ext cx="770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264684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  <p:sldLayoutId id="2147484044" r:id="rId13"/>
    <p:sldLayoutId id="2147484045" r:id="rId14"/>
    <p:sldLayoutId id="2147484046" r:id="rId15"/>
    <p:sldLayoutId id="2147484047" r:id="rId16"/>
    <p:sldLayoutId id="2147484048" r:id="rId17"/>
    <p:sldLayoutId id="2147484049" r:id="rId18"/>
    <p:sldLayoutId id="2147483914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thenounproject.com/search/?q=human%20resources&amp;i=199769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imgbin.com/png/0nC0GPjN/computer-icons-data-analysis-business-png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managedhealthcareexecutive.com/sites/default/files/Brainstorm_177444406.png" TargetMode="External"/><Relationship Id="rId11" Type="http://schemas.openxmlformats.org/officeDocument/2006/relationships/hyperlink" Target="https://www.flaticon.com/free-icon/web_1508791#term=software%20development&amp;page=1&amp;position=3" TargetMode="External"/><Relationship Id="rId5" Type="http://schemas.openxmlformats.org/officeDocument/2006/relationships/hyperlink" Target="https://static.thenounproject.com/png/690080-200.png" TargetMode="External"/><Relationship Id="rId10" Type="http://schemas.openxmlformats.org/officeDocument/2006/relationships/hyperlink" Target="https://www.flaticon.com/free-icon/quality_115778#term=quality&amp;page=1&amp;position=7" TargetMode="External"/><Relationship Id="rId4" Type="http://schemas.openxmlformats.org/officeDocument/2006/relationships/hyperlink" Target="https://www.flaticon.com/free-icon/support_1189206#term=teamwork&amp;page=1&amp;position=3" TargetMode="External"/><Relationship Id="rId9" Type="http://schemas.openxmlformats.org/officeDocument/2006/relationships/hyperlink" Target="https://www.flaticon.com/free-icon/organization_944034#term=team%20leader&amp;page=1&amp;position=1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2304473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96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5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7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51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9525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42580" y="1122363"/>
            <a:ext cx="4526750" cy="4287836"/>
          </a:xfrm>
        </p:spPr>
        <p:txBody>
          <a:bodyPr rtlCol="0" anchor="ctr">
            <a:normAutofit/>
          </a:bodyPr>
          <a:lstStyle/>
          <a:p>
            <a:pPr algn="r" rtl="0"/>
            <a:r>
              <a:rPr lang="pt-PT" sz="5900" dirty="0">
                <a:latin typeface="Calibri" panose="020F0502020204030204" pitchFamily="34" charset="0"/>
              </a:rPr>
              <a:t>Engenharia de Software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type="subTitle" idx="1"/>
          </p:nvPr>
        </p:nvSpPr>
        <p:spPr>
          <a:xfrm>
            <a:off x="7849586" y="1122363"/>
            <a:ext cx="3401262" cy="4287834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PT" sz="28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1ª apresentação semanal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9458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4" y="0"/>
            <a:ext cx="12050749" cy="6858001"/>
            <a:chOff x="-14288" y="0"/>
            <a:chExt cx="12053888" cy="6858001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4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26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4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20483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47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8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9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4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0648" y="577374"/>
            <a:ext cx="9903421" cy="11170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 defTabSz="914400"/>
            <a:r>
              <a:rPr lang="pt-PT" sz="4400" b="1" dirty="0">
                <a:solidFill>
                  <a:srgbClr val="355D7E"/>
                </a:solidFill>
              </a:rPr>
              <a:t>INTEGRANTES DE CADA EQUIPA</a:t>
            </a:r>
            <a:br>
              <a:rPr lang="pt-PT" sz="4400" b="1" dirty="0"/>
            </a:br>
            <a:r>
              <a:rPr lang="pt-PT" sz="4400" b="1" dirty="0">
                <a:solidFill>
                  <a:srgbClr val="4477A2"/>
                </a:solidFill>
              </a:rPr>
              <a:t>Análise de Dados</a:t>
            </a:r>
            <a:endParaRPr lang="en-US" sz="4400" b="1" dirty="0">
              <a:solidFill>
                <a:srgbClr val="4477A2"/>
              </a:solidFill>
              <a:latin typeface="+mj-lt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1969" y="0"/>
            <a:ext cx="674513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86" name="Marcador de Posição de Conteúdo 1">
            <a:extLst>
              <a:ext uri="{FF2B5EF4-FFF2-40B4-BE49-F238E27FC236}">
                <a16:creationId xmlns:a16="http://schemas.microsoft.com/office/drawing/2014/main" id="{1C279C01-8719-4B9E-8C9E-30E3ABC54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887" y="1852931"/>
            <a:ext cx="10300622" cy="4875213"/>
          </a:xfrm>
        </p:spPr>
        <p:txBody>
          <a:bodyPr numCol="2" rtlCol="0">
            <a:normAutofit/>
          </a:bodyPr>
          <a:lstStyle/>
          <a:p>
            <a:pPr marL="0" indent="365125">
              <a:buNone/>
            </a:pPr>
            <a:r>
              <a:rPr lang="pt-PT" sz="3200" b="1" dirty="0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Investigação</a:t>
            </a:r>
          </a:p>
          <a:p>
            <a:pPr marL="777240" lvl="1" indent="-457200">
              <a:lnSpc>
                <a:spcPct val="140000"/>
              </a:lnSpc>
              <a:spcBef>
                <a:spcPts val="0"/>
              </a:spcBef>
              <a:buClr>
                <a:srgbClr val="355D7E"/>
              </a:buClr>
              <a:buFont typeface="Wingdings" panose="05000000000000000000" pitchFamily="2" charset="2"/>
              <a:buChar char="v"/>
            </a:pPr>
            <a:r>
              <a:rPr lang="pt-PT" sz="2600" dirty="0" err="1">
                <a:latin typeface="Arial" panose="020B0604020202020204" pitchFamily="34" charset="0"/>
                <a:cs typeface="Arial" panose="020B0604020202020204" pitchFamily="34" charset="0"/>
              </a:rPr>
              <a:t>Etiandro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 André</a:t>
            </a:r>
          </a:p>
          <a:p>
            <a:pPr marL="777240" lvl="1" indent="-457200">
              <a:lnSpc>
                <a:spcPct val="140000"/>
              </a:lnSpc>
              <a:spcBef>
                <a:spcPts val="0"/>
              </a:spcBef>
              <a:buClr>
                <a:srgbClr val="355D7E"/>
              </a:buClr>
              <a:buFont typeface="Wingdings" panose="05000000000000000000" pitchFamily="2" charset="2"/>
              <a:buChar char="v"/>
            </a:pP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João Ribeiro</a:t>
            </a:r>
          </a:p>
          <a:p>
            <a:pPr marL="777240" lvl="1" indent="-457200">
              <a:lnSpc>
                <a:spcPct val="140000"/>
              </a:lnSpc>
              <a:spcBef>
                <a:spcPts val="0"/>
              </a:spcBef>
              <a:buClr>
                <a:srgbClr val="355D7E"/>
              </a:buClr>
              <a:buFont typeface="Wingdings" panose="05000000000000000000" pitchFamily="2" charset="2"/>
              <a:buChar char="v"/>
            </a:pP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Henrique Miguel Silva</a:t>
            </a:r>
          </a:p>
          <a:p>
            <a:pPr marL="777240" lvl="1" indent="-457200">
              <a:lnSpc>
                <a:spcPct val="140000"/>
              </a:lnSpc>
              <a:spcBef>
                <a:spcPts val="0"/>
              </a:spcBef>
              <a:buClr>
                <a:srgbClr val="355D7E"/>
              </a:buClr>
              <a:buFont typeface="Wingdings" panose="05000000000000000000" pitchFamily="2" charset="2"/>
              <a:buChar char="v"/>
            </a:pP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Miguel Teixeira</a:t>
            </a:r>
          </a:p>
          <a:p>
            <a:pPr marL="777240" lvl="1" indent="-457200">
              <a:lnSpc>
                <a:spcPct val="140000"/>
              </a:lnSpc>
              <a:spcBef>
                <a:spcPts val="0"/>
              </a:spcBef>
              <a:buClr>
                <a:srgbClr val="355D7E"/>
              </a:buClr>
              <a:buFont typeface="Wingdings" panose="05000000000000000000" pitchFamily="2" charset="2"/>
              <a:buChar char="v"/>
            </a:pP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Ricardo Martins</a:t>
            </a:r>
          </a:p>
          <a:p>
            <a:pPr marL="777240" lvl="1" indent="-457200">
              <a:lnSpc>
                <a:spcPct val="140000"/>
              </a:lnSpc>
              <a:spcBef>
                <a:spcPts val="0"/>
              </a:spcBef>
              <a:buClr>
                <a:srgbClr val="355D7E"/>
              </a:buClr>
              <a:buFont typeface="Wingdings" panose="05000000000000000000" pitchFamily="2" charset="2"/>
              <a:buChar char="v"/>
            </a:pP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José Domingos</a:t>
            </a:r>
          </a:p>
          <a:p>
            <a:pPr marL="777240" lvl="1" indent="-457200">
              <a:lnSpc>
                <a:spcPct val="140000"/>
              </a:lnSpc>
              <a:spcBef>
                <a:spcPts val="0"/>
              </a:spcBef>
              <a:buClr>
                <a:srgbClr val="355D7E"/>
              </a:buClr>
              <a:buFont typeface="Wingdings" panose="05000000000000000000" pitchFamily="2" charset="2"/>
              <a:buChar char="v"/>
            </a:pP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Maria do Rosário Cardoso</a:t>
            </a:r>
          </a:p>
          <a:p>
            <a:pPr marL="0" indent="365125">
              <a:buNone/>
            </a:pPr>
            <a:r>
              <a:rPr lang="pt-PT" sz="3200" b="1" dirty="0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Planeamento</a:t>
            </a:r>
          </a:p>
          <a:p>
            <a:pPr marL="777240" lvl="1" indent="-457200">
              <a:lnSpc>
                <a:spcPct val="140000"/>
              </a:lnSpc>
              <a:buClr>
                <a:srgbClr val="355D7E"/>
              </a:buClr>
              <a:buFont typeface="Wingdings" panose="05000000000000000000" pitchFamily="2" charset="2"/>
              <a:buChar char="v"/>
            </a:pP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José Veríssimo</a:t>
            </a:r>
          </a:p>
          <a:p>
            <a:pPr marL="777240" lvl="1" indent="-457200">
              <a:lnSpc>
                <a:spcPct val="140000"/>
              </a:lnSpc>
              <a:buClr>
                <a:srgbClr val="355D7E"/>
              </a:buClr>
              <a:buFont typeface="Wingdings" panose="05000000000000000000" pitchFamily="2" charset="2"/>
              <a:buChar char="v"/>
            </a:pP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João </a:t>
            </a:r>
            <a:r>
              <a:rPr lang="pt-PT" sz="2600" dirty="0" err="1">
                <a:latin typeface="Arial" panose="020B0604020202020204" pitchFamily="34" charset="0"/>
                <a:cs typeface="Arial" panose="020B0604020202020204" pitchFamily="34" charset="0"/>
              </a:rPr>
              <a:t>Limeiro</a:t>
            </a:r>
            <a:endParaRPr lang="pt-PT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7240" lvl="1" indent="-457200">
              <a:lnSpc>
                <a:spcPct val="140000"/>
              </a:lnSpc>
              <a:buClr>
                <a:srgbClr val="355D7E"/>
              </a:buClr>
              <a:buFont typeface="Wingdings" panose="05000000000000000000" pitchFamily="2" charset="2"/>
              <a:buChar char="v"/>
            </a:pP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Beatriz Santos</a:t>
            </a:r>
          </a:p>
          <a:p>
            <a:pPr marL="777240" lvl="1" indent="-457200">
              <a:lnSpc>
                <a:spcPct val="140000"/>
              </a:lnSpc>
              <a:buClr>
                <a:srgbClr val="355D7E"/>
              </a:buClr>
              <a:buFont typeface="Wingdings" panose="05000000000000000000" pitchFamily="2" charset="2"/>
              <a:buChar char="v"/>
            </a:pP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Sérgio Machado</a:t>
            </a:r>
          </a:p>
          <a:p>
            <a:pPr marL="0" indent="0">
              <a:buNone/>
            </a:pPr>
            <a:br>
              <a:rPr lang="pt-PT" dirty="0"/>
            </a:br>
            <a:endParaRPr lang="pt-PT" dirty="0">
              <a:latin typeface="Calibri" panose="020F0502020204030204" pitchFamily="34" charset="0"/>
            </a:endParaRPr>
          </a:p>
        </p:txBody>
      </p:sp>
      <p:pic>
        <p:nvPicPr>
          <p:cNvPr id="14342" name="Picture 6" descr="Resultado de imagem para analise dados icon png">
            <a:extLst>
              <a:ext uri="{FF2B5EF4-FFF2-40B4-BE49-F238E27FC236}">
                <a16:creationId xmlns:a16="http://schemas.microsoft.com/office/drawing/2014/main" id="{827F35A5-67FD-46F4-B9AA-B123B67CB8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05" b="97500" l="111" r="99556">
                        <a14:foregroundMark x1="69333" y1="66477" x2="84778" y2="82045"/>
                        <a14:foregroundMark x1="67222" y1="64659" x2="88556" y2="88409"/>
                        <a14:foregroundMark x1="88556" y1="88409" x2="88667" y2="88409"/>
                        <a14:foregroundMark x1="94333" y1="95114" x2="89778" y2="84432"/>
                        <a14:foregroundMark x1="97556" y1="90227" x2="95222" y2="96932"/>
                        <a14:foregroundMark x1="95222" y1="96932" x2="93889" y2="97500"/>
                        <a14:foregroundMark x1="99556" y1="87386" x2="99556" y2="87386"/>
                        <a14:foregroundMark x1="77000" y1="42500" x2="77000" y2="42500"/>
                        <a14:foregroundMark x1="65667" y1="14205" x2="65667" y2="14205"/>
                        <a14:foregroundMark x1="44111" y1="7159" x2="43333" y2="7159"/>
                        <a14:foregroundMark x1="25000" y1="9773" x2="25000" y2="9773"/>
                        <a14:foregroundMark x1="14222" y1="17159" x2="14222" y2="17159"/>
                        <a14:foregroundMark x1="4556" y1="39091" x2="6000" y2="31591"/>
                        <a14:foregroundMark x1="6000" y1="31591" x2="13111" y2="17500"/>
                        <a14:foregroundMark x1="13111" y1="17500" x2="34333" y2="4659"/>
                        <a14:foregroundMark x1="34333" y1="4659" x2="42667" y2="3750"/>
                        <a14:foregroundMark x1="42667" y1="3750" x2="49556" y2="4773"/>
                        <a14:foregroundMark x1="49556" y1="4773" x2="56333" y2="8750"/>
                        <a14:foregroundMark x1="56333" y1="8750" x2="72556" y2="26932"/>
                        <a14:foregroundMark x1="72556" y1="26932" x2="75111" y2="33977"/>
                        <a14:foregroundMark x1="75111" y1="33977" x2="73222" y2="48523"/>
                        <a14:foregroundMark x1="73222" y1="48523" x2="68222" y2="62045"/>
                        <a14:foregroundMark x1="68222" y1="62045" x2="55667" y2="71705"/>
                        <a14:foregroundMark x1="55667" y1="71705" x2="40667" y2="76705"/>
                        <a14:foregroundMark x1="40667" y1="76705" x2="18444" y2="69886"/>
                        <a14:foregroundMark x1="18444" y1="69886" x2="9222" y2="58409"/>
                        <a14:foregroundMark x1="9222" y1="58409" x2="4444" y2="38636"/>
                        <a14:foregroundMark x1="4444" y1="38636" x2="4444" y2="38636"/>
                        <a14:foregroundMark x1="38889" y1="1818" x2="38889" y2="1818"/>
                        <a14:foregroundMark x1="25222" y1="52614" x2="25222" y2="52614"/>
                        <a14:foregroundMark x1="40889" y1="54659" x2="40889" y2="54659"/>
                        <a14:foregroundMark x1="55889" y1="48864" x2="55889" y2="48864"/>
                        <a14:foregroundMark x1="111" y1="34659" x2="1778" y2="48182"/>
                        <a14:foregroundMark x1="444" y1="34659" x2="444" y2="46136"/>
                        <a14:backgroundMark x1="35222" y1="22841" x2="35222" y2="228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5379"/>
          <a:stretch/>
        </p:blipFill>
        <p:spPr bwMode="auto">
          <a:xfrm>
            <a:off x="9786394" y="640658"/>
            <a:ext cx="991742" cy="90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186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4" y="0"/>
            <a:ext cx="12050749" cy="6858001"/>
            <a:chOff x="-14288" y="0"/>
            <a:chExt cx="12053888" cy="6858001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4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26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4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20483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47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8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9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4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1969" y="0"/>
            <a:ext cx="674513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1" name="Marcador de Posição de Conteúdo 1">
            <a:extLst>
              <a:ext uri="{FF2B5EF4-FFF2-40B4-BE49-F238E27FC236}">
                <a16:creationId xmlns:a16="http://schemas.microsoft.com/office/drawing/2014/main" id="{D6165C9E-D4B8-4805-B906-1107F73C7F7D}"/>
              </a:ext>
            </a:extLst>
          </p:cNvPr>
          <p:cNvSpPr txBox="1">
            <a:spLocks/>
          </p:cNvSpPr>
          <p:nvPr/>
        </p:nvSpPr>
        <p:spPr>
          <a:xfrm>
            <a:off x="1606089" y="2564904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31" indent="-228531" algn="l" defTabSz="914126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Foi tomada uma decisão executiva de não colocar elementos na equipa, visto que nesta semana não existirá desenvolvimento de software, começando só para a próxima semana (A </a:t>
            </a:r>
            <a:r>
              <a:rPr lang="pt-PT" sz="2800" b="1" dirty="0">
                <a:solidFill>
                  <a:srgbClr val="4477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equipa de HR 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irá tratar de quem vem para esta equipa).</a:t>
            </a:r>
          </a:p>
        </p:txBody>
      </p:sp>
      <p:sp>
        <p:nvSpPr>
          <p:cNvPr id="92" name="Título 1">
            <a:extLst>
              <a:ext uri="{FF2B5EF4-FFF2-40B4-BE49-F238E27FC236}">
                <a16:creationId xmlns:a16="http://schemas.microsoft.com/office/drawing/2014/main" id="{D316B1C9-44F0-438C-A8F7-461F1EFB0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84" y="739416"/>
            <a:ext cx="9903421" cy="125131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 defTabSz="914400"/>
            <a:r>
              <a:rPr lang="pt-PT" sz="4400" b="1" dirty="0">
                <a:solidFill>
                  <a:srgbClr val="355D7E"/>
                </a:solidFill>
              </a:rPr>
              <a:t>INTEGRANTES DE CADA EQUIPA</a:t>
            </a:r>
            <a:br>
              <a:rPr lang="pt-PT" sz="4400" b="1" dirty="0"/>
            </a:br>
            <a:r>
              <a:rPr lang="pt-PT" sz="4400" b="1" dirty="0">
                <a:solidFill>
                  <a:srgbClr val="4477A2"/>
                </a:solidFill>
              </a:rPr>
              <a:t>desenvolvimento de software</a:t>
            </a:r>
            <a:endParaRPr lang="en-US" sz="4400" b="1" dirty="0">
              <a:solidFill>
                <a:srgbClr val="4477A2"/>
              </a:solidFill>
              <a:latin typeface="+mj-lt"/>
            </a:endParaRPr>
          </a:p>
        </p:txBody>
      </p:sp>
      <p:pic>
        <p:nvPicPr>
          <p:cNvPr id="13318" name="Picture 6" descr="Resultado de imagem para pc icon png">
            <a:extLst>
              <a:ext uri="{FF2B5EF4-FFF2-40B4-BE49-F238E27FC236}">
                <a16:creationId xmlns:a16="http://schemas.microsoft.com/office/drawing/2014/main" id="{FEEB9F44-DE21-445F-8210-BDFC9D788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637" y="1042940"/>
            <a:ext cx="1050614" cy="105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019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4" y="0"/>
            <a:ext cx="12050749" cy="6858001"/>
            <a:chOff x="-14288" y="0"/>
            <a:chExt cx="12053888" cy="6858001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4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26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4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20483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47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8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9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4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1969" y="0"/>
            <a:ext cx="674513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1" name="Marcador de Posição de Conteúdo 1">
            <a:extLst>
              <a:ext uri="{FF2B5EF4-FFF2-40B4-BE49-F238E27FC236}">
                <a16:creationId xmlns:a16="http://schemas.microsoft.com/office/drawing/2014/main" id="{D6165C9E-D4B8-4805-B906-1107F73C7F7D}"/>
              </a:ext>
            </a:extLst>
          </p:cNvPr>
          <p:cNvSpPr txBox="1">
            <a:spLocks/>
          </p:cNvSpPr>
          <p:nvPr/>
        </p:nvSpPr>
        <p:spPr>
          <a:xfrm>
            <a:off x="3566508" y="3050470"/>
            <a:ext cx="4001976" cy="2651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31" indent="-228531" algn="l" defTabSz="914126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6288" lvl="1" indent="-150813">
              <a:lnSpc>
                <a:spcPct val="140000"/>
              </a:lnSpc>
              <a:spcBef>
                <a:spcPts val="0"/>
              </a:spcBef>
              <a:buClr>
                <a:srgbClr val="355D7E"/>
              </a:buClr>
              <a:buFont typeface="Wingdings" panose="05000000000000000000" pitchFamily="2" charset="2"/>
              <a:buChar char="v"/>
            </a:pP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 Paulo Gonçalves</a:t>
            </a:r>
          </a:p>
          <a:p>
            <a:pPr marL="776288" lvl="1" indent="-150813">
              <a:lnSpc>
                <a:spcPct val="140000"/>
              </a:lnSpc>
              <a:spcBef>
                <a:spcPts val="0"/>
              </a:spcBef>
              <a:buClr>
                <a:srgbClr val="355D7E"/>
              </a:buClr>
              <a:buFont typeface="Wingdings" panose="05000000000000000000" pitchFamily="2" charset="2"/>
              <a:buChar char="v"/>
            </a:pP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 Pedro Almeida</a:t>
            </a:r>
          </a:p>
          <a:p>
            <a:pPr marL="776288" lvl="1" indent="-150813">
              <a:lnSpc>
                <a:spcPct val="140000"/>
              </a:lnSpc>
              <a:spcBef>
                <a:spcPts val="0"/>
              </a:spcBef>
              <a:buClr>
                <a:srgbClr val="355D7E"/>
              </a:buClr>
              <a:buFont typeface="Wingdings" panose="05000000000000000000" pitchFamily="2" charset="2"/>
              <a:buChar char="v"/>
            </a:pP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 Carlos Santos</a:t>
            </a:r>
            <a:br>
              <a:rPr lang="pt-PT" dirty="0"/>
            </a:br>
            <a:endParaRPr lang="pt-PT" dirty="0"/>
          </a:p>
        </p:txBody>
      </p:sp>
      <p:sp>
        <p:nvSpPr>
          <p:cNvPr id="92" name="Título 1">
            <a:extLst>
              <a:ext uri="{FF2B5EF4-FFF2-40B4-BE49-F238E27FC236}">
                <a16:creationId xmlns:a16="http://schemas.microsoft.com/office/drawing/2014/main" id="{D316B1C9-44F0-438C-A8F7-461F1EFB0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777082"/>
            <a:ext cx="9903421" cy="11170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 defTabSz="914400"/>
            <a:r>
              <a:rPr lang="pt-PT" sz="4000" b="1" dirty="0">
                <a:solidFill>
                  <a:srgbClr val="355D7E"/>
                </a:solidFill>
              </a:rPr>
              <a:t>INTEGRANTES DE CADA EQUIPA</a:t>
            </a:r>
            <a:br>
              <a:rPr lang="pt-PT" sz="4000" b="1" dirty="0"/>
            </a:br>
            <a:r>
              <a:rPr lang="pt-PT" sz="4000" b="1" dirty="0" err="1">
                <a:solidFill>
                  <a:srgbClr val="4477A2"/>
                </a:solidFill>
              </a:rPr>
              <a:t>Quality</a:t>
            </a:r>
            <a:r>
              <a:rPr lang="pt-PT" sz="4000" b="1" dirty="0">
                <a:solidFill>
                  <a:srgbClr val="4477A2"/>
                </a:solidFill>
              </a:rPr>
              <a:t> </a:t>
            </a:r>
            <a:r>
              <a:rPr lang="pt-PT" sz="4000" b="1" dirty="0" err="1">
                <a:solidFill>
                  <a:srgbClr val="4477A2"/>
                </a:solidFill>
              </a:rPr>
              <a:t>of</a:t>
            </a:r>
            <a:r>
              <a:rPr lang="pt-PT" sz="4000" b="1" dirty="0">
                <a:solidFill>
                  <a:srgbClr val="4477A2"/>
                </a:solidFill>
              </a:rPr>
              <a:t> </a:t>
            </a:r>
            <a:r>
              <a:rPr lang="pt-PT" sz="4000" b="1" dirty="0" err="1">
                <a:solidFill>
                  <a:srgbClr val="4477A2"/>
                </a:solidFill>
              </a:rPr>
              <a:t>service</a:t>
            </a:r>
            <a:r>
              <a:rPr lang="pt-PT" sz="4000" b="1" dirty="0">
                <a:solidFill>
                  <a:srgbClr val="4477A2"/>
                </a:solidFill>
              </a:rPr>
              <a:t> </a:t>
            </a:r>
            <a:r>
              <a:rPr lang="pt-PT" sz="4000" b="1" dirty="0" err="1">
                <a:solidFill>
                  <a:srgbClr val="4477A2"/>
                </a:solidFill>
              </a:rPr>
              <a:t>and</a:t>
            </a:r>
            <a:r>
              <a:rPr lang="pt-PT" sz="4000" b="1" dirty="0">
                <a:solidFill>
                  <a:srgbClr val="4477A2"/>
                </a:solidFill>
              </a:rPr>
              <a:t> </a:t>
            </a:r>
            <a:r>
              <a:rPr lang="pt-PT" sz="4000" b="1" dirty="0" err="1">
                <a:solidFill>
                  <a:srgbClr val="4477A2"/>
                </a:solidFill>
              </a:rPr>
              <a:t>testing</a:t>
            </a:r>
            <a:endParaRPr lang="en-US" sz="4000" b="1" dirty="0">
              <a:solidFill>
                <a:srgbClr val="4477A2"/>
              </a:solidFill>
              <a:latin typeface="+mj-l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0055920-1529-4AE6-A9AB-E03935103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559" y="555849"/>
            <a:ext cx="1245964" cy="12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26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4" y="0"/>
            <a:ext cx="12050749" cy="6858001"/>
            <a:chOff x="-14288" y="0"/>
            <a:chExt cx="12053888" cy="6858001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4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26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4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20483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47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8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9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4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1969" y="0"/>
            <a:ext cx="674513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1" name="Marcador de Posição de Conteúdo 1">
            <a:extLst>
              <a:ext uri="{FF2B5EF4-FFF2-40B4-BE49-F238E27FC236}">
                <a16:creationId xmlns:a16="http://schemas.microsoft.com/office/drawing/2014/main" id="{D6165C9E-D4B8-4805-B906-1107F73C7F7D}"/>
              </a:ext>
            </a:extLst>
          </p:cNvPr>
          <p:cNvSpPr txBox="1">
            <a:spLocks/>
          </p:cNvSpPr>
          <p:nvPr/>
        </p:nvSpPr>
        <p:spPr>
          <a:xfrm>
            <a:off x="3046558" y="2491742"/>
            <a:ext cx="4817754" cy="3618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531" indent="-228531" algn="l" defTabSz="914126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2525" lvl="1" indent="-571500">
              <a:lnSpc>
                <a:spcPct val="150000"/>
              </a:lnSpc>
              <a:spcBef>
                <a:spcPts val="0"/>
              </a:spcBef>
              <a:buClr>
                <a:srgbClr val="355D7E"/>
              </a:buClr>
              <a:buFont typeface="Wingdings" panose="05000000000000000000" pitchFamily="2" charset="2"/>
              <a:buChar char="v"/>
            </a:pPr>
            <a:r>
              <a:rPr lang="pt-PT" sz="3000" dirty="0">
                <a:latin typeface="Arial" panose="020B0604020202020204" pitchFamily="34" charset="0"/>
                <a:cs typeface="Arial" panose="020B0604020202020204" pitchFamily="34" charset="0"/>
              </a:rPr>
              <a:t>Raquel Ferreira</a:t>
            </a:r>
          </a:p>
          <a:p>
            <a:pPr marL="1152525" lvl="1" indent="-571500">
              <a:lnSpc>
                <a:spcPct val="150000"/>
              </a:lnSpc>
              <a:spcBef>
                <a:spcPts val="0"/>
              </a:spcBef>
              <a:buClr>
                <a:srgbClr val="355D7E"/>
              </a:buClr>
              <a:buFont typeface="Wingdings" panose="05000000000000000000" pitchFamily="2" charset="2"/>
              <a:buChar char="v"/>
            </a:pPr>
            <a:r>
              <a:rPr lang="pt-PT" sz="3000" dirty="0">
                <a:latin typeface="Arial" panose="020B0604020202020204" pitchFamily="34" charset="0"/>
                <a:cs typeface="Arial" panose="020B0604020202020204" pitchFamily="34" charset="0"/>
              </a:rPr>
              <a:t>Marta Marques</a:t>
            </a:r>
          </a:p>
          <a:p>
            <a:pPr marL="1152525" lvl="1" indent="-571500">
              <a:lnSpc>
                <a:spcPct val="150000"/>
              </a:lnSpc>
              <a:spcBef>
                <a:spcPts val="0"/>
              </a:spcBef>
              <a:buClr>
                <a:srgbClr val="355D7E"/>
              </a:buClr>
              <a:buFont typeface="Wingdings" panose="05000000000000000000" pitchFamily="2" charset="2"/>
              <a:buChar char="v"/>
            </a:pPr>
            <a:r>
              <a:rPr lang="pt-PT" sz="3000" dirty="0">
                <a:latin typeface="Arial" panose="020B0604020202020204" pitchFamily="34" charset="0"/>
                <a:cs typeface="Arial" panose="020B0604020202020204" pitchFamily="34" charset="0"/>
              </a:rPr>
              <a:t>Francisco Guerra</a:t>
            </a:r>
          </a:p>
          <a:p>
            <a:pPr marL="1152525" lvl="1" indent="-571500">
              <a:lnSpc>
                <a:spcPct val="150000"/>
              </a:lnSpc>
              <a:spcBef>
                <a:spcPts val="0"/>
              </a:spcBef>
              <a:buClr>
                <a:srgbClr val="355D7E"/>
              </a:buClr>
              <a:buFont typeface="Wingdings" panose="05000000000000000000" pitchFamily="2" charset="2"/>
              <a:buChar char="v"/>
            </a:pPr>
            <a:r>
              <a:rPr lang="pt-PT" sz="3000" dirty="0">
                <a:latin typeface="Arial" panose="020B0604020202020204" pitchFamily="34" charset="0"/>
                <a:cs typeface="Arial" panose="020B0604020202020204" pitchFamily="34" charset="0"/>
              </a:rPr>
              <a:t>Andreia Rodrigues</a:t>
            </a:r>
          </a:p>
          <a:p>
            <a:pPr marL="1152525" lvl="1" indent="-571500">
              <a:lnSpc>
                <a:spcPct val="150000"/>
              </a:lnSpc>
              <a:spcBef>
                <a:spcPts val="0"/>
              </a:spcBef>
              <a:buClr>
                <a:srgbClr val="355D7E"/>
              </a:buClr>
              <a:buFont typeface="Wingdings" panose="05000000000000000000" pitchFamily="2" charset="2"/>
              <a:buChar char="v"/>
            </a:pPr>
            <a:r>
              <a:rPr lang="pt-PT" sz="3000" dirty="0">
                <a:latin typeface="Arial" panose="020B0604020202020204" pitchFamily="34" charset="0"/>
                <a:cs typeface="Arial" panose="020B0604020202020204" pitchFamily="34" charset="0"/>
              </a:rPr>
              <a:t>Ricardo Figueiredo</a:t>
            </a:r>
            <a:br>
              <a:rPr lang="pt-PT" dirty="0"/>
            </a:br>
            <a:endParaRPr lang="pt-PT" dirty="0"/>
          </a:p>
        </p:txBody>
      </p:sp>
      <p:sp>
        <p:nvSpPr>
          <p:cNvPr id="92" name="Título 1">
            <a:extLst>
              <a:ext uri="{FF2B5EF4-FFF2-40B4-BE49-F238E27FC236}">
                <a16:creationId xmlns:a16="http://schemas.microsoft.com/office/drawing/2014/main" id="{D316B1C9-44F0-438C-A8F7-461F1EFB0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65" y="626638"/>
            <a:ext cx="9903421" cy="11170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 defTabSz="914400"/>
            <a:r>
              <a:rPr lang="pt-PT" sz="4400" b="1" dirty="0">
                <a:solidFill>
                  <a:srgbClr val="355D7E"/>
                </a:solidFill>
              </a:rPr>
              <a:t>INTEGRANTES DE CADA EQUIPA</a:t>
            </a:r>
            <a:br>
              <a:rPr lang="pt-PT" sz="4400" b="1" dirty="0"/>
            </a:br>
            <a:r>
              <a:rPr lang="pt-PT" sz="4400" b="1" dirty="0" err="1">
                <a:solidFill>
                  <a:srgbClr val="4477A2"/>
                </a:solidFill>
              </a:rPr>
              <a:t>Human</a:t>
            </a:r>
            <a:r>
              <a:rPr lang="pt-PT" sz="4400" b="1" dirty="0">
                <a:solidFill>
                  <a:srgbClr val="4477A2"/>
                </a:solidFill>
              </a:rPr>
              <a:t> </a:t>
            </a:r>
            <a:r>
              <a:rPr lang="pt-PT" sz="4400" b="1" dirty="0" err="1">
                <a:solidFill>
                  <a:srgbClr val="4477A2"/>
                </a:solidFill>
              </a:rPr>
              <a:t>resources</a:t>
            </a:r>
            <a:endParaRPr lang="en-US" sz="4400" b="1" dirty="0">
              <a:solidFill>
                <a:srgbClr val="4477A2"/>
              </a:solidFill>
              <a:latin typeface="+mj-lt"/>
            </a:endParaRPr>
          </a:p>
        </p:txBody>
      </p:sp>
      <p:pic>
        <p:nvPicPr>
          <p:cNvPr id="9220" name="Picture 4" descr="Resultado de imagem para human resources icon png">
            <a:extLst>
              <a:ext uri="{FF2B5EF4-FFF2-40B4-BE49-F238E27FC236}">
                <a16:creationId xmlns:a16="http://schemas.microsoft.com/office/drawing/2014/main" id="{D9547E5C-E461-480E-B6E5-759561970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871" y="387121"/>
            <a:ext cx="1633050" cy="163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680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4" y="0"/>
            <a:ext cx="12050749" cy="6858001"/>
            <a:chOff x="-14288" y="0"/>
            <a:chExt cx="12053888" cy="6858001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4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26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4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20483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47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8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9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4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1969" y="0"/>
            <a:ext cx="674513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1" name="Marcador de Posição de Conteúdo 1">
            <a:extLst>
              <a:ext uri="{FF2B5EF4-FFF2-40B4-BE49-F238E27FC236}">
                <a16:creationId xmlns:a16="http://schemas.microsoft.com/office/drawing/2014/main" id="{D6165C9E-D4B8-4805-B906-1107F73C7F7D}"/>
              </a:ext>
            </a:extLst>
          </p:cNvPr>
          <p:cNvSpPr txBox="1">
            <a:spLocks/>
          </p:cNvSpPr>
          <p:nvPr/>
        </p:nvSpPr>
        <p:spPr>
          <a:xfrm>
            <a:off x="1789080" y="1466173"/>
            <a:ext cx="8978131" cy="4166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531" indent="-228531" algn="l" defTabSz="914126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PT" sz="10400" dirty="0">
                <a:latin typeface="Arial" panose="020B0604020202020204" pitchFamily="34" charset="0"/>
                <a:cs typeface="Arial" panose="020B0604020202020204" pitchFamily="34" charset="0"/>
              </a:rPr>
              <a:t>Na totalidade temos </a:t>
            </a:r>
            <a:r>
              <a:rPr lang="pt-PT" sz="10400" b="1" dirty="0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r>
              <a:rPr lang="pt-PT" sz="10400" dirty="0">
                <a:latin typeface="Arial" panose="020B0604020202020204" pitchFamily="34" charset="0"/>
                <a:cs typeface="Arial" panose="020B0604020202020204" pitchFamily="34" charset="0"/>
              </a:rPr>
              <a:t> membros nas equipas, os restantes que não estão indicados por uma das seguintes razões:</a:t>
            </a:r>
          </a:p>
          <a:p>
            <a:pPr lvl="1" algn="just">
              <a:buFont typeface="Courier New" panose="02070309020205020404" pitchFamily="49" charset="0"/>
              <a:buChar char="o"/>
            </a:pPr>
            <a:endParaRPr lang="pt-PT" sz="5600" b="1" dirty="0">
              <a:solidFill>
                <a:srgbClr val="355D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PT" sz="9600" b="1" dirty="0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não preencheram o formulário a tempo;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PT" sz="9600" b="1" dirty="0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não foram à reunião;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PT" sz="9600" b="1" dirty="0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não conseguimos entrar em contacto com essa pessoa.</a:t>
            </a:r>
          </a:p>
          <a:p>
            <a:pPr marL="0" indent="0" algn="just">
              <a:buNone/>
            </a:pPr>
            <a:br>
              <a:rPr lang="pt-PT" sz="3800" dirty="0"/>
            </a:br>
            <a:r>
              <a:rPr lang="pt-PT" sz="8000" dirty="0">
                <a:latin typeface="Arial" panose="020B0604020202020204" pitchFamily="34" charset="0"/>
                <a:cs typeface="Arial" panose="020B0604020202020204" pitchFamily="34" charset="0"/>
              </a:rPr>
              <a:t>As seguintes pessoas: </a:t>
            </a:r>
            <a:r>
              <a:rPr lang="pt-PT" sz="8000" i="1" dirty="0">
                <a:latin typeface="Arial" panose="020B0604020202020204" pitchFamily="34" charset="0"/>
                <a:cs typeface="Arial" panose="020B0604020202020204" pitchFamily="34" charset="0"/>
              </a:rPr>
              <a:t>João </a:t>
            </a:r>
            <a:r>
              <a:rPr lang="pt-PT" sz="8000" i="1" dirty="0" err="1">
                <a:latin typeface="Arial" panose="020B0604020202020204" pitchFamily="34" charset="0"/>
                <a:cs typeface="Arial" panose="020B0604020202020204" pitchFamily="34" charset="0"/>
              </a:rPr>
              <a:t>Limeiro</a:t>
            </a:r>
            <a:r>
              <a:rPr lang="pt-PT" sz="8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8000" i="1" dirty="0">
                <a:latin typeface="Arial" panose="020B0604020202020204" pitchFamily="34" charset="0"/>
                <a:cs typeface="Arial" panose="020B0604020202020204" pitchFamily="34" charset="0"/>
              </a:rPr>
              <a:t>Tomás Pedrosa</a:t>
            </a:r>
            <a:r>
              <a:rPr lang="pt-PT" sz="8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8000" i="1" dirty="0">
                <a:latin typeface="Arial" panose="020B0604020202020204" pitchFamily="34" charset="0"/>
                <a:cs typeface="Arial" panose="020B0604020202020204" pitchFamily="34" charset="0"/>
              </a:rPr>
              <a:t>António Baião</a:t>
            </a:r>
            <a:r>
              <a:rPr lang="pt-PT" sz="8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8000" i="1" dirty="0">
                <a:latin typeface="Arial" panose="020B0604020202020204" pitchFamily="34" charset="0"/>
                <a:cs typeface="Arial" panose="020B0604020202020204" pitchFamily="34" charset="0"/>
              </a:rPr>
              <a:t>Alexandra Oliveira</a:t>
            </a:r>
            <a:r>
              <a:rPr lang="pt-PT" sz="8000" dirty="0">
                <a:latin typeface="Arial" panose="020B0604020202020204" pitchFamily="34" charset="0"/>
                <a:cs typeface="Arial" panose="020B0604020202020204" pitchFamily="34" charset="0"/>
              </a:rPr>
              <a:t>, não compareceram à reunião nem preencheram o formulário. </a:t>
            </a:r>
            <a:r>
              <a:rPr lang="pt-PT" sz="8000" i="1" dirty="0">
                <a:latin typeface="Arial" panose="020B0604020202020204" pitchFamily="34" charset="0"/>
                <a:cs typeface="Arial" panose="020B0604020202020204" pitchFamily="34" charset="0"/>
              </a:rPr>
              <a:t>João </a:t>
            </a:r>
            <a:r>
              <a:rPr lang="pt-PT" sz="8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PT" sz="8000" i="1" dirty="0">
                <a:latin typeface="Arial" panose="020B0604020202020204" pitchFamily="34" charset="0"/>
                <a:cs typeface="Arial" panose="020B0604020202020204" pitchFamily="34" charset="0"/>
              </a:rPr>
              <a:t> Tomás </a:t>
            </a:r>
            <a:r>
              <a:rPr lang="pt-PT" sz="8000" dirty="0">
                <a:latin typeface="Arial" panose="020B0604020202020204" pitchFamily="34" charset="0"/>
                <a:cs typeface="Arial" panose="020B0604020202020204" pitchFamily="34" charset="0"/>
              </a:rPr>
              <a:t>no entanto já falaram com o gestor de projeto a fim de esclarecer o sucedido e mostraram interesse no projeto. </a:t>
            </a:r>
            <a:r>
              <a:rPr lang="pt-PT" sz="8000" i="1" dirty="0" err="1">
                <a:latin typeface="Arial" panose="020B0604020202020204" pitchFamily="34" charset="0"/>
                <a:cs typeface="Arial" panose="020B0604020202020204" pitchFamily="34" charset="0"/>
              </a:rPr>
              <a:t>Carlícia</a:t>
            </a:r>
            <a:r>
              <a:rPr lang="pt-PT" sz="8000" dirty="0">
                <a:latin typeface="Arial" panose="020B0604020202020204" pitchFamily="34" charset="0"/>
                <a:cs typeface="Arial" panose="020B0604020202020204" pitchFamily="34" charset="0"/>
              </a:rPr>
              <a:t>, que, devido a problemas pessoais que depois serão tratados com o professor, teremos que considerá-la como fora do projeto até informação contrária.</a:t>
            </a:r>
            <a:br>
              <a:rPr lang="pt-PT" sz="9600" dirty="0"/>
            </a:br>
            <a:br>
              <a:rPr lang="pt-PT" sz="2400" dirty="0"/>
            </a:br>
            <a:endParaRPr lang="pt-PT" dirty="0"/>
          </a:p>
        </p:txBody>
      </p:sp>
      <p:sp>
        <p:nvSpPr>
          <p:cNvPr id="92" name="Título 1">
            <a:extLst>
              <a:ext uri="{FF2B5EF4-FFF2-40B4-BE49-F238E27FC236}">
                <a16:creationId xmlns:a16="http://schemas.microsoft.com/office/drawing/2014/main" id="{D316B1C9-44F0-438C-A8F7-461F1EFB0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59" y="538285"/>
            <a:ext cx="9903421" cy="111707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 defTabSz="914400"/>
            <a:r>
              <a:rPr lang="pt-PT" sz="4900" b="1" dirty="0">
                <a:solidFill>
                  <a:srgbClr val="355D7E"/>
                </a:solidFill>
              </a:rPr>
              <a:t>INTEGRANTES DE CADA EQUIPA</a:t>
            </a:r>
            <a:br>
              <a:rPr lang="pt-PT" sz="4000" b="1" dirty="0"/>
            </a:br>
            <a:endParaRPr lang="en-US" sz="4900" dirty="0">
              <a:solidFill>
                <a:srgbClr val="4477A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655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4" y="0"/>
            <a:ext cx="12050749" cy="6858001"/>
            <a:chOff x="-14288" y="0"/>
            <a:chExt cx="12053888" cy="6858001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4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26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4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20483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47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8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9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4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1969" y="0"/>
            <a:ext cx="674513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1" name="Marcador de Posição de Conteúdo 1">
            <a:extLst>
              <a:ext uri="{FF2B5EF4-FFF2-40B4-BE49-F238E27FC236}">
                <a16:creationId xmlns:a16="http://schemas.microsoft.com/office/drawing/2014/main" id="{D6165C9E-D4B8-4805-B906-1107F73C7F7D}"/>
              </a:ext>
            </a:extLst>
          </p:cNvPr>
          <p:cNvSpPr txBox="1">
            <a:spLocks/>
          </p:cNvSpPr>
          <p:nvPr/>
        </p:nvSpPr>
        <p:spPr>
          <a:xfrm>
            <a:off x="1746380" y="2097258"/>
            <a:ext cx="8762723" cy="4166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31" indent="-228531" algn="l" defTabSz="914126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	Durante a aula do dia 30/10, ficou decidido que João </a:t>
            </a:r>
            <a:r>
              <a:rPr lang="pt-PT" sz="2600" dirty="0" err="1">
                <a:latin typeface="Arial" panose="020B0604020202020204" pitchFamily="34" charset="0"/>
                <a:cs typeface="Arial" panose="020B0604020202020204" pitchFamily="34" charset="0"/>
              </a:rPr>
              <a:t>Limeiro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 iria fazer parte da equipa de planeamento, Tomás Pedrosa parte da equipa de </a:t>
            </a:r>
            <a:r>
              <a:rPr lang="pt-PT" sz="2600" i="1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600" i="1" dirty="0" err="1">
                <a:latin typeface="Arial" panose="020B0604020202020204" pitchFamily="34" charset="0"/>
                <a:cs typeface="Arial" panose="020B0604020202020204" pitchFamily="34" charset="0"/>
              </a:rPr>
              <a:t>Relations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 (PR) e Alexandra Oliveira parte da equipa de </a:t>
            </a:r>
            <a:r>
              <a:rPr lang="pt-PT" sz="2600" i="1" dirty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. Totalizando assim </a:t>
            </a:r>
            <a:r>
              <a:rPr lang="pt-PT" sz="2600" b="1" dirty="0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 pessoas.</a:t>
            </a:r>
            <a:endParaRPr lang="pt-PT" sz="2600" dirty="0"/>
          </a:p>
        </p:txBody>
      </p:sp>
      <p:sp>
        <p:nvSpPr>
          <p:cNvPr id="92" name="Título 1">
            <a:extLst>
              <a:ext uri="{FF2B5EF4-FFF2-40B4-BE49-F238E27FC236}">
                <a16:creationId xmlns:a16="http://schemas.microsoft.com/office/drawing/2014/main" id="{D316B1C9-44F0-438C-A8F7-461F1EFB0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59" y="538285"/>
            <a:ext cx="9903421" cy="111707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 defTabSz="914400"/>
            <a:r>
              <a:rPr lang="pt-PT" sz="4900" b="1" dirty="0">
                <a:solidFill>
                  <a:srgbClr val="355D7E"/>
                </a:solidFill>
              </a:rPr>
              <a:t>INTEGRANTES DE CADA EQUIPA</a:t>
            </a:r>
            <a:br>
              <a:rPr lang="pt-PT" sz="4000" b="1" dirty="0"/>
            </a:br>
            <a:endParaRPr lang="en-US" sz="4900" dirty="0">
              <a:solidFill>
                <a:srgbClr val="4477A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6533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4" y="0"/>
            <a:ext cx="12050749" cy="6858001"/>
            <a:chOff x="-14288" y="0"/>
            <a:chExt cx="12053888" cy="6858001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4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26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4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20483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47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8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9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4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1969" y="0"/>
            <a:ext cx="674513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1" name="Marcador de Posição de Conteúdo 1">
            <a:extLst>
              <a:ext uri="{FF2B5EF4-FFF2-40B4-BE49-F238E27FC236}">
                <a16:creationId xmlns:a16="http://schemas.microsoft.com/office/drawing/2014/main" id="{D6165C9E-D4B8-4805-B906-1107F73C7F7D}"/>
              </a:ext>
            </a:extLst>
          </p:cNvPr>
          <p:cNvSpPr txBox="1">
            <a:spLocks/>
          </p:cNvSpPr>
          <p:nvPr/>
        </p:nvSpPr>
        <p:spPr>
          <a:xfrm>
            <a:off x="1328385" y="1406208"/>
            <a:ext cx="9966905" cy="575112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531" indent="-228531" algn="l" defTabSz="914126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buClr>
                <a:srgbClr val="355D7E"/>
              </a:buClr>
              <a:buSzPct val="100000"/>
              <a:buFont typeface="Courier New" panose="02070309020205020404" pitchFamily="49" charset="0"/>
              <a:buChar char="o"/>
            </a:pPr>
            <a:r>
              <a:rPr lang="pt-PT" sz="5100" b="1" dirty="0">
                <a:solidFill>
                  <a:srgbClr val="4477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Marketing</a:t>
            </a:r>
            <a:r>
              <a:rPr lang="pt-PT" sz="5100" dirty="0">
                <a:latin typeface="Arial" panose="020B0604020202020204" pitchFamily="34" charset="0"/>
                <a:cs typeface="Arial" panose="020B0604020202020204" pitchFamily="34" charset="0"/>
              </a:rPr>
              <a:t>: Mafalda Pedrosa</a:t>
            </a:r>
          </a:p>
          <a:p>
            <a:pPr algn="just" fontAlgn="base">
              <a:buClr>
                <a:srgbClr val="355D7E"/>
              </a:buClr>
              <a:buSzPct val="100000"/>
              <a:buFont typeface="Courier New" panose="02070309020205020404" pitchFamily="49" charset="0"/>
              <a:buChar char="o"/>
            </a:pPr>
            <a:r>
              <a:rPr lang="pt-PT" sz="5100" b="1" dirty="0">
                <a:solidFill>
                  <a:srgbClr val="4477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Análise de dados </a:t>
            </a:r>
            <a:r>
              <a:rPr lang="pt-PT" sz="5100" dirty="0">
                <a:latin typeface="Arial" panose="020B0604020202020204" pitchFamily="34" charset="0"/>
                <a:cs typeface="Arial" panose="020B0604020202020204" pitchFamily="34" charset="0"/>
              </a:rPr>
              <a:t>: José Veríssimo</a:t>
            </a:r>
          </a:p>
          <a:p>
            <a:pPr algn="just" fontAlgn="base">
              <a:buClr>
                <a:srgbClr val="355D7E"/>
              </a:buClr>
              <a:buSzPct val="100000"/>
              <a:buFont typeface="Courier New" panose="02070309020205020404" pitchFamily="49" charset="0"/>
              <a:buChar char="o"/>
            </a:pPr>
            <a:r>
              <a:rPr lang="pt-PT" sz="5100" b="1" dirty="0">
                <a:solidFill>
                  <a:srgbClr val="4477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Desenvolvimento de Software </a:t>
            </a:r>
            <a:r>
              <a:rPr lang="pt-PT" sz="5100" dirty="0">
                <a:latin typeface="Arial" panose="020B0604020202020204" pitchFamily="34" charset="0"/>
                <a:cs typeface="Arial" panose="020B0604020202020204" pitchFamily="34" charset="0"/>
              </a:rPr>
              <a:t>: Não há elementos na equipa para já.</a:t>
            </a:r>
          </a:p>
          <a:p>
            <a:pPr algn="just" fontAlgn="base">
              <a:buClr>
                <a:srgbClr val="355D7E"/>
              </a:buClr>
              <a:buSzPct val="100000"/>
              <a:buFont typeface="Courier New" panose="02070309020205020404" pitchFamily="49" charset="0"/>
              <a:buChar char="o"/>
            </a:pPr>
            <a:r>
              <a:rPr lang="pt-PT" sz="5100" b="1" dirty="0">
                <a:solidFill>
                  <a:srgbClr val="4477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5100" b="1" dirty="0" err="1">
                <a:solidFill>
                  <a:srgbClr val="4477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QoS&amp;T</a:t>
            </a:r>
            <a:r>
              <a:rPr lang="pt-PT" sz="5100" b="1" dirty="0">
                <a:solidFill>
                  <a:srgbClr val="4477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5100" dirty="0">
                <a:latin typeface="Arial" panose="020B0604020202020204" pitchFamily="34" charset="0"/>
                <a:cs typeface="Arial" panose="020B0604020202020204" pitchFamily="34" charset="0"/>
              </a:rPr>
              <a:t>: Pedro Almeida</a:t>
            </a:r>
          </a:p>
          <a:p>
            <a:pPr algn="just" fontAlgn="base">
              <a:buClr>
                <a:srgbClr val="355D7E"/>
              </a:buClr>
              <a:buSzPct val="100000"/>
              <a:buFont typeface="Courier New" panose="02070309020205020404" pitchFamily="49" charset="0"/>
              <a:buChar char="o"/>
            </a:pPr>
            <a:r>
              <a:rPr lang="pt-PT" sz="5100" b="1" dirty="0">
                <a:solidFill>
                  <a:srgbClr val="4477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HR</a:t>
            </a:r>
            <a:r>
              <a:rPr lang="pt-PT" sz="5100" dirty="0">
                <a:solidFill>
                  <a:srgbClr val="4477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5100" dirty="0">
                <a:latin typeface="Arial" panose="020B0604020202020204" pitchFamily="34" charset="0"/>
                <a:cs typeface="Arial" panose="020B0604020202020204" pitchFamily="34" charset="0"/>
              </a:rPr>
              <a:t>: Raquel Ferreira</a:t>
            </a:r>
          </a:p>
          <a:p>
            <a:pPr algn="just" fontAlgn="base">
              <a:buClr>
                <a:srgbClr val="355D7E"/>
              </a:buClr>
              <a:buSzPct val="100000"/>
              <a:buFont typeface="Courier New" panose="02070309020205020404" pitchFamily="49" charset="0"/>
              <a:buChar char="o"/>
            </a:pPr>
            <a:endParaRPr lang="pt-PT" sz="4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PT" sz="4200" dirty="0">
                <a:latin typeface="Arial" panose="020B0604020202020204" pitchFamily="34" charset="0"/>
                <a:cs typeface="Arial" panose="020B0604020202020204" pitchFamily="34" charset="0"/>
              </a:rPr>
              <a:t>Todas as equipas referenciadas acima têm um grupo de comunicação individual (</a:t>
            </a:r>
            <a:r>
              <a:rPr lang="pt-PT" sz="4200" i="1" dirty="0" err="1">
                <a:solidFill>
                  <a:srgbClr val="4477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Slack</a:t>
            </a:r>
            <a:r>
              <a:rPr lang="pt-PT" sz="4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4200" i="1" dirty="0">
                <a:solidFill>
                  <a:srgbClr val="4477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Messenger</a:t>
            </a:r>
            <a:r>
              <a:rPr lang="pt-PT" sz="4200" dirty="0">
                <a:latin typeface="Arial" panose="020B0604020202020204" pitchFamily="34" charset="0"/>
                <a:cs typeface="Arial" panose="020B0604020202020204" pitchFamily="34" charset="0"/>
              </a:rPr>
              <a:t> ou </a:t>
            </a:r>
            <a:r>
              <a:rPr lang="pt-PT" sz="4200" i="1" dirty="0" err="1">
                <a:solidFill>
                  <a:srgbClr val="4477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Discord</a:t>
            </a:r>
            <a:r>
              <a:rPr lang="pt-PT" sz="42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PT" sz="4200" dirty="0">
                <a:latin typeface="Arial" panose="020B0604020202020204" pitchFamily="34" charset="0"/>
                <a:cs typeface="Arial" panose="020B0604020202020204" pitchFamily="34" charset="0"/>
              </a:rPr>
              <a:t> de forma a facilitar o trabalho das mesmas.</a:t>
            </a:r>
          </a:p>
          <a:p>
            <a:pPr marL="0" indent="0" algn="just">
              <a:buNone/>
            </a:pPr>
            <a:br>
              <a:rPr lang="pt-PT" sz="3800" dirty="0"/>
            </a:br>
            <a:br>
              <a:rPr lang="pt-PT" dirty="0"/>
            </a:br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2D060D8-7950-4FB7-B536-2A4AA7C38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74" y="93657"/>
            <a:ext cx="9903418" cy="1478570"/>
          </a:xfrm>
        </p:spPr>
        <p:txBody>
          <a:bodyPr>
            <a:normAutofit/>
          </a:bodyPr>
          <a:lstStyle/>
          <a:p>
            <a:pPr algn="ctr"/>
            <a:r>
              <a:rPr lang="pt-PT" sz="4400" b="1" dirty="0">
                <a:solidFill>
                  <a:srgbClr val="355D7E"/>
                </a:solidFill>
              </a:rPr>
              <a:t>Team Leaders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2A35484-3E2B-4E93-94A0-2B5305981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0548" y="372400"/>
            <a:ext cx="1357975" cy="13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90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4" y="0"/>
            <a:ext cx="12050749" cy="6858001"/>
            <a:chOff x="-14288" y="0"/>
            <a:chExt cx="12053888" cy="6858001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4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26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4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20483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47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8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9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4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1969" y="0"/>
            <a:ext cx="674513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3" name="Título 2">
            <a:extLst>
              <a:ext uri="{FF2B5EF4-FFF2-40B4-BE49-F238E27FC236}">
                <a16:creationId xmlns:a16="http://schemas.microsoft.com/office/drawing/2014/main" id="{D2D060D8-7950-4FB7-B536-2A4AA7C38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74" y="93657"/>
            <a:ext cx="9903418" cy="1478570"/>
          </a:xfrm>
        </p:spPr>
        <p:txBody>
          <a:bodyPr>
            <a:normAutofit/>
          </a:bodyPr>
          <a:lstStyle/>
          <a:p>
            <a:pPr algn="ctr"/>
            <a:r>
              <a:rPr lang="pt-PT" sz="4400" b="1" dirty="0">
                <a:solidFill>
                  <a:srgbClr val="355D7E"/>
                </a:solidFill>
              </a:rPr>
              <a:t>Comunicação entre membros do projeto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61284A7-E05D-4CBC-9015-C903C14063C0}"/>
              </a:ext>
            </a:extLst>
          </p:cNvPr>
          <p:cNvSpPr txBox="1"/>
          <p:nvPr/>
        </p:nvSpPr>
        <p:spPr>
          <a:xfrm>
            <a:off x="1163335" y="1620838"/>
            <a:ext cx="103081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	Toda a comunicação dentro da equipa é feita usando um sistema de mensagens privado.</a:t>
            </a:r>
          </a:p>
          <a:p>
            <a:pPr algn="just"/>
            <a:b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	Sempre que é preciso troca de informação entre equipas, este deve ser feita entre </a:t>
            </a:r>
            <a:r>
              <a:rPr lang="pt-PT" sz="2400" i="1" dirty="0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i="1" dirty="0">
                <a:latin typeface="Arial" panose="020B0604020202020204" pitchFamily="34" charset="0"/>
                <a:cs typeface="Arial" panose="020B0604020202020204" pitchFamily="34" charset="0"/>
              </a:rPr>
              <a:t>leaders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b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	A equipa de Planeamento está em contacto direto e constante com a equipa de Investigação, tal como esta está para a equipa de Desenvolvimento de Software.</a:t>
            </a:r>
          </a:p>
          <a:p>
            <a:pPr algn="just"/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just"/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	Todos os documentos ou mensagens importantes que serão trocadas por equipas, irão ser trocados no canal de </a:t>
            </a:r>
            <a:r>
              <a:rPr lang="pt-PT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Slack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onde estão presentes todas as pessoas do nosso grupo.</a:t>
            </a:r>
          </a:p>
        </p:txBody>
      </p:sp>
    </p:spTree>
    <p:extLst>
      <p:ext uri="{BB962C8B-B14F-4D97-AF65-F5344CB8AC3E}">
        <p14:creationId xmlns:p14="http://schemas.microsoft.com/office/powerpoint/2010/main" val="3709712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4" y="0"/>
            <a:ext cx="12050749" cy="6858001"/>
            <a:chOff x="-14288" y="0"/>
            <a:chExt cx="12053888" cy="6858001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4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26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4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20483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47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8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9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4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1969" y="0"/>
            <a:ext cx="674513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1" name="Marcador de Posição de Conteúdo 1">
            <a:extLst>
              <a:ext uri="{FF2B5EF4-FFF2-40B4-BE49-F238E27FC236}">
                <a16:creationId xmlns:a16="http://schemas.microsoft.com/office/drawing/2014/main" id="{D6165C9E-D4B8-4805-B906-1107F73C7F7D}"/>
              </a:ext>
            </a:extLst>
          </p:cNvPr>
          <p:cNvSpPr txBox="1">
            <a:spLocks/>
          </p:cNvSpPr>
          <p:nvPr/>
        </p:nvSpPr>
        <p:spPr>
          <a:xfrm>
            <a:off x="1020487" y="1340768"/>
            <a:ext cx="10104982" cy="5602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31" indent="-228531" algn="l" defTabSz="914126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buClr>
                <a:srgbClr val="4477A2"/>
              </a:buClr>
              <a:buFont typeface="Courier New" panose="02070309020205020404" pitchFamily="49" charset="0"/>
              <a:buChar char="o"/>
            </a:pP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Cada utilizador deve conseguir concorrer para qualquer vaga onde ele cumprisse os </a:t>
            </a:r>
            <a:r>
              <a:rPr lang="pt-PT" sz="2400" dirty="0">
                <a:solidFill>
                  <a:srgbClr val="4477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 mínimos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 fontAlgn="base">
              <a:buClr>
                <a:srgbClr val="4477A2"/>
              </a:buClr>
              <a:buFont typeface="Courier New" panose="02070309020205020404" pitchFamily="49" charset="0"/>
              <a:buChar char="o"/>
            </a:pP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Utilizar </a:t>
            </a:r>
            <a:r>
              <a:rPr lang="pt-PT" sz="2400" dirty="0">
                <a:solidFill>
                  <a:srgbClr val="4477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inteligência artificial 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para ajudar no processo de escolha dos melhores candidatos;</a:t>
            </a:r>
          </a:p>
          <a:p>
            <a:pPr algn="just" fontAlgn="base">
              <a:buClr>
                <a:srgbClr val="4477A2"/>
              </a:buClr>
              <a:buFont typeface="Courier New" panose="02070309020205020404" pitchFamily="49" charset="0"/>
              <a:buChar char="o"/>
            </a:pP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Conseguir ver o </a:t>
            </a:r>
            <a:r>
              <a:rPr lang="pt-PT" sz="2400" dirty="0">
                <a:solidFill>
                  <a:srgbClr val="4477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estado do recrutamento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 fontAlgn="base">
              <a:buClr>
                <a:srgbClr val="4477A2"/>
              </a:buClr>
              <a:buFont typeface="Courier New" panose="02070309020205020404" pitchFamily="49" charset="0"/>
              <a:buChar char="o"/>
            </a:pP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Promoção necessária desta app através das </a:t>
            </a:r>
            <a:r>
              <a:rPr lang="pt-PT" sz="2400" dirty="0">
                <a:solidFill>
                  <a:srgbClr val="4477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redes sociais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 fontAlgn="base">
              <a:buClr>
                <a:srgbClr val="4477A2"/>
              </a:buClr>
              <a:buFont typeface="Courier New" panose="02070309020205020404" pitchFamily="49" charset="0"/>
              <a:buChar char="o"/>
            </a:pP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Uso da aplicação para </a:t>
            </a:r>
            <a:r>
              <a:rPr lang="pt-PT" sz="2400" dirty="0">
                <a:solidFill>
                  <a:srgbClr val="4477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qualquer serviço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pPr algn="just" fontAlgn="base">
              <a:buClr>
                <a:srgbClr val="4477A2"/>
              </a:buClr>
              <a:buFont typeface="Courier New" panose="02070309020205020404" pitchFamily="49" charset="0"/>
              <a:buChar char="o"/>
            </a:pP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>
                <a:solidFill>
                  <a:srgbClr val="4477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necessitar de 3 meses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para o processo estar pronto;</a:t>
            </a:r>
          </a:p>
          <a:p>
            <a:pPr algn="just" fontAlgn="base">
              <a:buClr>
                <a:srgbClr val="4477A2"/>
              </a:buClr>
              <a:buFont typeface="Courier New" panose="02070309020205020404" pitchFamily="49" charset="0"/>
              <a:buChar char="o"/>
            </a:pP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A empresa </a:t>
            </a:r>
            <a:r>
              <a:rPr lang="pt-PT" sz="2400" dirty="0">
                <a:solidFill>
                  <a:srgbClr val="4477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ter que analisar uma quantidade absurda de currículos 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para encontrar a pessoa certa para o cargo; </a:t>
            </a:r>
          </a:p>
          <a:p>
            <a:pPr marL="0" indent="0" algn="just">
              <a:buNone/>
            </a:pPr>
            <a:br>
              <a:rPr lang="pt-PT" sz="2400" dirty="0"/>
            </a:br>
            <a:br>
              <a:rPr lang="pt-PT" sz="2400" dirty="0"/>
            </a:br>
            <a:endParaRPr lang="pt-PT" sz="24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2D060D8-7950-4FB7-B536-2A4AA7C38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472" y="180368"/>
            <a:ext cx="10647763" cy="1478570"/>
          </a:xfrm>
        </p:spPr>
        <p:txBody>
          <a:bodyPr/>
          <a:lstStyle/>
          <a:p>
            <a:r>
              <a:rPr lang="pt-PT" sz="4400" b="1" dirty="0">
                <a:solidFill>
                  <a:srgbClr val="355D7E"/>
                </a:solidFill>
              </a:rPr>
              <a:t>Pontos discutidos acerca do projeto</a:t>
            </a:r>
          </a:p>
        </p:txBody>
      </p:sp>
    </p:spTree>
    <p:extLst>
      <p:ext uri="{BB962C8B-B14F-4D97-AF65-F5344CB8AC3E}">
        <p14:creationId xmlns:p14="http://schemas.microsoft.com/office/powerpoint/2010/main" val="2336149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4" y="0"/>
            <a:ext cx="12050749" cy="6858001"/>
            <a:chOff x="-14288" y="0"/>
            <a:chExt cx="12053888" cy="6858001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4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26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4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20483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47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8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9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4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1969" y="0"/>
            <a:ext cx="674513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1" name="Marcador de Posição de Conteúdo 1">
            <a:extLst>
              <a:ext uri="{FF2B5EF4-FFF2-40B4-BE49-F238E27FC236}">
                <a16:creationId xmlns:a16="http://schemas.microsoft.com/office/drawing/2014/main" id="{D6165C9E-D4B8-4805-B906-1107F73C7F7D}"/>
              </a:ext>
            </a:extLst>
          </p:cNvPr>
          <p:cNvSpPr txBox="1">
            <a:spLocks/>
          </p:cNvSpPr>
          <p:nvPr/>
        </p:nvSpPr>
        <p:spPr>
          <a:xfrm>
            <a:off x="957518" y="1516063"/>
            <a:ext cx="10186998" cy="58951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531" indent="-228531" algn="l" defTabSz="914126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965" indent="-227965" algn="just" fontAlgn="base">
              <a:buClr>
                <a:srgbClr val="4477A2"/>
              </a:buClr>
              <a:buSzPct val="100000"/>
              <a:buFont typeface="Courier New" panose="02070309020205020404" pitchFamily="49" charset="0"/>
              <a:buChar char="o"/>
            </a:pPr>
            <a:r>
              <a:rPr lang="pt-PT" sz="3700" dirty="0">
                <a:latin typeface="Arial"/>
                <a:cs typeface="Arial"/>
              </a:rPr>
              <a:t>Fazer com que a </a:t>
            </a:r>
            <a:r>
              <a:rPr lang="pt-PT" sz="3700" dirty="0">
                <a:solidFill>
                  <a:srgbClr val="4477A2"/>
                </a:solidFill>
                <a:latin typeface="Arial"/>
                <a:cs typeface="Arial"/>
              </a:rPr>
              <a:t>empresa seja completamente transparente durante todo o processo</a:t>
            </a:r>
            <a:r>
              <a:rPr lang="pt-PT" sz="3700" dirty="0">
                <a:latin typeface="Arial"/>
                <a:cs typeface="Arial"/>
              </a:rPr>
              <a:t>, o candidato consegue saber os porquês de ser ou não escolhido e ainda ter acesso ao estado da sua candidatura. </a:t>
            </a:r>
            <a:endParaRPr lang="pt-BR">
              <a:latin typeface="Arial"/>
              <a:cs typeface="Arial"/>
            </a:endParaRPr>
          </a:p>
          <a:p>
            <a:pPr marL="227965" indent="-227965" algn="just" fontAlgn="base">
              <a:buClr>
                <a:srgbClr val="4477A2"/>
              </a:buClr>
              <a:buSzPct val="100000"/>
              <a:buFont typeface="Courier New" panose="02070309020205020404" pitchFamily="49" charset="0"/>
              <a:buChar char="o"/>
            </a:pPr>
            <a:endParaRPr lang="pt-PT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965" indent="-227965" algn="just" fontAlgn="base">
              <a:buClr>
                <a:srgbClr val="4477A2"/>
              </a:buClr>
              <a:buSzPct val="100000"/>
              <a:buFont typeface="Courier New" panose="02070309020205020404" pitchFamily="49" charset="0"/>
              <a:buChar char="o"/>
            </a:pPr>
            <a:r>
              <a:rPr lang="pt-PT" sz="3700" dirty="0">
                <a:latin typeface="Arial" panose="020B0604020202020204" pitchFamily="34" charset="0"/>
                <a:cs typeface="Arial" panose="020B0604020202020204" pitchFamily="34" charset="0"/>
              </a:rPr>
              <a:t>Um modo discutido de incluir estes pontos é a necessidade de uma </a:t>
            </a:r>
            <a:r>
              <a:rPr lang="pt-PT" sz="3700" i="1" dirty="0" err="1">
                <a:solidFill>
                  <a:srgbClr val="4477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  <a:r>
              <a:rPr lang="pt-PT" sz="3700" i="1" dirty="0">
                <a:solidFill>
                  <a:srgbClr val="4477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bar</a:t>
            </a:r>
            <a:r>
              <a:rPr lang="pt-PT" sz="3700" dirty="0">
                <a:latin typeface="Arial" panose="020B0604020202020204" pitchFamily="34" charset="0"/>
                <a:cs typeface="Arial" panose="020B0604020202020204" pitchFamily="34" charset="0"/>
              </a:rPr>
              <a:t> que mostra ao utilizador em que ponto do processo este se encontra; </a:t>
            </a:r>
          </a:p>
          <a:p>
            <a:pPr marL="227965" indent="-227965" algn="just" fontAlgn="base">
              <a:buClr>
                <a:srgbClr val="4477A2"/>
              </a:buClr>
              <a:buSzPct val="100000"/>
              <a:buFont typeface="Courier New" panose="02070309020205020404" pitchFamily="49" charset="0"/>
              <a:buChar char="o"/>
            </a:pPr>
            <a:endParaRPr lang="pt-PT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965" indent="-227965" algn="just" fontAlgn="base">
              <a:buClr>
                <a:srgbClr val="4477A2"/>
              </a:buClr>
              <a:buSzPct val="100000"/>
              <a:buFont typeface="Courier New" panose="02070309020205020404" pitchFamily="49" charset="0"/>
              <a:buChar char="o"/>
            </a:pPr>
            <a:r>
              <a:rPr lang="pt-PT" sz="3700" dirty="0">
                <a:latin typeface="Arial" panose="020B0604020202020204" pitchFamily="34" charset="0"/>
                <a:cs typeface="Arial" panose="020B0604020202020204" pitchFamily="34" charset="0"/>
              </a:rPr>
              <a:t>A/As pessoa/as selecionada/as serão escolhidas pela app apenas </a:t>
            </a:r>
            <a:r>
              <a:rPr lang="pt-PT" sz="3700" dirty="0">
                <a:solidFill>
                  <a:srgbClr val="4477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mostrando à empresa os melhores candidatos</a:t>
            </a:r>
            <a:r>
              <a:rPr lang="pt-PT" sz="3700" dirty="0">
                <a:latin typeface="Arial" panose="020B0604020202020204" pitchFamily="34" charset="0"/>
                <a:cs typeface="Arial" panose="020B0604020202020204" pitchFamily="34" charset="0"/>
              </a:rPr>
              <a:t> que estes têm para a/as sua/as vaga/as.</a:t>
            </a:r>
          </a:p>
          <a:p>
            <a:pPr marL="0" indent="0">
              <a:buNone/>
            </a:pPr>
            <a:br>
              <a:rPr lang="pt-PT" sz="3800" dirty="0"/>
            </a:br>
            <a:br>
              <a:rPr lang="pt-PT" dirty="0"/>
            </a:br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2D060D8-7950-4FB7-B536-2A4AA7C38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277" y="251805"/>
            <a:ext cx="10438267" cy="1478570"/>
          </a:xfrm>
        </p:spPr>
        <p:txBody>
          <a:bodyPr/>
          <a:lstStyle/>
          <a:p>
            <a:r>
              <a:rPr lang="pt-PT" sz="4400" b="1" dirty="0">
                <a:solidFill>
                  <a:srgbClr val="355D7E"/>
                </a:solidFill>
              </a:rPr>
              <a:t>Pontos discutidos acerca do projeto</a:t>
            </a:r>
          </a:p>
        </p:txBody>
      </p:sp>
    </p:spTree>
    <p:extLst>
      <p:ext uri="{BB962C8B-B14F-4D97-AF65-F5344CB8AC3E}">
        <p14:creationId xmlns:p14="http://schemas.microsoft.com/office/powerpoint/2010/main" val="2029523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4" y="0"/>
            <a:ext cx="12050749" cy="6858001"/>
            <a:chOff x="-14288" y="0"/>
            <a:chExt cx="12053888" cy="6858001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4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26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4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4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20483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47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8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9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4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03" y="1043782"/>
            <a:ext cx="9903421" cy="15446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4400" b="1" dirty="0">
                <a:solidFill>
                  <a:srgbClr val="355D7E"/>
                </a:solidFill>
                <a:cs typeface="Calibri" panose="020F0502020204030204" pitchFamily="34" charset="0"/>
              </a:rPr>
              <a:t>SESSÃO DE BRAINSTORM</a:t>
            </a:r>
            <a:br>
              <a:rPr lang="en-US" sz="4400" dirty="0">
                <a:solidFill>
                  <a:srgbClr val="355D7E"/>
                </a:solidFill>
                <a:cs typeface="Calibri" panose="020F0502020204030204" pitchFamily="34" charset="0"/>
              </a:rPr>
            </a:br>
            <a:r>
              <a:rPr lang="en-US" sz="4400" dirty="0">
                <a:solidFill>
                  <a:srgbClr val="355D7E"/>
                </a:solidFill>
                <a:cs typeface="Calibri" panose="020F0502020204030204" pitchFamily="34" charset="0"/>
              </a:rPr>
              <a:t>23 de </a:t>
            </a:r>
            <a:r>
              <a:rPr lang="pt-PT" sz="4400" dirty="0">
                <a:solidFill>
                  <a:srgbClr val="355D7E"/>
                </a:solidFill>
                <a:cs typeface="Calibri" panose="020F0502020204030204" pitchFamily="34" charset="0"/>
              </a:rPr>
              <a:t>setembro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515676" y="3271662"/>
            <a:ext cx="9384431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 defTabSz="91440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Nesta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sessão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onde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estavam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presentes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alguns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membros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equipa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e o gestor de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foram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decididas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equipas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fundamentais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para o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bem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número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membros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equipa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irá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ter.</a:t>
            </a: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1969" y="0"/>
            <a:ext cx="674513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86" name="Picture 2">
            <a:extLst>
              <a:ext uri="{FF2B5EF4-FFF2-40B4-BE49-F238E27FC236}">
                <a16:creationId xmlns:a16="http://schemas.microsoft.com/office/drawing/2014/main" id="{8EA98911-6B02-4B5D-92B4-69D5C515C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6100" y1="53823" x2="66100" y2="53823"/>
                        <a14:foregroundMark x1="74000" y1="51574" x2="74000" y2="51574"/>
                        <a14:foregroundMark x1="77300" y1="42279" x2="77300" y2="42279"/>
                        <a14:foregroundMark x1="78500" y1="29985" x2="78500" y2="29985"/>
                        <a14:foregroundMark x1="73600" y1="18141" x2="73600" y2="18141"/>
                        <a14:foregroundMark x1="65500" y1="12594" x2="65500" y2="12594"/>
                        <a14:foregroundMark x1="55600" y1="17541" x2="55600" y2="17541"/>
                        <a14:foregroundMark x1="51200" y1="30285" x2="51200" y2="30285"/>
                        <a14:foregroundMark x1="51200" y1="40030" x2="51200" y2="40030"/>
                        <a14:foregroundMark x1="55600" y1="50225" x2="55600" y2="50225"/>
                        <a14:backgroundMark x1="66000" y1="61019" x2="63700" y2="611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5567" y="-143016"/>
            <a:ext cx="5290221" cy="352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110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4" y="0"/>
            <a:ext cx="12050749" cy="6858001"/>
            <a:chOff x="-14288" y="0"/>
            <a:chExt cx="12053888" cy="6858001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4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26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4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20483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47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8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9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4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1969" y="0"/>
            <a:ext cx="674513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1" name="Marcador de Posição de Conteúdo 1">
            <a:extLst>
              <a:ext uri="{FF2B5EF4-FFF2-40B4-BE49-F238E27FC236}">
                <a16:creationId xmlns:a16="http://schemas.microsoft.com/office/drawing/2014/main" id="{D6165C9E-D4B8-4805-B906-1107F73C7F7D}"/>
              </a:ext>
            </a:extLst>
          </p:cNvPr>
          <p:cNvSpPr txBox="1">
            <a:spLocks/>
          </p:cNvSpPr>
          <p:nvPr/>
        </p:nvSpPr>
        <p:spPr>
          <a:xfrm>
            <a:off x="1143868" y="1340768"/>
            <a:ext cx="9984381" cy="63863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228531" indent="-228531" algn="l" defTabSz="914126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965" indent="-227965" algn="just" fontAlgn="base">
              <a:spcAft>
                <a:spcPts val="600"/>
              </a:spcAft>
              <a:buClr>
                <a:srgbClr val="4477A2"/>
              </a:buClr>
              <a:buSzPct val="100000"/>
              <a:buFont typeface="Courier New" panose="02070309020205020404" pitchFamily="49" charset="0"/>
              <a:buChar char="o"/>
            </a:pPr>
            <a:r>
              <a:rPr lang="pt-PT" sz="5100" dirty="0">
                <a:latin typeface="Arial" panose="020B0604020202020204" pitchFamily="34" charset="0"/>
                <a:cs typeface="Arial" panose="020B0604020202020204" pitchFamily="34" charset="0"/>
              </a:rPr>
              <a:t> Necessidade de saber como é que as outras aplicações que possuem um </a:t>
            </a:r>
            <a:r>
              <a:rPr lang="pt-PT" sz="5100" dirty="0">
                <a:solidFill>
                  <a:srgbClr val="4477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mecanismo de recrutamento </a:t>
            </a:r>
            <a:r>
              <a:rPr lang="pt-PT" sz="5100" dirty="0">
                <a:latin typeface="Arial" panose="020B0604020202020204" pitchFamily="34" charset="0"/>
                <a:cs typeface="Arial" panose="020B0604020202020204" pitchFamily="34" charset="0"/>
              </a:rPr>
              <a:t>funcionam; </a:t>
            </a:r>
            <a:endParaRPr lang="pt-BR" dirty="0"/>
          </a:p>
          <a:p>
            <a:pPr marL="227965" indent="-227965" algn="just" fontAlgn="base">
              <a:spcAft>
                <a:spcPts val="600"/>
              </a:spcAft>
              <a:buClr>
                <a:srgbClr val="4477A2"/>
              </a:buClr>
              <a:buSzPct val="100000"/>
              <a:buFont typeface="Courier New" panose="02070309020205020404" pitchFamily="49" charset="0"/>
              <a:buChar char="o"/>
            </a:pPr>
            <a:r>
              <a:rPr lang="pt-PT" sz="5100" dirty="0">
                <a:latin typeface="Arial"/>
                <a:cs typeface="Arial"/>
              </a:rPr>
              <a:t> </a:t>
            </a:r>
            <a:r>
              <a:rPr lang="pt-PT" sz="5100" dirty="0">
                <a:solidFill>
                  <a:srgbClr val="4477A2"/>
                </a:solidFill>
                <a:latin typeface="Arial"/>
                <a:cs typeface="Arial"/>
              </a:rPr>
              <a:t>Vantagens e desvantagens </a:t>
            </a:r>
            <a:r>
              <a:rPr lang="pt-PT" sz="5100" dirty="0">
                <a:latin typeface="Arial"/>
                <a:cs typeface="Arial"/>
              </a:rPr>
              <a:t>de a </a:t>
            </a:r>
            <a:r>
              <a:rPr lang="pt-PT" sz="5100" dirty="0">
                <a:solidFill>
                  <a:srgbClr val="4477A2"/>
                </a:solidFill>
                <a:latin typeface="Arial"/>
                <a:cs typeface="Arial"/>
              </a:rPr>
              <a:t>plataforma ser dividida</a:t>
            </a:r>
            <a:r>
              <a:rPr lang="pt-PT" sz="5100" dirty="0">
                <a:latin typeface="Arial"/>
                <a:cs typeface="Arial"/>
              </a:rPr>
              <a:t>,</a:t>
            </a:r>
            <a:r>
              <a:rPr lang="pt-PT" sz="5100" dirty="0">
                <a:solidFill>
                  <a:srgbClr val="4477A2"/>
                </a:solidFill>
                <a:latin typeface="Arial"/>
                <a:cs typeface="Arial"/>
              </a:rPr>
              <a:t> </a:t>
            </a:r>
            <a:r>
              <a:rPr lang="pt-PT" sz="5100" dirty="0">
                <a:latin typeface="Arial"/>
                <a:cs typeface="Arial"/>
              </a:rPr>
              <a:t>como por exemplo, o </a:t>
            </a:r>
            <a:r>
              <a:rPr lang="pt-PT" sz="5100" dirty="0" err="1">
                <a:latin typeface="Arial"/>
                <a:cs typeface="Arial"/>
              </a:rPr>
              <a:t>inforestudante</a:t>
            </a:r>
            <a:r>
              <a:rPr lang="pt-PT" sz="5100" dirty="0">
                <a:latin typeface="Arial"/>
                <a:cs typeface="Arial"/>
              </a:rPr>
              <a:t> e o </a:t>
            </a:r>
            <a:r>
              <a:rPr lang="pt-PT" sz="5100" dirty="0" err="1">
                <a:latin typeface="Arial"/>
                <a:cs typeface="Arial"/>
              </a:rPr>
              <a:t>infordocente</a:t>
            </a:r>
            <a:r>
              <a:rPr lang="pt-PT" sz="5100" dirty="0">
                <a:latin typeface="Arial"/>
                <a:cs typeface="Arial"/>
              </a:rPr>
              <a:t> ou se será tudo na mesma plataforma; </a:t>
            </a:r>
          </a:p>
          <a:p>
            <a:pPr marL="227965" indent="-227965" algn="just" fontAlgn="base">
              <a:spcAft>
                <a:spcPts val="600"/>
              </a:spcAft>
              <a:buClr>
                <a:srgbClr val="4477A2"/>
              </a:buClr>
              <a:buSzPct val="100000"/>
              <a:buFont typeface="Courier New" panose="02070309020205020404" pitchFamily="49" charset="0"/>
              <a:buChar char="o"/>
            </a:pPr>
            <a:r>
              <a:rPr lang="pt-PT" sz="5100" dirty="0">
                <a:latin typeface="Arial" panose="020B0604020202020204" pitchFamily="34" charset="0"/>
                <a:cs typeface="Arial" panose="020B0604020202020204" pitchFamily="34" charset="0"/>
              </a:rPr>
              <a:t> Pensar noutro tipo de </a:t>
            </a:r>
            <a:r>
              <a:rPr lang="pt-PT" sz="5100" dirty="0">
                <a:solidFill>
                  <a:srgbClr val="4477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arquiteturas possíveis </a:t>
            </a:r>
            <a:r>
              <a:rPr lang="pt-PT" sz="5100" dirty="0">
                <a:latin typeface="Arial" panose="020B0604020202020204" pitchFamily="34" charset="0"/>
                <a:cs typeface="Arial" panose="020B0604020202020204" pitchFamily="34" charset="0"/>
              </a:rPr>
              <a:t>(para além daquelas discutidas no ponto anterior);</a:t>
            </a:r>
          </a:p>
          <a:p>
            <a:pPr marL="227965" indent="-227965" algn="just" fontAlgn="base">
              <a:spcAft>
                <a:spcPts val="600"/>
              </a:spcAft>
              <a:buClr>
                <a:srgbClr val="4477A2"/>
              </a:buClr>
              <a:buSzPct val="100000"/>
              <a:buFont typeface="Courier New" panose="02070309020205020404" pitchFamily="49" charset="0"/>
              <a:buChar char="o"/>
            </a:pPr>
            <a:r>
              <a:rPr lang="pt-PT" sz="5100" dirty="0">
                <a:latin typeface="Arial" panose="020B0604020202020204" pitchFamily="34" charset="0"/>
                <a:cs typeface="Arial" panose="020B0604020202020204" pitchFamily="34" charset="0"/>
              </a:rPr>
              <a:t> O processo de seleção irá ser todo feito pela app, procurar encontrar uma forma de isto ser </a:t>
            </a:r>
            <a:r>
              <a:rPr lang="pt-PT" sz="5100" dirty="0">
                <a:solidFill>
                  <a:srgbClr val="4477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feito de forma simples pela plataforma</a:t>
            </a:r>
            <a:r>
              <a:rPr lang="pt-PT" sz="51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27965" indent="-227965" algn="just" fontAlgn="base">
              <a:spcAft>
                <a:spcPts val="600"/>
              </a:spcAft>
              <a:buClr>
                <a:srgbClr val="4477A2"/>
              </a:buClr>
              <a:buSzPct val="100000"/>
              <a:buFont typeface="Courier New" panose="02070309020205020404" pitchFamily="49" charset="0"/>
              <a:buChar char="o"/>
            </a:pPr>
            <a:r>
              <a:rPr lang="pt-PT" sz="5100" dirty="0">
                <a:latin typeface="Arial" panose="020B0604020202020204" pitchFamily="34" charset="0"/>
                <a:cs typeface="Arial" panose="020B0604020202020204" pitchFamily="34" charset="0"/>
              </a:rPr>
              <a:t> Ver </a:t>
            </a:r>
            <a:r>
              <a:rPr lang="pt-PT" sz="5100" dirty="0">
                <a:solidFill>
                  <a:srgbClr val="4477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se pode integrar a </a:t>
            </a:r>
            <a:r>
              <a:rPr lang="pt-PT" sz="5100" i="1" dirty="0">
                <a:solidFill>
                  <a:srgbClr val="4477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lang="pt-PT" sz="51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27965" indent="-227965" algn="just" fontAlgn="base">
              <a:spcAft>
                <a:spcPts val="600"/>
              </a:spcAft>
              <a:buClr>
                <a:srgbClr val="4477A2"/>
              </a:buClr>
              <a:buSzPct val="100000"/>
              <a:buFont typeface="Courier New" panose="02070309020205020404" pitchFamily="49" charset="0"/>
              <a:buChar char="o"/>
            </a:pPr>
            <a:r>
              <a:rPr lang="pt-PT" sz="5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5100" dirty="0">
                <a:solidFill>
                  <a:srgbClr val="4477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Explorar</a:t>
            </a:r>
            <a:r>
              <a:rPr lang="pt-PT" sz="51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PT" sz="5100" i="1" dirty="0" err="1">
                <a:solidFill>
                  <a:srgbClr val="4477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pt-PT" sz="5100" dirty="0">
                <a:solidFill>
                  <a:srgbClr val="4477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pt-PT" sz="5100" i="1" dirty="0" err="1">
                <a:solidFill>
                  <a:srgbClr val="4477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Forge</a:t>
            </a:r>
            <a:r>
              <a:rPr lang="pt-PT" sz="5100" dirty="0">
                <a:solidFill>
                  <a:srgbClr val="4477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5100" dirty="0">
                <a:latin typeface="Arial" panose="020B0604020202020204" pitchFamily="34" charset="0"/>
                <a:cs typeface="Arial" panose="020B0604020202020204" pitchFamily="34" charset="0"/>
              </a:rPr>
              <a:t>fornecida pela </a:t>
            </a:r>
            <a:r>
              <a:rPr lang="pt-PT" sz="5100" dirty="0" err="1">
                <a:latin typeface="Arial" panose="020B0604020202020204" pitchFamily="34" charset="0"/>
                <a:cs typeface="Arial" panose="020B0604020202020204" pitchFamily="34" charset="0"/>
              </a:rPr>
              <a:t>Outsystems</a:t>
            </a:r>
            <a:r>
              <a:rPr lang="pt-PT" sz="5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br>
              <a:rPr lang="pt-PT" sz="3800" dirty="0"/>
            </a:br>
            <a:br>
              <a:rPr lang="pt-PT" dirty="0"/>
            </a:br>
            <a:endParaRPr lang="pt-PT" dirty="0"/>
          </a:p>
        </p:txBody>
      </p:sp>
      <p:sp>
        <p:nvSpPr>
          <p:cNvPr id="88" name="Título 2">
            <a:extLst>
              <a:ext uri="{FF2B5EF4-FFF2-40B4-BE49-F238E27FC236}">
                <a16:creationId xmlns:a16="http://schemas.microsoft.com/office/drawing/2014/main" id="{FFBF5F69-AD28-4392-B8DD-F50A34D580DC}"/>
              </a:ext>
            </a:extLst>
          </p:cNvPr>
          <p:cNvSpPr txBox="1">
            <a:spLocks/>
          </p:cNvSpPr>
          <p:nvPr/>
        </p:nvSpPr>
        <p:spPr>
          <a:xfrm>
            <a:off x="1128753" y="9524"/>
            <a:ext cx="10438267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pt-PT" sz="4400" b="1" dirty="0">
                <a:solidFill>
                  <a:srgbClr val="355D7E"/>
                </a:solidFill>
              </a:rPr>
              <a:t>Pontos discutidos acerca do projeto</a:t>
            </a:r>
          </a:p>
        </p:txBody>
      </p:sp>
    </p:spTree>
    <p:extLst>
      <p:ext uri="{BB962C8B-B14F-4D97-AF65-F5344CB8AC3E}">
        <p14:creationId xmlns:p14="http://schemas.microsoft.com/office/powerpoint/2010/main" val="1752340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4" y="0"/>
            <a:ext cx="12050749" cy="6858001"/>
            <a:chOff x="-14288" y="0"/>
            <a:chExt cx="12053888" cy="6858001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4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26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4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20483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47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8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9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4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1969" y="0"/>
            <a:ext cx="674513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1" name="Marcador de Posição de Conteúdo 1">
            <a:extLst>
              <a:ext uri="{FF2B5EF4-FFF2-40B4-BE49-F238E27FC236}">
                <a16:creationId xmlns:a16="http://schemas.microsoft.com/office/drawing/2014/main" id="{D6165C9E-D4B8-4805-B906-1107F73C7F7D}"/>
              </a:ext>
            </a:extLst>
          </p:cNvPr>
          <p:cNvSpPr txBox="1">
            <a:spLocks/>
          </p:cNvSpPr>
          <p:nvPr/>
        </p:nvSpPr>
        <p:spPr>
          <a:xfrm>
            <a:off x="1143868" y="1340768"/>
            <a:ext cx="10411727" cy="54269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531" indent="-228531" algn="l" defTabSz="914126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965" indent="-227965" algn="just" fontAlgn="base">
              <a:spcAft>
                <a:spcPts val="600"/>
              </a:spcAft>
              <a:buClr>
                <a:srgbClr val="4477A2"/>
              </a:buClr>
              <a:buSzPct val="100000"/>
              <a:buFont typeface="Courier New" panose="02070309020205020404" pitchFamily="49" charset="0"/>
              <a:buChar char="o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https://www.flaticon.com/free-icon/support_1189206#term=teamwork&amp;page=1&amp;position=3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965" indent="-227965" algn="just" fontAlgn="base">
              <a:spcAft>
                <a:spcPts val="600"/>
              </a:spcAft>
              <a:buClr>
                <a:srgbClr val="4477A2"/>
              </a:buClr>
              <a:buSzPct val="100000"/>
              <a:buFont typeface="Courier New" panose="02070309020205020404" pitchFamily="49" charset="0"/>
              <a:buChar char="o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https://static.thenounproject.com/png/690080-200.png</a:t>
            </a:r>
            <a:endParaRPr lang="pt-PT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965" indent="-227965" algn="just" fontAlgn="base">
              <a:spcAft>
                <a:spcPts val="600"/>
              </a:spcAft>
              <a:buClr>
                <a:srgbClr val="4477A2"/>
              </a:buClr>
              <a:buSzPct val="100000"/>
              <a:buFont typeface="Courier New" panose="02070309020205020404" pitchFamily="49" charset="0"/>
              <a:buChar char="o"/>
            </a:pPr>
            <a:r>
              <a:rPr lang="pt-PT" sz="2000" u="sng" dirty="0"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https://www.managedhealthcareexecutive.com/sites/default/files/Brainstorm_177444406.png</a:t>
            </a:r>
            <a:endParaRPr lang="pt-PT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965" indent="-227965" algn="just" fontAlgn="base">
              <a:spcAft>
                <a:spcPts val="600"/>
              </a:spcAft>
              <a:buClr>
                <a:srgbClr val="4477A2"/>
              </a:buClr>
              <a:buSzPct val="100000"/>
              <a:buFont typeface="Courier New" panose="02070309020205020404" pitchFamily="49" charset="0"/>
              <a:buChar char="o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https://imgbin.com/png/0nC0GPjN/computer-icons-data-analysis-business-png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965" indent="-227965" algn="just" fontAlgn="base">
              <a:spcAft>
                <a:spcPts val="600"/>
              </a:spcAft>
              <a:buClr>
                <a:srgbClr val="4477A2"/>
              </a:buClr>
              <a:buSzPct val="100000"/>
              <a:buFont typeface="Courier New" panose="02070309020205020404" pitchFamily="49" charset="0"/>
              <a:buChar char="o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https://thenounproject.com/search/?q=human%20resources&amp;i=199769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965" indent="-227965" algn="just" fontAlgn="base">
              <a:spcAft>
                <a:spcPts val="600"/>
              </a:spcAft>
              <a:buClr>
                <a:srgbClr val="4477A2"/>
              </a:buClr>
              <a:buSzPct val="100000"/>
              <a:buFont typeface="Courier New" panose="02070309020205020404" pitchFamily="49" charset="0"/>
              <a:buChar char="o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https://www.flaticon.com/free-icon/organization_944034#term=team%20leader&amp;page=1&amp;position=18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965" indent="-227965" algn="just" fontAlgn="base">
              <a:spcAft>
                <a:spcPts val="600"/>
              </a:spcAft>
              <a:buClr>
                <a:srgbClr val="4477A2"/>
              </a:buClr>
              <a:buSzPct val="100000"/>
              <a:buFont typeface="Courier New" panose="02070309020205020404" pitchFamily="49" charset="0"/>
              <a:buChar char="o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https://www.flaticon.com/free-icon/quality_115778#term=quality&amp;page=1&amp;position=7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965" indent="-227965" algn="just" fontAlgn="base">
              <a:spcAft>
                <a:spcPts val="600"/>
              </a:spcAft>
              <a:buClr>
                <a:srgbClr val="4477A2"/>
              </a:buClr>
              <a:buSzPct val="100000"/>
              <a:buFont typeface="Courier New" panose="02070309020205020404" pitchFamily="49" charset="0"/>
              <a:buChar char="o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https://www.flaticon.com/free-icon/web_1508791#term=software%20development&amp;page=1&amp;position=3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965" indent="-227965" algn="just" fontAlgn="base">
              <a:spcAft>
                <a:spcPts val="600"/>
              </a:spcAft>
              <a:buClr>
                <a:srgbClr val="4477A2"/>
              </a:buClr>
              <a:buSzPct val="100000"/>
              <a:buFont typeface="Courier New" panose="02070309020205020404" pitchFamily="49" charset="0"/>
              <a:buChar char="o"/>
            </a:pP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fontAlgn="base">
              <a:spcAft>
                <a:spcPts val="600"/>
              </a:spcAft>
              <a:buClr>
                <a:srgbClr val="4477A2"/>
              </a:buClr>
              <a:buSzPct val="100000"/>
              <a:buNone/>
            </a:pP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ítulo 2">
            <a:extLst>
              <a:ext uri="{FF2B5EF4-FFF2-40B4-BE49-F238E27FC236}">
                <a16:creationId xmlns:a16="http://schemas.microsoft.com/office/drawing/2014/main" id="{FFBF5F69-AD28-4392-B8DD-F50A34D580DC}"/>
              </a:ext>
            </a:extLst>
          </p:cNvPr>
          <p:cNvSpPr txBox="1">
            <a:spLocks/>
          </p:cNvSpPr>
          <p:nvPr/>
        </p:nvSpPr>
        <p:spPr>
          <a:xfrm>
            <a:off x="3404082" y="70831"/>
            <a:ext cx="54005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pt-PT" sz="4400" b="1" dirty="0">
                <a:solidFill>
                  <a:srgbClr val="355D7E"/>
                </a:solidFill>
              </a:rPr>
              <a:t>Referências (</a:t>
            </a:r>
            <a:r>
              <a:rPr lang="pt-PT" sz="4400" b="1" i="1" dirty="0" err="1">
                <a:solidFill>
                  <a:srgbClr val="355D7E"/>
                </a:solidFill>
              </a:rPr>
              <a:t>icons</a:t>
            </a:r>
            <a:r>
              <a:rPr lang="pt-PT" sz="4400" b="1" dirty="0">
                <a:solidFill>
                  <a:srgbClr val="355D7E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3710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4" y="0"/>
            <a:ext cx="12050749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20483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56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0458" y="392668"/>
            <a:ext cx="9903421" cy="11170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pt-PT" sz="4400" b="1" dirty="0">
                <a:solidFill>
                  <a:srgbClr val="355D7E"/>
                </a:solidFill>
              </a:rPr>
              <a:t>DIVISÃO DO </a:t>
            </a:r>
            <a:r>
              <a:rPr lang="pt-PT" sz="4400" b="1" dirty="0">
                <a:solidFill>
                  <a:srgbClr val="355D7E"/>
                </a:solidFill>
                <a:cs typeface="Calibri" panose="020F0502020204030204" pitchFamily="34" charset="0"/>
              </a:rPr>
              <a:t>GRUPO</a:t>
            </a:r>
            <a:r>
              <a:rPr lang="pt-PT" sz="4400" b="1" dirty="0">
                <a:solidFill>
                  <a:srgbClr val="355D7E"/>
                </a:solidFill>
              </a:rPr>
              <a:t> EM EQUIPAS</a:t>
            </a:r>
            <a:endParaRPr lang="en-US" sz="4400" dirty="0">
              <a:solidFill>
                <a:srgbClr val="355D7E"/>
              </a:solidFill>
              <a:latin typeface="+mj-lt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71908" y="1666871"/>
            <a:ext cx="983834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Decidimos dividir o grupo em </a:t>
            </a:r>
            <a:r>
              <a:rPr lang="pt-PT" sz="2800" b="1" dirty="0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pt-PT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equipas cruciais: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1969" y="0"/>
            <a:ext cx="674513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174" name="Marcador de Posição de Conteúdo 1">
            <a:extLst>
              <a:ext uri="{FF2B5EF4-FFF2-40B4-BE49-F238E27FC236}">
                <a16:creationId xmlns:a16="http://schemas.microsoft.com/office/drawing/2014/main" id="{98CF4C77-C162-4139-9A74-8C4C1C95B1F2}"/>
              </a:ext>
            </a:extLst>
          </p:cNvPr>
          <p:cNvSpPr txBox="1">
            <a:spLocks/>
          </p:cNvSpPr>
          <p:nvPr/>
        </p:nvSpPr>
        <p:spPr>
          <a:xfrm>
            <a:off x="452848" y="2289532"/>
            <a:ext cx="10909105" cy="1838698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531" indent="-228531" algn="l" defTabSz="914126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Font typeface="Arial" panose="020B0604020202020204" pitchFamily="34" charset="0"/>
              <a:buNone/>
            </a:pP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PT" sz="2800" b="1" dirty="0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                                  </a:t>
            </a:r>
          </a:p>
          <a:p>
            <a:pPr marL="1333500" lvl="1" indent="-342900" algn="just">
              <a:buClr>
                <a:srgbClr val="4477A2"/>
              </a:buClr>
              <a:buSzPct val="100000"/>
              <a:buFont typeface="Courier New" panose="02070309020205020404" pitchFamily="49" charset="0"/>
              <a:buChar char="o"/>
            </a:pP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 Design 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</a:t>
            </a:r>
          </a:p>
          <a:p>
            <a:pPr marL="1333500" lvl="1" indent="-342900" algn="just">
              <a:buClr>
                <a:srgbClr val="4477A2"/>
              </a:buClr>
              <a:buSzPct val="100000"/>
              <a:buFont typeface="Courier New" panose="02070309020205020404" pitchFamily="49" charset="0"/>
              <a:buChar char="o"/>
            </a:pP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Relations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(PR)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PT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2675" indent="-1082675" algn="just">
              <a:buFont typeface="Arial" panose="020B0604020202020204" pitchFamily="34" charset="0"/>
              <a:buNone/>
            </a:pPr>
            <a:r>
              <a:rPr lang="pt-PT" sz="2800" dirty="0">
                <a:solidFill>
                  <a:srgbClr val="4477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pt-PT" sz="2800" b="1" dirty="0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 de dados</a:t>
            </a:r>
          </a:p>
          <a:p>
            <a:pPr marL="1616075" lvl="1" indent="-366713" algn="just">
              <a:buClr>
                <a:srgbClr val="4477A2"/>
              </a:buClr>
              <a:buSzPct val="100000"/>
              <a:buFont typeface="Courier New" panose="02070309020205020404" pitchFamily="49" charset="0"/>
              <a:buChar char="o"/>
              <a:tabLst>
                <a:tab pos="1431925" algn="l"/>
              </a:tabLst>
            </a:pP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 Investigação</a:t>
            </a:r>
          </a:p>
          <a:p>
            <a:pPr marL="1592262" lvl="1" indent="-342900" algn="just">
              <a:buClr>
                <a:srgbClr val="4477A2"/>
              </a:buClr>
              <a:buSzPct val="100000"/>
              <a:buFont typeface="Courier New" panose="02070309020205020404" pitchFamily="49" charset="0"/>
              <a:buChar char="o"/>
              <a:tabLst>
                <a:tab pos="1158875" algn="l"/>
                <a:tab pos="1249363" algn="l"/>
                <a:tab pos="1616075" algn="l"/>
              </a:tabLst>
            </a:pP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 Planeamento</a:t>
            </a:r>
          </a:p>
          <a:p>
            <a:pPr marL="502920" indent="-457200" algn="just">
              <a:buFont typeface="Arial" panose="020B0604020202020204" pitchFamily="34" charset="0"/>
              <a:buAutoNum type="arabicPeriod"/>
            </a:pPr>
            <a:endParaRPr lang="pt-PT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CaixaDeTexto 185">
            <a:extLst>
              <a:ext uri="{FF2B5EF4-FFF2-40B4-BE49-F238E27FC236}">
                <a16:creationId xmlns:a16="http://schemas.microsoft.com/office/drawing/2014/main" id="{36712A50-1545-4113-BF5F-928040BDEAB2}"/>
              </a:ext>
            </a:extLst>
          </p:cNvPr>
          <p:cNvSpPr txBox="1"/>
          <p:nvPr/>
        </p:nvSpPr>
        <p:spPr>
          <a:xfrm>
            <a:off x="-459426" y="4253456"/>
            <a:ext cx="10730302" cy="207749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pt-PT" sz="2800" b="1" dirty="0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de Software </a:t>
            </a:r>
          </a:p>
          <a:p>
            <a:pPr algn="ctr"/>
            <a:r>
              <a:rPr lang="pt-PT" sz="5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algn="ctr"/>
            <a:r>
              <a:rPr lang="pt-PT" sz="2800" b="1" dirty="0" err="1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  <a:r>
              <a:rPr lang="pt-PT" sz="2800" b="1" dirty="0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800" b="1" dirty="0" err="1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r>
              <a:rPr lang="pt-PT" sz="2800" b="1" dirty="0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(HR)</a:t>
            </a:r>
          </a:p>
          <a:p>
            <a:pPr algn="ctr"/>
            <a:endParaRPr lang="pt-PT" sz="700" dirty="0">
              <a:solidFill>
                <a:srgbClr val="355D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dirty="0">
              <a:solidFill>
                <a:srgbClr val="355D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2800" dirty="0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r>
              <a:rPr lang="pt-PT" sz="2800" b="1" dirty="0" err="1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lang="pt-PT" sz="2800" b="1" dirty="0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800" b="1" dirty="0" err="1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PT" sz="2800" b="1" dirty="0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800" b="1" dirty="0" err="1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pt-PT" sz="2800" b="1" dirty="0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800" b="1" dirty="0" err="1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PT" sz="2800" b="1" dirty="0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800" b="1" dirty="0" err="1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pt-PT" sz="2800" b="1" dirty="0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PT" sz="2800" b="1" dirty="0" err="1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QoS&amp;T</a:t>
            </a:r>
            <a:r>
              <a:rPr lang="pt-PT" sz="2800" b="1" dirty="0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230F184-C19F-4DD3-95DB-AB7A0C44A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2585" y="392668"/>
            <a:ext cx="1260524" cy="126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32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4" y="0"/>
            <a:ext cx="12050749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20483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56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0783" y="778879"/>
            <a:ext cx="6755757" cy="11170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 defTabSz="914400"/>
            <a:r>
              <a:rPr lang="pt-PT" sz="4000" b="1" dirty="0">
                <a:solidFill>
                  <a:srgbClr val="355D7E"/>
                </a:solidFill>
              </a:rPr>
              <a:t>DISTRIBUIÇÃO DOS ELEMENTOS PELAS EQUIPAS</a:t>
            </a:r>
            <a:endParaRPr lang="en-US" sz="4000" dirty="0">
              <a:solidFill>
                <a:srgbClr val="355D7E"/>
              </a:solidFill>
              <a:latin typeface="+mj-lt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982404" y="2695598"/>
            <a:ext cx="5624968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Ficou também decidido na sessão de </a:t>
            </a:r>
            <a:r>
              <a:rPr lang="pt-PT" sz="2800" b="1" i="1" dirty="0" err="1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brainstorm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, que se iria fazer um </a:t>
            </a:r>
            <a:r>
              <a:rPr lang="pt-PT" sz="2800" b="1" i="1" dirty="0" err="1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 onde todos poderiam escolher a equipa onde querem estar por ordem de preferência.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1969" y="0"/>
            <a:ext cx="674513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95" name="Picture 2">
            <a:extLst>
              <a:ext uri="{FF2B5EF4-FFF2-40B4-BE49-F238E27FC236}">
                <a16:creationId xmlns:a16="http://schemas.microsoft.com/office/drawing/2014/main" id="{55CE457B-26F6-4B36-9B0B-EBB2775E1A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6" t="11607" r="33460" b="12739"/>
          <a:stretch/>
        </p:blipFill>
        <p:spPr bwMode="auto">
          <a:xfrm>
            <a:off x="7264875" y="719932"/>
            <a:ext cx="4389229" cy="539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501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4" y="0"/>
            <a:ext cx="12050749" cy="6858001"/>
            <a:chOff x="-14288" y="0"/>
            <a:chExt cx="12053888" cy="6858001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4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26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4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20483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47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8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9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4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7828" y="287338"/>
            <a:ext cx="10216072" cy="154463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pt-PT" sz="4400" b="1" dirty="0">
                <a:solidFill>
                  <a:srgbClr val="355D7E"/>
                </a:solidFill>
                <a:cs typeface="Calibri" panose="020F0502020204030204" pitchFamily="34" charset="0"/>
              </a:rPr>
              <a:t>1ª REUNIÃO</a:t>
            </a:r>
            <a:br>
              <a:rPr lang="pt-PT" sz="4400" dirty="0">
                <a:solidFill>
                  <a:srgbClr val="355D7E"/>
                </a:solidFill>
                <a:cs typeface="Calibri" panose="020F0502020204030204" pitchFamily="34" charset="0"/>
              </a:rPr>
            </a:br>
            <a:r>
              <a:rPr lang="pt-PT" sz="4400" dirty="0">
                <a:solidFill>
                  <a:srgbClr val="355D7E"/>
                </a:solidFill>
                <a:cs typeface="Calibri" panose="020F0502020204030204" pitchFamily="34" charset="0"/>
              </a:rPr>
              <a:t>26 de setembro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779254" y="1858963"/>
            <a:ext cx="10878563" cy="458311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PT" sz="3000" dirty="0">
                <a:latin typeface="Arial" panose="020B0604020202020204" pitchFamily="34" charset="0"/>
                <a:cs typeface="Arial" panose="020B0604020202020204" pitchFamily="34" charset="0"/>
              </a:rPr>
              <a:t>Esta reunião contou com </a:t>
            </a:r>
            <a:r>
              <a:rPr lang="pt-PT" sz="3000" b="1" dirty="0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pt-PT" sz="3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pt-PT" sz="3000" b="1" dirty="0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lang="pt-PT" sz="3000" dirty="0">
                <a:latin typeface="Arial" panose="020B0604020202020204" pitchFamily="34" charset="0"/>
                <a:cs typeface="Arial" panose="020B0604020202020204" pitchFamily="34" charset="0"/>
              </a:rPr>
              <a:t> elementos da equipa. A necessidade da urgência desta reunião fez com que esta necessitasse de ser feita durante o período de aulas de alguns elementos, o que fez com que não fosse possível a presença de todos durante a reunião. Esta reunião teve a seguinte ordem de trabalhos: </a:t>
            </a:r>
          </a:p>
          <a:p>
            <a:pPr marL="0" indent="0" algn="ctr">
              <a:buNone/>
            </a:pPr>
            <a:endParaRPr lang="pt-PT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algn="ctr" fontAlgn="base">
              <a:buClr>
                <a:srgbClr val="4477A2"/>
              </a:buClr>
              <a:buSzPct val="100000"/>
              <a:buFont typeface="Courier New" panose="02070309020205020404" pitchFamily="49" charset="0"/>
              <a:buChar char="o"/>
            </a:pPr>
            <a:r>
              <a:rPr lang="pt-PT" sz="3000" dirty="0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Distribuição dos elementos pelas equipas de acordo a preferência de cada um;</a:t>
            </a:r>
          </a:p>
          <a:p>
            <a:pPr marL="0" lvl="1" indent="0" algn="ctr" fontAlgn="base">
              <a:buClr>
                <a:srgbClr val="4477A2"/>
              </a:buClr>
              <a:buSzPct val="100000"/>
              <a:buFont typeface="Courier New" panose="02070309020205020404" pitchFamily="49" charset="0"/>
              <a:buChar char="o"/>
            </a:pPr>
            <a:r>
              <a:rPr lang="pt-PT" sz="3000" dirty="0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Discussão dos pontos principais do projeto;</a:t>
            </a: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1969" y="0"/>
            <a:ext cx="674513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381437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4" y="0"/>
            <a:ext cx="12050749" cy="6858001"/>
            <a:chOff x="-14288" y="0"/>
            <a:chExt cx="12053888" cy="6858001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4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26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4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20483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47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8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9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4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790" y="-4762"/>
            <a:ext cx="10216072" cy="154463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pt-PT" sz="4400" b="1" dirty="0">
                <a:solidFill>
                  <a:srgbClr val="355D7E"/>
                </a:solidFill>
                <a:cs typeface="Calibri" panose="020F0502020204030204" pitchFamily="34" charset="0"/>
              </a:rPr>
              <a:t>Organograma</a:t>
            </a:r>
            <a:endParaRPr lang="pt-PT" sz="4400" dirty="0">
              <a:solidFill>
                <a:srgbClr val="355D7E"/>
              </a:solidFill>
              <a:cs typeface="Calibri" panose="020F0502020204030204" pitchFamily="34" charset="0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1969" y="0"/>
            <a:ext cx="674513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C15FA4D-2FF8-4335-9378-8EF9CDB9DB56}"/>
              </a:ext>
            </a:extLst>
          </p:cNvPr>
          <p:cNvSpPr/>
          <p:nvPr/>
        </p:nvSpPr>
        <p:spPr>
          <a:xfrm>
            <a:off x="4794404" y="1505711"/>
            <a:ext cx="2304843" cy="108751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Gestor do projeto</a:t>
            </a:r>
            <a:br>
              <a:rPr lang="pt-PT" dirty="0">
                <a:solidFill>
                  <a:schemeClr val="tx1"/>
                </a:solidFill>
              </a:rPr>
            </a:br>
            <a:r>
              <a:rPr lang="pt-PT" dirty="0">
                <a:solidFill>
                  <a:schemeClr val="tx1"/>
                </a:solidFill>
              </a:rPr>
              <a:t>(Paulo Gonçalves)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2A3E4C6-BC67-4115-AB4C-E1D21BE718F0}"/>
              </a:ext>
            </a:extLst>
          </p:cNvPr>
          <p:cNvSpPr/>
          <p:nvPr/>
        </p:nvSpPr>
        <p:spPr>
          <a:xfrm>
            <a:off x="378154" y="3268433"/>
            <a:ext cx="1817854" cy="13911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Marketing</a:t>
            </a:r>
            <a:br>
              <a:rPr lang="pt-PT" dirty="0">
                <a:solidFill>
                  <a:schemeClr val="tx1"/>
                </a:solidFill>
              </a:rPr>
            </a:br>
            <a:r>
              <a:rPr lang="pt-PT" dirty="0">
                <a:solidFill>
                  <a:schemeClr val="tx1"/>
                </a:solidFill>
              </a:rPr>
              <a:t>(Beatriz Santos)</a:t>
            </a:r>
            <a:endParaRPr lang="pt-P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4964C56-132E-4470-92F9-B7F2F6A3CEA6}"/>
              </a:ext>
            </a:extLst>
          </p:cNvPr>
          <p:cNvSpPr/>
          <p:nvPr/>
        </p:nvSpPr>
        <p:spPr>
          <a:xfrm>
            <a:off x="2953297" y="3265804"/>
            <a:ext cx="1937855" cy="13966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Análise de Dados</a:t>
            </a:r>
          </a:p>
          <a:p>
            <a:pPr algn="ctr"/>
            <a:r>
              <a:rPr lang="pt-PT" dirty="0">
                <a:solidFill>
                  <a:schemeClr val="tx1"/>
                </a:solidFill>
              </a:rPr>
              <a:t>(José Veríssimo)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C9D4438-63C7-46FD-A949-E46A7FFEAAC7}"/>
              </a:ext>
            </a:extLst>
          </p:cNvPr>
          <p:cNvSpPr/>
          <p:nvPr/>
        </p:nvSpPr>
        <p:spPr>
          <a:xfrm>
            <a:off x="5286357" y="3265804"/>
            <a:ext cx="1844053" cy="140620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Desenvolvimento de Software</a:t>
            </a:r>
          </a:p>
          <a:p>
            <a:pPr algn="ctr"/>
            <a:r>
              <a:rPr lang="pt-PT" dirty="0">
                <a:solidFill>
                  <a:schemeClr val="tx1"/>
                </a:solidFill>
              </a:rPr>
              <a:t>(Sem Team Leader)</a:t>
            </a:r>
          </a:p>
        </p:txBody>
      </p:sp>
      <p:sp>
        <p:nvSpPr>
          <p:cNvPr id="94" name="Retângulo: Cantos Arredondados 93">
            <a:extLst>
              <a:ext uri="{FF2B5EF4-FFF2-40B4-BE49-F238E27FC236}">
                <a16:creationId xmlns:a16="http://schemas.microsoft.com/office/drawing/2014/main" id="{BDEAB670-9072-4BF4-BB6A-BD59965902ED}"/>
              </a:ext>
            </a:extLst>
          </p:cNvPr>
          <p:cNvSpPr/>
          <p:nvPr/>
        </p:nvSpPr>
        <p:spPr>
          <a:xfrm>
            <a:off x="7678588" y="3265804"/>
            <a:ext cx="1687146" cy="13966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>
                <a:solidFill>
                  <a:schemeClr val="tx1"/>
                </a:solidFill>
              </a:rPr>
              <a:t>Quality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err="1">
                <a:solidFill>
                  <a:schemeClr val="tx1"/>
                </a:solidFill>
              </a:rPr>
              <a:t>of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err="1">
                <a:solidFill>
                  <a:schemeClr val="tx1"/>
                </a:solidFill>
              </a:rPr>
              <a:t>Service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err="1">
                <a:solidFill>
                  <a:schemeClr val="tx1"/>
                </a:solidFill>
              </a:rPr>
              <a:t>and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err="1">
                <a:solidFill>
                  <a:schemeClr val="tx1"/>
                </a:solidFill>
              </a:rPr>
              <a:t>Testing</a:t>
            </a:r>
            <a:endParaRPr lang="pt-PT" dirty="0">
              <a:solidFill>
                <a:schemeClr val="tx1"/>
              </a:solidFill>
            </a:endParaRPr>
          </a:p>
          <a:p>
            <a:pPr algn="ctr"/>
            <a:r>
              <a:rPr lang="pt-PT" dirty="0">
                <a:solidFill>
                  <a:schemeClr val="tx1"/>
                </a:solidFill>
              </a:rPr>
              <a:t>(Pedro Almeida)</a:t>
            </a:r>
          </a:p>
        </p:txBody>
      </p:sp>
      <p:sp>
        <p:nvSpPr>
          <p:cNvPr id="95" name="Retângulo: Cantos Arredondados 94">
            <a:extLst>
              <a:ext uri="{FF2B5EF4-FFF2-40B4-BE49-F238E27FC236}">
                <a16:creationId xmlns:a16="http://schemas.microsoft.com/office/drawing/2014/main" id="{202FABC2-91EE-423B-AAB5-1C4998202367}"/>
              </a:ext>
            </a:extLst>
          </p:cNvPr>
          <p:cNvSpPr/>
          <p:nvPr/>
        </p:nvSpPr>
        <p:spPr>
          <a:xfrm>
            <a:off x="9718953" y="3265804"/>
            <a:ext cx="1687146" cy="13966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>
                <a:solidFill>
                  <a:schemeClr val="tx1"/>
                </a:solidFill>
              </a:rPr>
              <a:t>Human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err="1">
                <a:solidFill>
                  <a:schemeClr val="tx1"/>
                </a:solidFill>
              </a:rPr>
              <a:t>Resources</a:t>
            </a:r>
            <a:endParaRPr lang="pt-PT" dirty="0">
              <a:solidFill>
                <a:schemeClr val="tx1"/>
              </a:solidFill>
            </a:endParaRPr>
          </a:p>
          <a:p>
            <a:pPr algn="ctr"/>
            <a:r>
              <a:rPr lang="pt-PT" dirty="0">
                <a:solidFill>
                  <a:schemeClr val="tx1"/>
                </a:solidFill>
              </a:rPr>
              <a:t>(Raquel Ferreira)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6D43EC9-7E93-44A4-9E5A-E4EAD2456E78}"/>
              </a:ext>
            </a:extLst>
          </p:cNvPr>
          <p:cNvSpPr/>
          <p:nvPr/>
        </p:nvSpPr>
        <p:spPr>
          <a:xfrm>
            <a:off x="238061" y="5105718"/>
            <a:ext cx="877670" cy="76041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97" name="Retângulo: Cantos Arredondados 96">
            <a:extLst>
              <a:ext uri="{FF2B5EF4-FFF2-40B4-BE49-F238E27FC236}">
                <a16:creationId xmlns:a16="http://schemas.microsoft.com/office/drawing/2014/main" id="{A241841C-5E50-4313-A5CC-9B8D7CB4F35C}"/>
              </a:ext>
            </a:extLst>
          </p:cNvPr>
          <p:cNvSpPr/>
          <p:nvPr/>
        </p:nvSpPr>
        <p:spPr>
          <a:xfrm>
            <a:off x="1268091" y="5099050"/>
            <a:ext cx="1064370" cy="76041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>
                <a:solidFill>
                  <a:schemeClr val="tx1"/>
                </a:solidFill>
              </a:rPr>
              <a:t>Public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err="1">
                <a:solidFill>
                  <a:schemeClr val="tx1"/>
                </a:solidFill>
              </a:rPr>
              <a:t>Relations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98" name="Retângulo: Cantos Arredondados 97">
            <a:extLst>
              <a:ext uri="{FF2B5EF4-FFF2-40B4-BE49-F238E27FC236}">
                <a16:creationId xmlns:a16="http://schemas.microsoft.com/office/drawing/2014/main" id="{BF31B631-FAE2-4ABD-98BE-A333B2BF8757}"/>
              </a:ext>
            </a:extLst>
          </p:cNvPr>
          <p:cNvSpPr/>
          <p:nvPr/>
        </p:nvSpPr>
        <p:spPr>
          <a:xfrm>
            <a:off x="2466576" y="5105717"/>
            <a:ext cx="1387989" cy="76041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Investigação</a:t>
            </a:r>
          </a:p>
        </p:txBody>
      </p:sp>
      <p:sp>
        <p:nvSpPr>
          <p:cNvPr id="100" name="Retângulo: Cantos Arredondados 99">
            <a:extLst>
              <a:ext uri="{FF2B5EF4-FFF2-40B4-BE49-F238E27FC236}">
                <a16:creationId xmlns:a16="http://schemas.microsoft.com/office/drawing/2014/main" id="{FBBAB48B-09F5-4780-8B7C-0DBBFE5DE095}"/>
              </a:ext>
            </a:extLst>
          </p:cNvPr>
          <p:cNvSpPr/>
          <p:nvPr/>
        </p:nvSpPr>
        <p:spPr>
          <a:xfrm>
            <a:off x="4038616" y="5099050"/>
            <a:ext cx="1551740" cy="76041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Planeamento</a:t>
            </a:r>
          </a:p>
        </p:txBody>
      </p:sp>
      <p:cxnSp>
        <p:nvCxnSpPr>
          <p:cNvPr id="22" name="Conexão: Ângulo Reto 21">
            <a:extLst>
              <a:ext uri="{FF2B5EF4-FFF2-40B4-BE49-F238E27FC236}">
                <a16:creationId xmlns:a16="http://schemas.microsoft.com/office/drawing/2014/main" id="{020FC127-B7C2-487C-A94C-0113509E3C3A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758946" y="4577582"/>
            <a:ext cx="446087" cy="6101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: Ângulo Reto 23">
            <a:extLst>
              <a:ext uri="{FF2B5EF4-FFF2-40B4-BE49-F238E27FC236}">
                <a16:creationId xmlns:a16="http://schemas.microsoft.com/office/drawing/2014/main" id="{2E6B1D1E-B220-44AD-8498-A223DF49C9C8}"/>
              </a:ext>
            </a:extLst>
          </p:cNvPr>
          <p:cNvCxnSpPr>
            <a:cxnSpLocks/>
            <a:stCxn id="9" idx="2"/>
            <a:endCxn id="97" idx="0"/>
          </p:cNvCxnSpPr>
          <p:nvPr/>
        </p:nvCxnSpPr>
        <p:spPr>
          <a:xfrm rot="16200000" flipH="1">
            <a:off x="1323969" y="4622742"/>
            <a:ext cx="439419" cy="5131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: Ângulo Reto 25">
            <a:extLst>
              <a:ext uri="{FF2B5EF4-FFF2-40B4-BE49-F238E27FC236}">
                <a16:creationId xmlns:a16="http://schemas.microsoft.com/office/drawing/2014/main" id="{E64C8F39-96E1-4751-AD70-E329D7B63D22}"/>
              </a:ext>
            </a:extLst>
          </p:cNvPr>
          <p:cNvCxnSpPr>
            <a:cxnSpLocks/>
            <a:stCxn id="98" idx="0"/>
            <a:endCxn id="10" idx="2"/>
          </p:cNvCxnSpPr>
          <p:nvPr/>
        </p:nvCxnSpPr>
        <p:spPr>
          <a:xfrm rot="5400000" flipH="1" flipV="1">
            <a:off x="3319784" y="4503276"/>
            <a:ext cx="443229" cy="7616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: Ângulo Reto 27">
            <a:extLst>
              <a:ext uri="{FF2B5EF4-FFF2-40B4-BE49-F238E27FC236}">
                <a16:creationId xmlns:a16="http://schemas.microsoft.com/office/drawing/2014/main" id="{2AB274A8-3EB9-48C4-9B33-192A63C9783E}"/>
              </a:ext>
            </a:extLst>
          </p:cNvPr>
          <p:cNvCxnSpPr>
            <a:cxnSpLocks/>
            <a:stCxn id="10" idx="2"/>
            <a:endCxn id="100" idx="0"/>
          </p:cNvCxnSpPr>
          <p:nvPr/>
        </p:nvCxnSpPr>
        <p:spPr>
          <a:xfrm rot="16200000" flipH="1">
            <a:off x="4150074" y="4434638"/>
            <a:ext cx="436562" cy="8922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: Ângulo Reto 29">
            <a:extLst>
              <a:ext uri="{FF2B5EF4-FFF2-40B4-BE49-F238E27FC236}">
                <a16:creationId xmlns:a16="http://schemas.microsoft.com/office/drawing/2014/main" id="{DB889566-C261-438A-A4F5-37DB4A90A3E6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rot="5400000" flipH="1" flipV="1">
            <a:off x="3279348" y="600956"/>
            <a:ext cx="675211" cy="46597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xão: Ângulo Reto 65">
            <a:extLst>
              <a:ext uri="{FF2B5EF4-FFF2-40B4-BE49-F238E27FC236}">
                <a16:creationId xmlns:a16="http://schemas.microsoft.com/office/drawing/2014/main" id="{1732B33F-C10E-432A-8C3E-38CA3C769904}"/>
              </a:ext>
            </a:extLst>
          </p:cNvPr>
          <p:cNvCxnSpPr>
            <a:cxnSpLocks/>
            <a:stCxn id="95" idx="0"/>
            <a:endCxn id="6" idx="2"/>
          </p:cNvCxnSpPr>
          <p:nvPr/>
        </p:nvCxnSpPr>
        <p:spPr>
          <a:xfrm rot="16200000" flipV="1">
            <a:off x="7918385" y="621663"/>
            <a:ext cx="672582" cy="4615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xão: Ângulo Reto 67">
            <a:extLst>
              <a:ext uri="{FF2B5EF4-FFF2-40B4-BE49-F238E27FC236}">
                <a16:creationId xmlns:a16="http://schemas.microsoft.com/office/drawing/2014/main" id="{5D39B300-9D10-4062-9284-4C8867DA956E}"/>
              </a:ext>
            </a:extLst>
          </p:cNvPr>
          <p:cNvCxnSpPr>
            <a:cxnSpLocks/>
            <a:stCxn id="94" idx="0"/>
            <a:endCxn id="6" idx="2"/>
          </p:cNvCxnSpPr>
          <p:nvPr/>
        </p:nvCxnSpPr>
        <p:spPr>
          <a:xfrm rot="16200000" flipV="1">
            <a:off x="6898203" y="1641845"/>
            <a:ext cx="672582" cy="257533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xão: Ângulo Reto 69">
            <a:extLst>
              <a:ext uri="{FF2B5EF4-FFF2-40B4-BE49-F238E27FC236}">
                <a16:creationId xmlns:a16="http://schemas.microsoft.com/office/drawing/2014/main" id="{24CFF843-8063-4A6B-B624-6A912715596F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rot="16200000" flipV="1">
            <a:off x="5741314" y="2798734"/>
            <a:ext cx="672582" cy="2615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xão: Ângulo Reto 71">
            <a:extLst>
              <a:ext uri="{FF2B5EF4-FFF2-40B4-BE49-F238E27FC236}">
                <a16:creationId xmlns:a16="http://schemas.microsoft.com/office/drawing/2014/main" id="{5DAF296B-8B38-43EE-B454-EAF8F35B63F5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rot="5400000" flipH="1" flipV="1">
            <a:off x="4598234" y="1917213"/>
            <a:ext cx="672582" cy="20246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522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4" y="0"/>
            <a:ext cx="12050749" cy="6858001"/>
            <a:chOff x="-14288" y="0"/>
            <a:chExt cx="12053888" cy="6858001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4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26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4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20483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47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8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9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4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1338" y="398990"/>
            <a:ext cx="9903421" cy="11170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 defTabSz="914400"/>
            <a:r>
              <a:rPr lang="pt-PT" sz="4400" b="1" dirty="0">
                <a:solidFill>
                  <a:srgbClr val="355D7E"/>
                </a:solidFill>
              </a:rPr>
              <a:t>Funções de cada equipa</a:t>
            </a:r>
            <a:endParaRPr lang="en-US" sz="4400" b="1" dirty="0">
              <a:latin typeface="+mj-lt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1969" y="0"/>
            <a:ext cx="674513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2CFF99A1-25C3-4B78-B447-E20FF4308EC8}"/>
              </a:ext>
            </a:extLst>
          </p:cNvPr>
          <p:cNvSpPr txBox="1"/>
          <p:nvPr/>
        </p:nvSpPr>
        <p:spPr>
          <a:xfrm>
            <a:off x="875618" y="1849438"/>
            <a:ext cx="10577115" cy="39703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indent="365125" algn="just"/>
            <a:r>
              <a:rPr lang="pt-PT" sz="2600" b="1" dirty="0" err="1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  <a:r>
              <a:rPr lang="pt-PT" sz="2600" b="1" dirty="0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600" b="1" dirty="0" err="1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r>
              <a:rPr lang="pt-PT" sz="2600" b="1" dirty="0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Estabelecer metas e gerir pessoas pelas equipas. Todas as mudanças na constituição das equipas e no organograma passam por ser iniciativa desta equipa.</a:t>
            </a:r>
          </a:p>
          <a:p>
            <a:pPr indent="365125" algn="just"/>
            <a:endParaRPr lang="pt-PT" sz="2600" b="1" dirty="0">
              <a:solidFill>
                <a:srgbClr val="355D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365125" algn="just"/>
            <a:r>
              <a:rPr lang="pt-PT" sz="2600" b="1" dirty="0" err="1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lang="pt-PT" sz="2600" b="1" dirty="0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600" b="1" dirty="0" err="1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PT" sz="2600" b="1" dirty="0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600" b="1" dirty="0" err="1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pt-PT" sz="2600" b="1" dirty="0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600" b="1" dirty="0" err="1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PT" sz="2600" b="1" dirty="0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600" b="1" dirty="0" err="1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pt-PT" sz="2600" b="1" dirty="0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Asseguram a qualidade de tudo o que foi produzido pela equipa.</a:t>
            </a:r>
          </a:p>
          <a:p>
            <a:pPr indent="365125" algn="just"/>
            <a:endParaRPr lang="pt-PT" sz="2600" b="1" dirty="0">
              <a:solidFill>
                <a:srgbClr val="355D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365125" algn="just"/>
            <a:r>
              <a:rPr lang="pt-PT" sz="2600" b="1" dirty="0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de Software: 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Desenvolve o </a:t>
            </a:r>
            <a:r>
              <a:rPr lang="pt-PT" sz="2600" i="1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 pedido/necessário.</a:t>
            </a:r>
          </a:p>
          <a:p>
            <a:pPr indent="365125" algn="just"/>
            <a:endParaRPr lang="pt-PT" b="1" dirty="0">
              <a:solidFill>
                <a:srgbClr val="355D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540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4" y="0"/>
            <a:ext cx="12050749" cy="6858001"/>
            <a:chOff x="-14288" y="0"/>
            <a:chExt cx="12053888" cy="6858001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4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26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4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20483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47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8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9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4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6359" y="303669"/>
            <a:ext cx="9903421" cy="11170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 defTabSz="914400"/>
            <a:r>
              <a:rPr lang="pt-PT" sz="4400" b="1" dirty="0">
                <a:solidFill>
                  <a:srgbClr val="355D7E"/>
                </a:solidFill>
              </a:rPr>
              <a:t>Funções de cada equipa</a:t>
            </a:r>
            <a:endParaRPr lang="en-US" sz="4400" b="1" dirty="0">
              <a:latin typeface="+mj-lt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1969" y="0"/>
            <a:ext cx="674513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2CFF99A1-25C3-4B78-B447-E20FF4308EC8}"/>
              </a:ext>
            </a:extLst>
          </p:cNvPr>
          <p:cNvSpPr txBox="1"/>
          <p:nvPr/>
        </p:nvSpPr>
        <p:spPr>
          <a:xfrm>
            <a:off x="923820" y="1369382"/>
            <a:ext cx="1055487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5125" algn="just"/>
            <a:r>
              <a:rPr lang="pt-PT" sz="2600" b="1" dirty="0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Planeamento: 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Planeia o que vai ser feito e dá à equipa de investigação para esta ver o que pode ser feito.</a:t>
            </a:r>
          </a:p>
          <a:p>
            <a:pPr indent="365125" algn="just"/>
            <a:endParaRPr lang="pt-PT" sz="2600" b="1" dirty="0">
              <a:solidFill>
                <a:srgbClr val="355D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365125" algn="just"/>
            <a:r>
              <a:rPr lang="pt-PT" sz="2600" b="1" dirty="0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Investigação: 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Analisar o que foi planeado e pode ser concretizado e como o pode ser.</a:t>
            </a:r>
          </a:p>
          <a:p>
            <a:pPr indent="365125" algn="just"/>
            <a:endParaRPr lang="pt-PT" sz="2600" b="1" dirty="0">
              <a:solidFill>
                <a:srgbClr val="355D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365125" algn="just"/>
            <a:r>
              <a:rPr lang="pt-PT" sz="2600" b="1" dirty="0" err="1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PT" sz="2600" b="1" dirty="0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600" b="1" dirty="0" err="1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</a:t>
            </a:r>
            <a:r>
              <a:rPr lang="pt-PT" sz="2600" b="1" dirty="0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Depois da equipa de investigação e de planeamento concordarem com algo, a equipa de PR reúne essa informação e constrói o </a:t>
            </a:r>
            <a:r>
              <a:rPr lang="pt-PT" sz="2600" i="1" dirty="0"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600" i="1" dirty="0" err="1"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365125" algn="just"/>
            <a:endParaRPr lang="pt-PT" sz="2600" b="1" dirty="0">
              <a:solidFill>
                <a:srgbClr val="355D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365125" algn="just"/>
            <a:r>
              <a:rPr lang="pt-PT" sz="2600" b="1" dirty="0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Design: 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É responsável por criar todos os </a:t>
            </a:r>
            <a:r>
              <a:rPr lang="pt-PT" sz="2600" i="1" dirty="0" err="1">
                <a:latin typeface="Arial" panose="020B0604020202020204" pitchFamily="34" charset="0"/>
                <a:cs typeface="Arial" panose="020B0604020202020204" pitchFamily="34" charset="0"/>
              </a:rPr>
              <a:t>mockups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 necessários e por dar brilho ao </a:t>
            </a:r>
            <a:r>
              <a:rPr lang="pt-PT" sz="2600" i="1" dirty="0"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600" i="1" dirty="0" err="1"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PT" sz="2600" dirty="0">
              <a:latin typeface="Calibri" panose="020F0502020204030204" pitchFamily="34" charset="0"/>
            </a:endParaRPr>
          </a:p>
          <a:p>
            <a:pPr indent="365125" algn="just"/>
            <a:endParaRPr lang="pt-PT" b="1" dirty="0">
              <a:solidFill>
                <a:srgbClr val="355D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593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4" y="0"/>
            <a:ext cx="12050749" cy="6858001"/>
            <a:chOff x="-14288" y="0"/>
            <a:chExt cx="12053888" cy="6858001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4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26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4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20483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47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8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9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4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1584" y="739416"/>
            <a:ext cx="9903421" cy="11170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 defTabSz="914400"/>
            <a:r>
              <a:rPr lang="pt-PT" sz="4400" b="1" dirty="0">
                <a:solidFill>
                  <a:srgbClr val="355D7E"/>
                </a:solidFill>
              </a:rPr>
              <a:t>INTEGRANTES DE CADA EQUIPA</a:t>
            </a:r>
            <a:br>
              <a:rPr lang="pt-PT" sz="4400" b="1" dirty="0"/>
            </a:br>
            <a:r>
              <a:rPr lang="pt-PT" sz="4400" b="1" dirty="0">
                <a:solidFill>
                  <a:srgbClr val="4477A2"/>
                </a:solidFill>
              </a:rPr>
              <a:t>Marketing</a:t>
            </a:r>
            <a:endParaRPr lang="en-US" sz="4400" b="1" dirty="0">
              <a:latin typeface="+mj-lt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1969" y="0"/>
            <a:ext cx="674513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86" name="Marcador de Posição de Conteúdo 1">
            <a:extLst>
              <a:ext uri="{FF2B5EF4-FFF2-40B4-BE49-F238E27FC236}">
                <a16:creationId xmlns:a16="http://schemas.microsoft.com/office/drawing/2014/main" id="{1C279C01-8719-4B9E-8C9E-30E3ABC54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679" y="2627073"/>
            <a:ext cx="9946282" cy="3789602"/>
          </a:xfrm>
        </p:spPr>
        <p:txBody>
          <a:bodyPr numCol="2" rtlCol="0">
            <a:normAutofit fontScale="92500" lnSpcReduction="10000"/>
          </a:bodyPr>
          <a:lstStyle/>
          <a:p>
            <a:pPr marL="0" indent="365125">
              <a:buNone/>
            </a:pPr>
            <a:r>
              <a:rPr lang="pt-PT" sz="3200" b="1" dirty="0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</a:t>
            </a:r>
          </a:p>
          <a:p>
            <a:pPr marL="777240" lvl="1" indent="-457200">
              <a:buClr>
                <a:srgbClr val="355D7E"/>
              </a:buClr>
              <a:buFont typeface="Wingdings" panose="05000000000000000000" pitchFamily="2" charset="2"/>
              <a:buChar char="v"/>
            </a:pP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 Mafalda Pedrosa</a:t>
            </a:r>
          </a:p>
          <a:p>
            <a:pPr marL="777240" lvl="1" indent="-457200">
              <a:buClr>
                <a:srgbClr val="355D7E"/>
              </a:buClr>
              <a:buFont typeface="Wingdings" panose="05000000000000000000" pitchFamily="2" charset="2"/>
              <a:buChar char="v"/>
            </a:pP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 Marília</a:t>
            </a:r>
          </a:p>
          <a:p>
            <a:pPr marL="777240" lvl="1" indent="-457200">
              <a:buClr>
                <a:srgbClr val="355D7E"/>
              </a:buClr>
              <a:buFont typeface="Wingdings" panose="05000000000000000000" pitchFamily="2" charset="2"/>
              <a:buChar char="v"/>
            </a:pP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 Eva Santos</a:t>
            </a:r>
          </a:p>
          <a:p>
            <a:pPr marL="777240" lvl="1" indent="-457200">
              <a:buClr>
                <a:srgbClr val="355D7E"/>
              </a:buClr>
              <a:buFont typeface="Wingdings" panose="05000000000000000000" pitchFamily="2" charset="2"/>
              <a:buChar char="v"/>
            </a:pP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 Madalena Silva</a:t>
            </a:r>
          </a:p>
          <a:p>
            <a:pPr marL="777240" lvl="1" indent="-457200">
              <a:buClr>
                <a:srgbClr val="355D7E"/>
              </a:buClr>
              <a:buFont typeface="Wingdings" panose="05000000000000000000" pitchFamily="2" charset="2"/>
              <a:buChar char="v"/>
            </a:pP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 Alexandra Oliveira</a:t>
            </a:r>
          </a:p>
          <a:p>
            <a:pPr marL="777240" lvl="1" indent="-457200">
              <a:buClr>
                <a:srgbClr val="355D7E"/>
              </a:buClr>
              <a:buFont typeface="Wingdings" panose="05000000000000000000" pitchFamily="2" charset="2"/>
              <a:buChar char="v"/>
            </a:pPr>
            <a:endParaRPr lang="pt-P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65325" indent="-1873250">
              <a:buNone/>
              <a:tabLst>
                <a:tab pos="92075" algn="l"/>
              </a:tabLst>
            </a:pPr>
            <a:r>
              <a:rPr lang="pt-PT" sz="3200" b="1" dirty="0" err="1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PT" sz="3200" b="1" dirty="0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b="1" dirty="0" err="1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</a:t>
            </a:r>
            <a:endParaRPr lang="pt-PT" sz="3200" b="1" dirty="0">
              <a:solidFill>
                <a:srgbClr val="355D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lvl="1" indent="-517525">
              <a:buClr>
                <a:srgbClr val="355D7E"/>
              </a:buClr>
              <a:buFont typeface="Wingdings" panose="05000000000000000000" pitchFamily="2" charset="2"/>
              <a:buChar char="v"/>
            </a:pP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Sérgio Morgado</a:t>
            </a:r>
          </a:p>
          <a:p>
            <a:pPr marL="533400" lvl="1" indent="-517525">
              <a:buClr>
                <a:srgbClr val="355D7E"/>
              </a:buClr>
              <a:buFont typeface="Wingdings" panose="05000000000000000000" pitchFamily="2" charset="2"/>
              <a:buChar char="v"/>
            </a:pP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Bernardo Oliveira</a:t>
            </a:r>
          </a:p>
          <a:p>
            <a:pPr marL="533400" lvl="1" indent="-517525">
              <a:buClr>
                <a:srgbClr val="355D7E"/>
              </a:buClr>
              <a:buFont typeface="Wingdings" panose="05000000000000000000" pitchFamily="2" charset="2"/>
              <a:buChar char="v"/>
            </a:pP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Miguel Marques</a:t>
            </a:r>
          </a:p>
          <a:p>
            <a:pPr marL="533400" lvl="1" indent="-517525">
              <a:buClr>
                <a:srgbClr val="355D7E"/>
              </a:buClr>
              <a:buFont typeface="Wingdings" panose="05000000000000000000" pitchFamily="2" charset="2"/>
              <a:buChar char="v"/>
            </a:pP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Tomás Pedrosa</a:t>
            </a:r>
          </a:p>
          <a:p>
            <a:pPr marL="533400" lvl="1" indent="-517525">
              <a:buClr>
                <a:srgbClr val="355D7E"/>
              </a:buClr>
              <a:buFont typeface="Wingdings" panose="05000000000000000000" pitchFamily="2" charset="2"/>
              <a:buChar char="v"/>
            </a:pP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Henrique Tavares</a:t>
            </a:r>
          </a:p>
          <a:p>
            <a:pPr marL="0" indent="0">
              <a:buNone/>
            </a:pPr>
            <a:endParaRPr lang="pt-PT" dirty="0">
              <a:latin typeface="Calibri" panose="020F0502020204030204" pitchFamily="34" charset="0"/>
            </a:endParaRPr>
          </a:p>
        </p:txBody>
      </p:sp>
      <p:pic>
        <p:nvPicPr>
          <p:cNvPr id="15372" name="Picture 12" descr="Imagem relacionada">
            <a:extLst>
              <a:ext uri="{FF2B5EF4-FFF2-40B4-BE49-F238E27FC236}">
                <a16:creationId xmlns:a16="http://schemas.microsoft.com/office/drawing/2014/main" id="{3319DC36-4627-4A3F-AB9F-DBA0CBD21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74" y="748239"/>
            <a:ext cx="1117074" cy="111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950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Personalizado 4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933</Words>
  <Application>Microsoft Office PowerPoint</Application>
  <PresentationFormat>Personalizados</PresentationFormat>
  <Paragraphs>174</Paragraphs>
  <Slides>21</Slides>
  <Notes>21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Tw Cen MT</vt:lpstr>
      <vt:lpstr>Wingdings</vt:lpstr>
      <vt:lpstr>Circuito</vt:lpstr>
      <vt:lpstr>Engenharia de Software</vt:lpstr>
      <vt:lpstr>SESSÃO DE BRAINSTORM 23 de setembro</vt:lpstr>
      <vt:lpstr>DIVISÃO DO GRUPO EM EQUIPAS</vt:lpstr>
      <vt:lpstr>DISTRIBUIÇÃO DOS ELEMENTOS PELAS EQUIPAS</vt:lpstr>
      <vt:lpstr>1ª REUNIÃO 26 de setembro</vt:lpstr>
      <vt:lpstr>Organograma</vt:lpstr>
      <vt:lpstr>Funções de cada equipa</vt:lpstr>
      <vt:lpstr>Funções de cada equipa</vt:lpstr>
      <vt:lpstr>INTEGRANTES DE CADA EQUIPA Marketing</vt:lpstr>
      <vt:lpstr>INTEGRANTES DE CADA EQUIPA Análise de Dados</vt:lpstr>
      <vt:lpstr>INTEGRANTES DE CADA EQUIPA desenvolvimento de software</vt:lpstr>
      <vt:lpstr>INTEGRANTES DE CADA EQUIPA Quality of service and testing</vt:lpstr>
      <vt:lpstr>INTEGRANTES DE CADA EQUIPA Human resources</vt:lpstr>
      <vt:lpstr>INTEGRANTES DE CADA EQUIPA </vt:lpstr>
      <vt:lpstr>INTEGRANTES DE CADA EQUIPA </vt:lpstr>
      <vt:lpstr>Team Leaders</vt:lpstr>
      <vt:lpstr>Comunicação entre membros do projeto</vt:lpstr>
      <vt:lpstr>Pontos discutidos acerca do projeto</vt:lpstr>
      <vt:lpstr>Pontos discutidos acerca do projeto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</dc:title>
  <dc:creator>Eva Santos</dc:creator>
  <cp:lastModifiedBy>Pedro David Almeida</cp:lastModifiedBy>
  <cp:revision>44</cp:revision>
  <dcterms:created xsi:type="dcterms:W3CDTF">2019-09-29T18:32:47Z</dcterms:created>
  <dcterms:modified xsi:type="dcterms:W3CDTF">2019-10-04T20:01:15Z</dcterms:modified>
</cp:coreProperties>
</file>