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Big Shoulders Black"/>
      <p:bold r:id="rId17"/>
    </p:embeddedFont>
    <p:embeddedFont>
      <p:font typeface="Georam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BhD/P6NBOty+7QeZMDV3RQf5N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Georama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Georam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BigShouldersBlack-bold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Georama-bold.fntdata"/><Relationship Id="rId6" Type="http://schemas.openxmlformats.org/officeDocument/2006/relationships/slide" Target="slides/slide1.xml"/><Relationship Id="rId18" Type="http://schemas.openxmlformats.org/officeDocument/2006/relationships/font" Target="fonts/Georam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6c40aad82_1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66c40aad82_1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6c40aad82_1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66c40aad82_1_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6c40aad82_0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66c40aad82_0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g Shoulders Black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</p:txBody>
      </p:sp>
      <p:pic>
        <p:nvPicPr>
          <p:cNvPr id="10" name="Google Shape;10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93532" y="2932934"/>
            <a:ext cx="3750468" cy="2248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3" y="525796"/>
            <a:ext cx="3792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ig Shoulders Black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1" name="Google Shape;51;p20"/>
          <p:cNvSpPr/>
          <p:nvPr>
            <p:ph idx="2" type="pic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20"/>
          <p:cNvSpPr txBox="1"/>
          <p:nvPr>
            <p:ph idx="1" type="body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ig Shoulders Black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ig Shoulders Black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ig Shoulders Black"/>
              <a:buNone/>
              <a:defRPr sz="1400"/>
            </a:lvl3pPr>
            <a:lvl4pPr indent="-22860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ig Shoulders Black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Big Shoulders Black"/>
              <a:buNone/>
              <a:defRPr sz="14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0"/>
          <p:cNvSpPr/>
          <p:nvPr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g Shoulders Black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</p:txBody>
      </p:sp>
      <p:pic>
        <p:nvPicPr>
          <p:cNvPr id="54" name="Google Shape;5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9962" y="4697638"/>
            <a:ext cx="720000" cy="341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" type="body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21"/>
          <p:cNvSpPr/>
          <p:nvPr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g Shoulders Black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</p:txBody>
      </p:sp>
      <p:pic>
        <p:nvPicPr>
          <p:cNvPr id="59" name="Google Shape;59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9962" y="4697638"/>
            <a:ext cx="720000" cy="341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>
  <p:cSld name="Vertical Title and 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2"/>
          <p:cNvSpPr txBox="1"/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" type="body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22"/>
          <p:cNvSpPr/>
          <p:nvPr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g Shoulders Black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</p:txBody>
      </p:sp>
      <p:pic>
        <p:nvPicPr>
          <p:cNvPr id="64" name="Google Shape;6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9962" y="4697638"/>
            <a:ext cx="720000" cy="341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Big Shoulders Black"/>
              <a:buNone/>
              <a:defRPr>
                <a:solidFill>
                  <a:srgbClr val="888888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Big Shoulders Black"/>
              <a:buNone/>
              <a:defRPr>
                <a:solidFill>
                  <a:srgbClr val="888888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Big Shoulders Black"/>
              <a:buNone/>
              <a:defRPr>
                <a:solidFill>
                  <a:srgbClr val="888888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Big Shoulders Black"/>
              <a:buNone/>
              <a:defRPr>
                <a:solidFill>
                  <a:srgbClr val="888888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Big Shoulders Black"/>
              <a:buNone/>
              <a:defRPr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" name="Google Shape;15;p12"/>
          <p:cNvSpPr/>
          <p:nvPr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g Shoulders Black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</p:txBody>
      </p:sp>
      <p:pic>
        <p:nvPicPr>
          <p:cNvPr id="16" name="Google Shape;1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9962" y="4697638"/>
            <a:ext cx="720000" cy="341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/>
          <p:nvPr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>
            <a:noFill/>
          </a:ln>
          <a:effectLst>
            <a:outerShdw blurRad="381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g Shoulders Black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</p:txBody>
      </p:sp>
      <p:pic>
        <p:nvPicPr>
          <p:cNvPr id="19" name="Google Shape;1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76000" y="1671750"/>
            <a:ext cx="3792000" cy="18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/>
          <p:nvPr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g Shoulders Black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Georama"/>
              <a:ea typeface="Georama"/>
              <a:cs typeface="Georama"/>
              <a:sym typeface="Georama"/>
            </a:endParaRPr>
          </a:p>
        </p:txBody>
      </p:sp>
      <p:pic>
        <p:nvPicPr>
          <p:cNvPr id="22" name="Google Shape;22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-144575"/>
            <a:ext cx="4657059" cy="2792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1307" y="4216938"/>
            <a:ext cx="1896000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Big Shoulders Black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Big Shoulders Black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Big Shoulders Black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Big Shoulders Black"/>
              <a:buNone/>
              <a:defRPr sz="2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Big Shoulders Black"/>
              <a:buNone/>
              <a:defRPr sz="20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Big Shoulders Black"/>
              <a:buNone/>
              <a:defRPr sz="20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15"/>
          <p:cNvSpPr/>
          <p:nvPr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g Shoulders Black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</p:txBody>
      </p:sp>
      <p:pic>
        <p:nvPicPr>
          <p:cNvPr id="28" name="Google Shape;28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9962" y="4697638"/>
            <a:ext cx="720000" cy="341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/>
          <p:nvPr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g Shoulders Black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</p:txBody>
      </p:sp>
      <p:pic>
        <p:nvPicPr>
          <p:cNvPr id="33" name="Google Shape;3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9962" y="4697638"/>
            <a:ext cx="720000" cy="341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1pPr>
            <a:lvl2pPr indent="-4064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2pPr>
            <a:lvl3pPr indent="-4064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3pPr>
            <a:lvl4pPr indent="-4064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–"/>
              <a:defRPr sz="2800"/>
            </a:lvl4pPr>
            <a:lvl5pPr indent="-4064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800"/>
              <a:buChar char="»"/>
              <a:defRPr sz="2800"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/>
          <p:nvPr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g Shoulders Black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</p:txBody>
      </p:sp>
      <p:pic>
        <p:nvPicPr>
          <p:cNvPr id="39" name="Google Shape;3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9962" y="4697638"/>
            <a:ext cx="720000" cy="341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/>
          <p:nvPr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g Shoulders Black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</p:txBody>
      </p:sp>
      <p:pic>
        <p:nvPicPr>
          <p:cNvPr id="42" name="Google Shape;4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9962" y="4697638"/>
            <a:ext cx="720000" cy="341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9"/>
          <p:cNvSpPr txBox="1"/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Big Shoulders Black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/>
          <p:nvPr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g Shoulders Black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</p:txBody>
      </p:sp>
      <p:pic>
        <p:nvPicPr>
          <p:cNvPr id="48" name="Google Shape;4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79962" y="4697638"/>
            <a:ext cx="720000" cy="341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Big Shoulders Black"/>
              <a:buNone/>
              <a:defRPr b="0" i="0" sz="44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Big Shoulders Black"/>
              <a:buNone/>
              <a:defRPr b="0" i="0" sz="44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Big Shoulders Black"/>
              <a:buNone/>
              <a:defRPr b="0" i="0" sz="44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Big Shoulders Black"/>
              <a:buNone/>
              <a:defRPr b="0" i="0" sz="44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Big Shoulders Black"/>
              <a:buNone/>
              <a:defRPr b="0" i="0" sz="44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Big Shoulders Black"/>
              <a:buNone/>
              <a:defRPr b="0" i="0" sz="44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Big Shoulders Black"/>
              <a:buNone/>
              <a:defRPr b="0" i="0" sz="44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Big Shoulders Black"/>
              <a:buNone/>
              <a:defRPr b="0" i="0" sz="44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Big Shoulders Black"/>
              <a:buNone/>
              <a:defRPr b="0" i="0" sz="44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defRPr>
            </a:lvl1pPr>
            <a:lvl2pPr indent="-431800" lvl="1" marL="914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defRPr>
            </a:lvl2pPr>
            <a:lvl3pPr indent="-431800" lvl="2" marL="1371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defRPr>
            </a:lvl3pPr>
            <a:lvl4pPr indent="-431800" lvl="3" marL="1828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–"/>
              <a:defRPr b="0" i="0" sz="32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defRPr>
            </a:lvl4pPr>
            <a:lvl5pPr indent="-431800" lvl="4" marL="22860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»"/>
              <a:defRPr b="0" i="0" sz="32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defRPr>
            </a:lvl5pPr>
            <a:lvl6pPr indent="-431800" lvl="5" marL="27432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defRPr>
            </a:lvl6pPr>
            <a:lvl7pPr indent="-431800" lvl="6" marL="32004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defRPr>
            </a:lvl7pPr>
            <a:lvl8pPr indent="-431800" lvl="7" marL="36576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defRPr>
            </a:lvl8pPr>
            <a:lvl9pPr indent="-431800" lvl="8" marL="411480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10.jpg"/><Relationship Id="rId5" Type="http://schemas.openxmlformats.org/officeDocument/2006/relationships/image" Target="../media/image5.png"/><Relationship Id="rId6" Type="http://schemas.openxmlformats.org/officeDocument/2006/relationships/image" Target="../media/image8.jpg"/><Relationship Id="rId7" Type="http://schemas.openxmlformats.org/officeDocument/2006/relationships/image" Target="../media/image7.jpg"/><Relationship Id="rId8" Type="http://schemas.openxmlformats.org/officeDocument/2006/relationships/image" Target="../media/image1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Big Shoulders Black"/>
              <a:buNone/>
            </a:pPr>
            <a:r>
              <a:rPr b="1" i="0" lang="pt-BR" sz="4000" u="none" cap="none" strike="noStrike">
                <a:solidFill>
                  <a:schemeClr val="lt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3º Seminário de Microcontroladores - 2025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435819" y="3101290"/>
            <a:ext cx="7729985" cy="722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g Shoulders Black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Palestrante(s): 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442913" y="3782500"/>
            <a:ext cx="7729985" cy="1097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pt-BR" sz="1600" u="none" cap="none" strike="noStrike">
                <a:solidFill>
                  <a:schemeClr val="lt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Yan Sá Schaun Martins – 2023.0451.4844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pt-BR" sz="1600" u="none" cap="none" strike="noStrike">
                <a:solidFill>
                  <a:schemeClr val="lt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Guilherme Aguzzoli - 2023.</a:t>
            </a:r>
            <a:r>
              <a:rPr b="1" lang="pt-BR" sz="1600">
                <a:solidFill>
                  <a:schemeClr val="lt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0833.7858</a:t>
            </a:r>
            <a:r>
              <a:rPr b="1" i="0" lang="pt-BR" sz="1600" u="none" cap="none" strike="noStrike">
                <a:solidFill>
                  <a:schemeClr val="lt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 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pt-BR" sz="1600" u="none" cap="none" strike="noStrike">
                <a:solidFill>
                  <a:schemeClr val="lt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José Vinícius - 2024.0357.3032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</a:pPr>
            <a:r>
              <a:rPr b="1" i="0" lang="pt-BR" sz="1600" u="none" cap="none" strike="noStrike">
                <a:solidFill>
                  <a:schemeClr val="lt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Gabriel Chagas - 20</a:t>
            </a:r>
            <a:r>
              <a:rPr b="1" lang="pt-BR" sz="1600">
                <a:solidFill>
                  <a:schemeClr val="lt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22.0276.4671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/>
          <p:nvPr/>
        </p:nvSpPr>
        <p:spPr>
          <a:xfrm>
            <a:off x="1734518" y="1851639"/>
            <a:ext cx="4866912" cy="941976"/>
          </a:xfrm>
          <a:prstGeom prst="flowChartDocument">
            <a:avLst/>
          </a:prstGeom>
          <a:solidFill>
            <a:srgbClr val="F00E3E"/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90"/>
              <a:buFont typeface="Big Shoulders Black"/>
              <a:buNone/>
            </a:pPr>
            <a:r>
              <a:rPr b="0" i="0" lang="pt-BR" sz="4290" u="none" cap="none" strike="noStrike">
                <a:solidFill>
                  <a:schemeClr val="lt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Perguntas da Plateia</a:t>
            </a:r>
            <a:endParaRPr b="0" i="0" sz="4290" u="none" cap="none" strike="noStrike">
              <a:solidFill>
                <a:schemeClr val="lt1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"/>
          <p:cNvSpPr txBox="1"/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ig Shoulders Black"/>
              <a:buNone/>
            </a:pPr>
            <a:r>
              <a:rPr b="1" i="0" lang="pt-BR" sz="3200" u="none" cap="none" strike="noStrike">
                <a:solidFill>
                  <a:schemeClr val="lt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Obrigado!!!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ícone premio, com, uma, estrela Livre de Hawcons Sports Stroke"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1286" y="66748"/>
            <a:ext cx="561685" cy="5616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ícone premio, com, uma, estrela Livre de Hawcons Sports Stroke" id="77" name="Google Shape;7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68487" y="59153"/>
            <a:ext cx="561684" cy="56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2"/>
          <p:cNvPicPr preferRelativeResize="0"/>
          <p:nvPr/>
        </p:nvPicPr>
        <p:blipFill rotWithShape="1">
          <a:blip r:embed="rId4">
            <a:alphaModFix/>
          </a:blip>
          <a:srcRect b="1" l="59464" r="33811" t="43957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ódio estrutura de tópicos" id="79" name="Google Shape;7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37195" y="628432"/>
            <a:ext cx="699300" cy="6993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"/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200"/>
              <a:buFont typeface="Bookman Old Style"/>
              <a:buNone/>
            </a:pPr>
            <a:r>
              <a:rPr b="0" i="0" lang="pt-BR" sz="1200" u="none" cap="none" strike="noStrike">
                <a:solidFill>
                  <a:srgbClr val="595959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Circuitos</a:t>
            </a:r>
            <a:endParaRPr/>
          </a:p>
        </p:txBody>
      </p:sp>
      <p:sp>
        <p:nvSpPr>
          <p:cNvPr id="81" name="Google Shape;81;p2"/>
          <p:cNvSpPr txBox="1"/>
          <p:nvPr/>
        </p:nvSpPr>
        <p:spPr>
          <a:xfrm>
            <a:off x="123645" y="0"/>
            <a:ext cx="4171908" cy="27699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3300"/>
              </a:buClr>
              <a:buSzPts val="1200"/>
              <a:buFont typeface="Bookman Old Style"/>
              <a:buNone/>
            </a:pPr>
            <a:r>
              <a:rPr b="1" i="0" lang="pt-BR" sz="1200" u="none" cap="none" strike="noStrike">
                <a:solidFill>
                  <a:srgbClr val="66330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AGENDA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94520" y="277000"/>
            <a:ext cx="7111904" cy="2944396"/>
          </a:xfrm>
          <a:prstGeom prst="rect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Big Shoulders Black"/>
              <a:buNone/>
            </a:pPr>
            <a:r>
              <a:t/>
            </a:r>
            <a:endParaRPr b="0" i="0" sz="1350" u="none" cap="none" strike="noStrike">
              <a:solidFill>
                <a:srgbClr val="FFFFF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4519" y="400769"/>
            <a:ext cx="6412604" cy="294439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214313" lvl="0" marL="21431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7E6F"/>
              </a:buClr>
              <a:buSzPts val="2160"/>
              <a:buFont typeface="Noto Sans Symbols"/>
              <a:buChar char="✔"/>
            </a:pPr>
            <a:r>
              <a:rPr b="0" i="0" lang="pt-BR" sz="1200" u="none" cap="none" strike="noStrike">
                <a:solidFill>
                  <a:srgbClr val="887E6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Concepção/Idealização do Projeto</a:t>
            </a:r>
            <a:endParaRPr/>
          </a:p>
          <a:p>
            <a:pPr indent="-77153" lvl="0" marL="2143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887E6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887E6F"/>
              </a:buClr>
              <a:buSzPts val="2160"/>
              <a:buFont typeface="Noto Sans Symbols"/>
              <a:buChar char="✔"/>
            </a:pPr>
            <a:r>
              <a:rPr b="0" i="0" lang="pt-BR" sz="1200" u="none" cap="none" strike="noStrike">
                <a:solidFill>
                  <a:srgbClr val="887E6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Vista do Circuito (Imagem do projeto)</a:t>
            </a:r>
            <a:endParaRPr b="0" i="0" sz="1200" u="none" cap="none" strike="noStrike">
              <a:solidFill>
                <a:srgbClr val="887E6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77153" lvl="0" marL="2143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887E6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887E6F"/>
              </a:buClr>
              <a:buSzPts val="2160"/>
              <a:buFont typeface="Noto Sans Symbols"/>
              <a:buChar char="✔"/>
            </a:pPr>
            <a:r>
              <a:rPr b="0" i="0" lang="pt-BR" sz="1200" u="none" cap="none" strike="noStrike">
                <a:solidFill>
                  <a:srgbClr val="887E6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Lista de Componentes Utilizados</a:t>
            </a:r>
            <a:endParaRPr/>
          </a:p>
          <a:p>
            <a:pPr indent="-77153" lvl="0" marL="2143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887E6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887E6F"/>
              </a:buClr>
              <a:buSzPts val="2160"/>
              <a:buFont typeface="Noto Sans Symbols"/>
              <a:buChar char="✔"/>
            </a:pPr>
            <a:r>
              <a:rPr b="0" i="0" lang="pt-BR" sz="1200" u="none" cap="none" strike="noStrike">
                <a:solidFill>
                  <a:srgbClr val="887E6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Vista Esquemática do Circuito</a:t>
            </a:r>
            <a:endParaRPr/>
          </a:p>
          <a:p>
            <a:pPr indent="-77153" lvl="0" marL="2143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887E6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887E6F"/>
              </a:buClr>
              <a:buSzPts val="2160"/>
              <a:buFont typeface="Noto Sans Symbols"/>
              <a:buChar char="✔"/>
            </a:pPr>
            <a:r>
              <a:rPr b="0" i="0" lang="pt-BR" sz="1200" u="none" cap="none" strike="noStrike">
                <a:solidFill>
                  <a:srgbClr val="887E6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Simulação do Projeto: Física ou Virtual (Plataforma)</a:t>
            </a:r>
            <a:endParaRPr/>
          </a:p>
          <a:p>
            <a:pPr indent="-77153" lvl="0" marL="2143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216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887E6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indent="-214313" lvl="0" marL="2143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887E6F"/>
              </a:buClr>
              <a:buSzPts val="2160"/>
              <a:buFont typeface="Noto Sans Symbols"/>
              <a:buChar char="✔"/>
            </a:pPr>
            <a:r>
              <a:rPr b="0" i="0" lang="pt-BR" sz="1200" u="none" cap="none" strike="noStrike">
                <a:solidFill>
                  <a:srgbClr val="887E6F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Perguntas da Plateia</a:t>
            </a:r>
            <a:endParaRPr/>
          </a:p>
          <a:p>
            <a:pPr indent="-111443" lvl="0" marL="214313" marR="0" rtl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620"/>
              <a:buFont typeface="Noto Sans Symbols"/>
              <a:buNone/>
            </a:pPr>
            <a:r>
              <a:t/>
            </a:r>
            <a:endParaRPr b="0" i="0" sz="900" u="none" cap="none" strike="noStrike">
              <a:solidFill>
                <a:srgbClr val="887E6F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Uma imagem contendo estrada, edifício, ao ar livre, rua&#10;&#10;Descrição gerada automaticamente" id="84" name="Google Shape;84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53966" y="3464625"/>
            <a:ext cx="1614800" cy="135721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nte por cima de entrada de estabelecimento&#10;&#10;Descrição gerada automaticamente com confiança média" id="85" name="Google Shape;85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572000" y="3464625"/>
            <a:ext cx="1529517" cy="12781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ja com portas de vidro&#10;&#10;Descrição gerada automaticamente" id="86" name="Google Shape;86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80702" y="3464625"/>
            <a:ext cx="1658964" cy="13981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exto, Logotipo&#10;&#10;Descrição gerada automaticamente" id="87" name="Google Shape;87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513453" y="3423684"/>
            <a:ext cx="1529517" cy="139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"/>
          <p:cNvSpPr/>
          <p:nvPr/>
        </p:nvSpPr>
        <p:spPr>
          <a:xfrm>
            <a:off x="1734518" y="177039"/>
            <a:ext cx="4866887" cy="942000"/>
          </a:xfrm>
          <a:prstGeom prst="flowChartDocument">
            <a:avLst/>
          </a:prstGeom>
          <a:solidFill>
            <a:srgbClr val="F00E3E"/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40"/>
              <a:buFont typeface="Big Shoulders Black"/>
              <a:buNone/>
            </a:pPr>
            <a:r>
              <a:rPr b="0" i="0" lang="pt-BR" sz="2640" u="none" cap="none" strike="noStrike">
                <a:solidFill>
                  <a:schemeClr val="lt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Concepção/Idealização do Projeto</a:t>
            </a:r>
            <a:endParaRPr/>
          </a:p>
        </p:txBody>
      </p:sp>
      <p:sp>
        <p:nvSpPr>
          <p:cNvPr id="93" name="Google Shape;93;p3"/>
          <p:cNvSpPr txBox="1"/>
          <p:nvPr/>
        </p:nvSpPr>
        <p:spPr>
          <a:xfrm>
            <a:off x="473725" y="1487277"/>
            <a:ext cx="74145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g Shoulders Black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O projeto foi idealizado com o intuito de aplicação prática dos conhecimentos obtidos nas aulas de </a:t>
            </a:r>
            <a:r>
              <a:rPr b="1" i="0" lang="pt-BR" sz="18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Programação de Microcontroladores</a:t>
            </a:r>
            <a:r>
              <a:rPr b="0" i="0" lang="pt-BR" sz="1800" u="none" cap="none" strike="noStrike">
                <a:solidFill>
                  <a:srgbClr val="000000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, onde concebemos a modernização dos carrinhos de controle remoto, substituindo o tradicional controle físico por um smartphone, através de conexão bluetooth. A criação une eletrônica acessível e tecnologia móvel, criando uma introdução prática e funcional ao mundo da robótica e programação.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Big Shoulders Black"/>
              <a:buNone/>
            </a:pPr>
            <a:r>
              <a:t/>
            </a:r>
            <a:endParaRPr b="1" i="0" sz="1800" u="none" cap="none" strike="noStrike">
              <a:solidFill>
                <a:srgbClr val="000000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"/>
          <p:cNvSpPr/>
          <p:nvPr/>
        </p:nvSpPr>
        <p:spPr>
          <a:xfrm>
            <a:off x="1734518" y="177039"/>
            <a:ext cx="4866887" cy="942000"/>
          </a:xfrm>
          <a:prstGeom prst="flowChartDocument">
            <a:avLst/>
          </a:prstGeom>
          <a:solidFill>
            <a:srgbClr val="F00E3E"/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Big Shoulders Black"/>
              <a:buNone/>
            </a:pPr>
            <a:r>
              <a:rPr b="0" i="0" lang="pt-BR" sz="3959" u="none" cap="none" strike="noStrike">
                <a:solidFill>
                  <a:schemeClr val="lt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Lista de 	Componentes</a:t>
            </a:r>
            <a:endParaRPr/>
          </a:p>
        </p:txBody>
      </p:sp>
      <p:sp>
        <p:nvSpPr>
          <p:cNvPr id="99" name="Google Shape;99;p5"/>
          <p:cNvSpPr txBox="1"/>
          <p:nvPr/>
        </p:nvSpPr>
        <p:spPr>
          <a:xfrm>
            <a:off x="1780275" y="1398175"/>
            <a:ext cx="431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285750" lvl="0" marL="28575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pt-BR" sz="1800" u="none" cap="none" strike="noStrike">
                <a:solidFill>
                  <a:schemeClr val="dk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Microcontrolador:</a:t>
            </a:r>
            <a:r>
              <a:rPr b="0" i="0" lang="pt-BR" sz="1800" u="none" cap="none" strike="noStrike">
                <a:solidFill>
                  <a:schemeClr val="dk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 1x Arduino UNO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laca Uno R3 Atmega328p Compatible Arduino" id="100" name="Google Shape;10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5175" y="1714500"/>
            <a:ext cx="3086300" cy="30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6c40aad82_1_7"/>
          <p:cNvSpPr/>
          <p:nvPr/>
        </p:nvSpPr>
        <p:spPr>
          <a:xfrm>
            <a:off x="1734518" y="177039"/>
            <a:ext cx="4866912" cy="941976"/>
          </a:xfrm>
          <a:prstGeom prst="flowChartDocument">
            <a:avLst/>
          </a:prstGeom>
          <a:solidFill>
            <a:srgbClr val="F00E3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Big Shoulders Black"/>
              <a:buNone/>
            </a:pPr>
            <a:r>
              <a:rPr b="0" i="0" lang="pt-BR" sz="3959" u="none" cap="none" strike="noStrike">
                <a:solidFill>
                  <a:schemeClr val="lt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Lista de 	Componentes</a:t>
            </a:r>
            <a:endParaRPr/>
          </a:p>
        </p:txBody>
      </p:sp>
      <p:sp>
        <p:nvSpPr>
          <p:cNvPr id="106" name="Google Shape;106;g366c40aad82_1_7"/>
          <p:cNvSpPr txBox="1"/>
          <p:nvPr/>
        </p:nvSpPr>
        <p:spPr>
          <a:xfrm>
            <a:off x="1780275" y="1398175"/>
            <a:ext cx="4316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pt-BR" sz="1800">
                <a:solidFill>
                  <a:schemeClr val="dk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Driver de Motor:</a:t>
            </a:r>
            <a:r>
              <a:rPr lang="pt-BR" sz="1800">
                <a:solidFill>
                  <a:schemeClr val="dk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 1x Módulo L298N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g366c40aad82_1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7661" y="1779975"/>
            <a:ext cx="3141325" cy="314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6c40aad82_1_14"/>
          <p:cNvSpPr/>
          <p:nvPr/>
        </p:nvSpPr>
        <p:spPr>
          <a:xfrm>
            <a:off x="1734518" y="177039"/>
            <a:ext cx="4866912" cy="941976"/>
          </a:xfrm>
          <a:prstGeom prst="flowChartDocument">
            <a:avLst/>
          </a:prstGeom>
          <a:solidFill>
            <a:srgbClr val="F00E3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Big Shoulders Black"/>
              <a:buNone/>
            </a:pPr>
            <a:r>
              <a:rPr b="0" i="0" lang="pt-BR" sz="3959" u="none" cap="none" strike="noStrike">
                <a:solidFill>
                  <a:schemeClr val="lt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Lista de 	Componentes</a:t>
            </a:r>
            <a:endParaRPr/>
          </a:p>
        </p:txBody>
      </p:sp>
      <p:sp>
        <p:nvSpPr>
          <p:cNvPr id="113" name="Google Shape;113;g366c40aad82_1_14"/>
          <p:cNvSpPr txBox="1"/>
          <p:nvPr/>
        </p:nvSpPr>
        <p:spPr>
          <a:xfrm>
            <a:off x="1699200" y="1341250"/>
            <a:ext cx="4902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pt-BR" sz="1800">
                <a:solidFill>
                  <a:schemeClr val="dk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Comunicação:</a:t>
            </a:r>
            <a:r>
              <a:rPr lang="pt-BR" sz="1800">
                <a:solidFill>
                  <a:schemeClr val="dk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 1x Módulo Bluetooth HC-05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g366c40aad82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0224" y="1926250"/>
            <a:ext cx="2855526" cy="285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6c40aad82_0_1"/>
          <p:cNvSpPr/>
          <p:nvPr/>
        </p:nvSpPr>
        <p:spPr>
          <a:xfrm>
            <a:off x="1734518" y="177039"/>
            <a:ext cx="4866912" cy="941976"/>
          </a:xfrm>
          <a:prstGeom prst="flowChartDocument">
            <a:avLst/>
          </a:prstGeom>
          <a:solidFill>
            <a:srgbClr val="F00E3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959"/>
              <a:buFont typeface="Big Shoulders Black"/>
              <a:buNone/>
            </a:pPr>
            <a:r>
              <a:rPr b="0" i="0" lang="pt-BR" sz="3959" u="none" cap="none" strike="noStrike">
                <a:solidFill>
                  <a:schemeClr val="lt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Lista de 	Componentes</a:t>
            </a:r>
            <a:endParaRPr/>
          </a:p>
        </p:txBody>
      </p:sp>
      <p:sp>
        <p:nvSpPr>
          <p:cNvPr id="120" name="Google Shape;120;g366c40aad82_0_1"/>
          <p:cNvSpPr txBox="1"/>
          <p:nvPr/>
        </p:nvSpPr>
        <p:spPr>
          <a:xfrm>
            <a:off x="2465775" y="1421000"/>
            <a:ext cx="3404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b="1" lang="pt-BR" sz="1800">
                <a:solidFill>
                  <a:schemeClr val="dk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Atuadores:</a:t>
            </a:r>
            <a:r>
              <a:rPr lang="pt-BR" sz="1800">
                <a:solidFill>
                  <a:schemeClr val="dk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 2x Motores DC 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g366c40aad82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125" y="1926250"/>
            <a:ext cx="2912451" cy="2912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/>
          <p:nvPr/>
        </p:nvSpPr>
        <p:spPr>
          <a:xfrm>
            <a:off x="1734518" y="177039"/>
            <a:ext cx="4866887" cy="942000"/>
          </a:xfrm>
          <a:prstGeom prst="flowChartDocument">
            <a:avLst/>
          </a:prstGeom>
          <a:solidFill>
            <a:srgbClr val="F00E3E"/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970"/>
              <a:buFont typeface="Big Shoulders Black"/>
              <a:buNone/>
            </a:pPr>
            <a:r>
              <a:rPr b="0" i="0" lang="pt-BR" sz="2970" u="none" cap="none" strike="noStrike">
                <a:solidFill>
                  <a:schemeClr val="lt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Vista do Circuito</a:t>
            </a:r>
            <a:endParaRPr b="0" i="0" sz="2970" u="none" cap="none" strike="noStrike">
              <a:solidFill>
                <a:schemeClr val="lt1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</p:txBody>
      </p:sp>
      <p:pic>
        <p:nvPicPr>
          <p:cNvPr descr="Diagrama, Esquemático&#10;&#10;O conteúdo gerado por IA pode estar incorreto." id="127" name="Google Shape;127;p6"/>
          <p:cNvPicPr preferRelativeResize="0"/>
          <p:nvPr/>
        </p:nvPicPr>
        <p:blipFill rotWithShape="1">
          <a:blip r:embed="rId3">
            <a:alphaModFix/>
          </a:blip>
          <a:srcRect b="3984" l="0" r="0" t="0"/>
          <a:stretch/>
        </p:blipFill>
        <p:spPr>
          <a:xfrm>
            <a:off x="2031335" y="1307056"/>
            <a:ext cx="3828184" cy="27251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"/>
          <p:cNvSpPr/>
          <p:nvPr/>
        </p:nvSpPr>
        <p:spPr>
          <a:xfrm>
            <a:off x="1734518" y="177039"/>
            <a:ext cx="4866887" cy="942000"/>
          </a:xfrm>
          <a:prstGeom prst="flowChartDocument">
            <a:avLst/>
          </a:prstGeom>
          <a:solidFill>
            <a:srgbClr val="F00E3E"/>
          </a:solidFill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90"/>
              <a:buFont typeface="Big Shoulders Black"/>
              <a:buNone/>
            </a:pPr>
            <a:r>
              <a:rPr b="0" i="0" lang="pt-BR" sz="4290" u="none" cap="none" strike="noStrike">
                <a:solidFill>
                  <a:schemeClr val="lt1"/>
                </a:solidFill>
                <a:latin typeface="Big Shoulders Black"/>
                <a:ea typeface="Big Shoulders Black"/>
                <a:cs typeface="Big Shoulders Black"/>
                <a:sym typeface="Big Shoulders Black"/>
              </a:rPr>
              <a:t>Simulação do Projeto</a:t>
            </a:r>
            <a:endParaRPr b="0" i="0" sz="4290" u="none" cap="none" strike="noStrike">
              <a:solidFill>
                <a:schemeClr val="lt1"/>
              </a:solidFill>
              <a:latin typeface="Big Shoulders Black"/>
              <a:ea typeface="Big Shoulders Black"/>
              <a:cs typeface="Big Shoulders Black"/>
              <a:sym typeface="Big Shoulders Black"/>
            </a:endParaRPr>
          </a:p>
        </p:txBody>
      </p:sp>
      <p:pic>
        <p:nvPicPr>
          <p:cNvPr id="133" name="Google Shape;133;p7" title="1749507090310.jpg"/>
          <p:cNvPicPr preferRelativeResize="0"/>
          <p:nvPr/>
        </p:nvPicPr>
        <p:blipFill rotWithShape="1">
          <a:blip r:embed="rId3">
            <a:alphaModFix/>
          </a:blip>
          <a:srcRect b="1877" l="0" r="0" t="20216"/>
          <a:stretch/>
        </p:blipFill>
        <p:spPr>
          <a:xfrm>
            <a:off x="2416850" y="1207851"/>
            <a:ext cx="3502225" cy="36237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Anderson Carvalho dos  Santos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