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Raleway Medium" charset="1" panose="00000000000000000000"/>
      <p:regular r:id="rId26"/>
    </p:embeddedFont>
    <p:embeddedFont>
      <p:font typeface="Raleway Semi-Bold" charset="1" panose="00000000000000000000"/>
      <p:regular r:id="rId27"/>
    </p:embeddedFont>
    <p:embeddedFont>
      <p:font typeface="Raleway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142433"/>
            <a:ext cx="8380612" cy="345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086"/>
              </a:lnSpc>
            </a:pPr>
            <a:r>
              <a:rPr lang="en-US" b="true" sz="14540" spc="-66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Analise Prescritiva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8877297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José, Anali e Érika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0B4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950" y="1304925"/>
            <a:ext cx="160401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FBF6F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Empresas de Sucesso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17418" y="2981901"/>
            <a:ext cx="6253164" cy="5841351"/>
            <a:chOff x="0" y="0"/>
            <a:chExt cx="1394172" cy="130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9905" y="0"/>
                  </a:moveTo>
                  <a:lnTo>
                    <a:pt x="1384268" y="0"/>
                  </a:lnTo>
                  <a:cubicBezTo>
                    <a:pt x="1386895" y="0"/>
                    <a:pt x="1389414" y="1044"/>
                    <a:pt x="1391271" y="2901"/>
                  </a:cubicBezTo>
                  <a:cubicBezTo>
                    <a:pt x="1393129" y="4758"/>
                    <a:pt x="1394172" y="7278"/>
                    <a:pt x="1394172" y="9905"/>
                  </a:cubicBezTo>
                  <a:lnTo>
                    <a:pt x="1394172" y="1292452"/>
                  </a:lnTo>
                  <a:cubicBezTo>
                    <a:pt x="1394172" y="1295079"/>
                    <a:pt x="1393129" y="1297598"/>
                    <a:pt x="1391271" y="1299456"/>
                  </a:cubicBezTo>
                  <a:cubicBezTo>
                    <a:pt x="1389414" y="1301313"/>
                    <a:pt x="1386895" y="1302357"/>
                    <a:pt x="1384268" y="1302357"/>
                  </a:cubicBezTo>
                  <a:lnTo>
                    <a:pt x="9905" y="1302357"/>
                  </a:lnTo>
                  <a:cubicBezTo>
                    <a:pt x="7278" y="1302357"/>
                    <a:pt x="4758" y="1301313"/>
                    <a:pt x="2901" y="1299456"/>
                  </a:cubicBezTo>
                  <a:cubicBezTo>
                    <a:pt x="1044" y="1297598"/>
                    <a:pt x="0" y="1295079"/>
                    <a:pt x="0" y="1292452"/>
                  </a:cubicBezTo>
                  <a:lnTo>
                    <a:pt x="0" y="9905"/>
                  </a:lnTo>
                  <a:cubicBezTo>
                    <a:pt x="0" y="7278"/>
                    <a:pt x="1044" y="4758"/>
                    <a:pt x="2901" y="2901"/>
                  </a:cubicBezTo>
                  <a:cubicBezTo>
                    <a:pt x="4758" y="1044"/>
                    <a:pt x="7278" y="0"/>
                    <a:pt x="9905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959378" y="3850321"/>
            <a:ext cx="4369245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50"/>
              </a:lnSpc>
            </a:pPr>
            <a:r>
              <a:rPr lang="en-US" b="true" sz="5500" spc="-25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Serviços Financeiros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25220" y="5495400"/>
            <a:ext cx="4837561" cy="334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6"/>
              </a:lnSpc>
            </a:pPr>
            <a:r>
              <a:rPr lang="en-US" sz="2126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Bancos e fintechs utilizam analítica prescritiva na otimização de carteiras de investimento e na alocação de capital.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  <a:r>
              <a:rPr lang="en-US" b="true" sz="212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Esses modelos equilibram risco e retorno, atendendo exigências regulatórias e metas de rentabilidade.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57618" y="2425053"/>
            <a:ext cx="7001682" cy="3089492"/>
          </a:xfrm>
          <a:custGeom>
            <a:avLst/>
            <a:gdLst/>
            <a:ahLst/>
            <a:cxnLst/>
            <a:rect r="r" b="b" t="t" l="l"/>
            <a:pathLst>
              <a:path h="3089492" w="7001682">
                <a:moveTo>
                  <a:pt x="0" y="0"/>
                </a:moveTo>
                <a:lnTo>
                  <a:pt x="7001682" y="0"/>
                </a:lnTo>
                <a:lnTo>
                  <a:pt x="7001682" y="3089492"/>
                </a:lnTo>
                <a:lnTo>
                  <a:pt x="0" y="3089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321837" y="1044471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Codigos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8209" y="3737498"/>
            <a:ext cx="8451129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Foram realizadas 6 consultas com base em uma base de dados do Kaggle sobre o custo dos seguros médicos, onde realizamos 6 consultas sendo elas:</a:t>
            </a:r>
          </a:p>
          <a:p>
            <a:pPr algn="just">
              <a:lnSpc>
                <a:spcPts val="3080"/>
              </a:lnSpc>
            </a:pP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SELEÇÃO DE CLIENTES PARA MAXIMIZAR RECEITA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OTIMIZAÇÃO DE PORTFÓLIO POR REGIÃO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ANÁLISE DE ALOCAÇÃO POR FAIXA ETÁRIA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ALOCAÇÃO ÓTIMA DE RECURSOS DE MARKETING</a:t>
            </a:r>
          </a:p>
          <a:p>
            <a:pPr algn="just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OTIMIZAÇÃO DE REDE DE ATENDIMENTO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057" y="4103994"/>
            <a:ext cx="9874222" cy="1789785"/>
          </a:xfrm>
          <a:custGeom>
            <a:avLst/>
            <a:gdLst/>
            <a:ahLst/>
            <a:cxnLst/>
            <a:rect r="r" b="b" t="t" l="l"/>
            <a:pathLst>
              <a:path h="1789785" w="9874222">
                <a:moveTo>
                  <a:pt x="0" y="0"/>
                </a:moveTo>
                <a:lnTo>
                  <a:pt x="9874222" y="0"/>
                </a:lnTo>
                <a:lnTo>
                  <a:pt x="9874222" y="1789785"/>
                </a:lnTo>
                <a:lnTo>
                  <a:pt x="0" y="178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58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321837" y="1044471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Codigos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193803" y="1796946"/>
            <a:ext cx="7001682" cy="3089492"/>
          </a:xfrm>
          <a:custGeom>
            <a:avLst/>
            <a:gdLst/>
            <a:ahLst/>
            <a:cxnLst/>
            <a:rect r="r" b="b" t="t" l="l"/>
            <a:pathLst>
              <a:path h="3089492" w="7001682">
                <a:moveTo>
                  <a:pt x="0" y="0"/>
                </a:moveTo>
                <a:lnTo>
                  <a:pt x="7001681" y="0"/>
                </a:lnTo>
                <a:lnTo>
                  <a:pt x="7001681" y="3089492"/>
                </a:lnTo>
                <a:lnTo>
                  <a:pt x="0" y="308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851" y="4221793"/>
            <a:ext cx="10454432" cy="2585505"/>
          </a:xfrm>
          <a:custGeom>
            <a:avLst/>
            <a:gdLst/>
            <a:ahLst/>
            <a:cxnLst/>
            <a:rect r="r" b="b" t="t" l="l"/>
            <a:pathLst>
              <a:path h="2585505" w="10454432">
                <a:moveTo>
                  <a:pt x="0" y="0"/>
                </a:moveTo>
                <a:lnTo>
                  <a:pt x="10454432" y="0"/>
                </a:lnTo>
                <a:lnTo>
                  <a:pt x="10454432" y="2585504"/>
                </a:lnTo>
                <a:lnTo>
                  <a:pt x="0" y="2585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321837" y="1044471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Codigos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887283" y="882546"/>
            <a:ext cx="7001682" cy="3089492"/>
          </a:xfrm>
          <a:custGeom>
            <a:avLst/>
            <a:gdLst/>
            <a:ahLst/>
            <a:cxnLst/>
            <a:rect r="r" b="b" t="t" l="l"/>
            <a:pathLst>
              <a:path h="3089492" w="7001682">
                <a:moveTo>
                  <a:pt x="0" y="0"/>
                </a:moveTo>
                <a:lnTo>
                  <a:pt x="7001681" y="0"/>
                </a:lnTo>
                <a:lnTo>
                  <a:pt x="7001681" y="3089492"/>
                </a:lnTo>
                <a:lnTo>
                  <a:pt x="0" y="308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0201" y="4103994"/>
            <a:ext cx="10399731" cy="2810222"/>
          </a:xfrm>
          <a:custGeom>
            <a:avLst/>
            <a:gdLst/>
            <a:ahLst/>
            <a:cxnLst/>
            <a:rect r="r" b="b" t="t" l="l"/>
            <a:pathLst>
              <a:path h="2810222" w="10399731">
                <a:moveTo>
                  <a:pt x="0" y="0"/>
                </a:moveTo>
                <a:lnTo>
                  <a:pt x="10399732" y="0"/>
                </a:lnTo>
                <a:lnTo>
                  <a:pt x="10399732" y="2810221"/>
                </a:lnTo>
                <a:lnTo>
                  <a:pt x="0" y="2810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321837" y="1044471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Codigos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010901" y="1796946"/>
            <a:ext cx="7001682" cy="3089492"/>
          </a:xfrm>
          <a:custGeom>
            <a:avLst/>
            <a:gdLst/>
            <a:ahLst/>
            <a:cxnLst/>
            <a:rect r="r" b="b" t="t" l="l"/>
            <a:pathLst>
              <a:path h="3089492" w="7001682">
                <a:moveTo>
                  <a:pt x="0" y="0"/>
                </a:moveTo>
                <a:lnTo>
                  <a:pt x="7001682" y="0"/>
                </a:lnTo>
                <a:lnTo>
                  <a:pt x="7001682" y="3089492"/>
                </a:lnTo>
                <a:lnTo>
                  <a:pt x="0" y="308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6301" y="3157098"/>
            <a:ext cx="7357608" cy="5479370"/>
          </a:xfrm>
          <a:custGeom>
            <a:avLst/>
            <a:gdLst/>
            <a:ahLst/>
            <a:cxnLst/>
            <a:rect r="r" b="b" t="t" l="l"/>
            <a:pathLst>
              <a:path h="5479370" w="7357608">
                <a:moveTo>
                  <a:pt x="0" y="0"/>
                </a:moveTo>
                <a:lnTo>
                  <a:pt x="7357608" y="0"/>
                </a:lnTo>
                <a:lnTo>
                  <a:pt x="7357608" y="5479370"/>
                </a:lnTo>
                <a:lnTo>
                  <a:pt x="0" y="5479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321837" y="1044471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Codigos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57618" y="2425053"/>
            <a:ext cx="7001682" cy="3089492"/>
          </a:xfrm>
          <a:custGeom>
            <a:avLst/>
            <a:gdLst/>
            <a:ahLst/>
            <a:cxnLst/>
            <a:rect r="r" b="b" t="t" l="l"/>
            <a:pathLst>
              <a:path h="3089492" w="7001682">
                <a:moveTo>
                  <a:pt x="0" y="0"/>
                </a:moveTo>
                <a:lnTo>
                  <a:pt x="7001682" y="0"/>
                </a:lnTo>
                <a:lnTo>
                  <a:pt x="7001682" y="3089492"/>
                </a:lnTo>
                <a:lnTo>
                  <a:pt x="0" y="308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6524" y="3140628"/>
            <a:ext cx="7684243" cy="5512310"/>
          </a:xfrm>
          <a:custGeom>
            <a:avLst/>
            <a:gdLst/>
            <a:ahLst/>
            <a:cxnLst/>
            <a:rect r="r" b="b" t="t" l="l"/>
            <a:pathLst>
              <a:path h="5512310" w="7684243">
                <a:moveTo>
                  <a:pt x="0" y="0"/>
                </a:moveTo>
                <a:lnTo>
                  <a:pt x="7684242" y="0"/>
                </a:lnTo>
                <a:lnTo>
                  <a:pt x="7684242" y="5512310"/>
                </a:lnTo>
                <a:lnTo>
                  <a:pt x="0" y="5512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321837" y="1044471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Codigos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57618" y="2425053"/>
            <a:ext cx="7001682" cy="3089492"/>
          </a:xfrm>
          <a:custGeom>
            <a:avLst/>
            <a:gdLst/>
            <a:ahLst/>
            <a:cxnLst/>
            <a:rect r="r" b="b" t="t" l="l"/>
            <a:pathLst>
              <a:path h="3089492" w="7001682">
                <a:moveTo>
                  <a:pt x="0" y="0"/>
                </a:moveTo>
                <a:lnTo>
                  <a:pt x="7001682" y="0"/>
                </a:lnTo>
                <a:lnTo>
                  <a:pt x="7001682" y="3089492"/>
                </a:lnTo>
                <a:lnTo>
                  <a:pt x="0" y="308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374" y="4103994"/>
            <a:ext cx="10161546" cy="2849423"/>
          </a:xfrm>
          <a:custGeom>
            <a:avLst/>
            <a:gdLst/>
            <a:ahLst/>
            <a:cxnLst/>
            <a:rect r="r" b="b" t="t" l="l"/>
            <a:pathLst>
              <a:path h="2849423" w="10161546">
                <a:moveTo>
                  <a:pt x="0" y="0"/>
                </a:moveTo>
                <a:lnTo>
                  <a:pt x="10161546" y="0"/>
                </a:lnTo>
                <a:lnTo>
                  <a:pt x="10161546" y="2849423"/>
                </a:lnTo>
                <a:lnTo>
                  <a:pt x="0" y="2849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321837" y="1044471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Codigos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787920" y="706627"/>
            <a:ext cx="7001682" cy="3089492"/>
          </a:xfrm>
          <a:custGeom>
            <a:avLst/>
            <a:gdLst/>
            <a:ahLst/>
            <a:cxnLst/>
            <a:rect r="r" b="b" t="t" l="l"/>
            <a:pathLst>
              <a:path h="3089492" w="7001682">
                <a:moveTo>
                  <a:pt x="0" y="0"/>
                </a:moveTo>
                <a:lnTo>
                  <a:pt x="7001682" y="0"/>
                </a:lnTo>
                <a:lnTo>
                  <a:pt x="7001682" y="3089492"/>
                </a:lnTo>
                <a:lnTo>
                  <a:pt x="0" y="3089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0225" y="1805374"/>
            <a:ext cx="792480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Onde usar (relevancia)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0225" y="4431302"/>
            <a:ext cx="7803775" cy="318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8"/>
              </a:lnSpc>
            </a:pPr>
            <a:r>
              <a:rPr lang="en-US" sz="2248" b="true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 Exemplos praticos;</a:t>
            </a:r>
          </a:p>
          <a:p>
            <a:pPr algn="l" marL="485480" indent="-242740" lvl="1">
              <a:lnSpc>
                <a:spcPts val="3148"/>
              </a:lnSpc>
              <a:buFont typeface="Arial"/>
              <a:buChar char="•"/>
            </a:pPr>
            <a:r>
              <a:rPr lang="en-US" b="true" sz="224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Saúde - para personalizar tratamentos e gerir recursos hospitalares.</a:t>
            </a:r>
          </a:p>
          <a:p>
            <a:pPr algn="l" marL="485480" indent="-242740" lvl="1">
              <a:lnSpc>
                <a:spcPts val="3148"/>
              </a:lnSpc>
              <a:buFont typeface="Arial"/>
              <a:buChar char="•"/>
            </a:pPr>
            <a:r>
              <a:rPr lang="en-US" b="true" sz="224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 Finanças - para gerir riscos e criar estratégias de investimento.</a:t>
            </a:r>
          </a:p>
          <a:p>
            <a:pPr algn="l" marL="485480" indent="-242740" lvl="1">
              <a:lnSpc>
                <a:spcPts val="3148"/>
              </a:lnSpc>
              <a:buFont typeface="Arial"/>
              <a:buChar char="•"/>
            </a:pPr>
            <a:r>
              <a:rPr lang="en-US" b="true" sz="224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 Transporte - para otimizar rotas e logística.</a:t>
            </a:r>
          </a:p>
          <a:p>
            <a:pPr algn="l" marL="485480" indent="-242740" lvl="1">
              <a:lnSpc>
                <a:spcPts val="31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4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M</a:t>
            </a:r>
            <a:r>
              <a:rPr lang="en-US" b="true" sz="2248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arketing -  para personalizar campanhas e automatizar e-mails.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167540" y="1529149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3318827"/>
            <a:ext cx="8752518" cy="100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200"/>
              </a:lnSpc>
            </a:pPr>
            <a:r>
              <a:rPr lang="en-US" b="true" sz="8000" spc="-36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Limites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9200" y="4574438"/>
            <a:ext cx="7635008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Não há limites sobre quais informações você pode obter com a análise prescritiva.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775475" y="1314608"/>
            <a:ext cx="7657784" cy="76577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2646729"/>
            <a:ext cx="7924800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que ela Responde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5762577"/>
            <a:ext cx="7635008" cy="311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 analítica prescritiva vai além de apenas explicar o que ac</a:t>
            </a: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onteceu ou prever o que pode acontecer.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Seu objetivo é responder: “O que devemos fazer?”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Ela gera recomendações e decisões ótimas, como definir quanto produzir, escolher as melhores rotas logísticas ou distribuir orçamento de forma eficiente.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É a etapa que conecta dados e modelos diretamente à ação prática.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3489723"/>
            <a:ext cx="8144502" cy="352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very tenku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3218229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Entradas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419946"/>
            <a:ext cx="7635008" cy="506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Pa</a:t>
            </a: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ra funcionar, a analítica prescritiva precisa de diferentes tipos de insumos: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Modelos matemáticos e de simulação, que representam a realidade com restrições e variáveis.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Dados históricos e atuais, incluindo custos, capacidade de produção, demanda e restrições de negócio.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Objetivos claros, como maximizar lucro, reduzir custos operacionais ou garantir o atendimento a níveis de serviço (SLA).</a:t>
            </a:r>
          </a:p>
          <a:p>
            <a:pPr algn="l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Essas entradas estruturam o problema que será resolvido.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60193" y="975881"/>
            <a:ext cx="8539631" cy="8340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372" y="8084666"/>
            <a:ext cx="5277926" cy="4404669"/>
          </a:xfrm>
          <a:custGeom>
            <a:avLst/>
            <a:gdLst/>
            <a:ahLst/>
            <a:cxnLst/>
            <a:rect r="r" b="b" t="t" l="l"/>
            <a:pathLst>
              <a:path h="4404669" w="5277926">
                <a:moveTo>
                  <a:pt x="0" y="0"/>
                </a:moveTo>
                <a:lnTo>
                  <a:pt x="5277926" y="0"/>
                </a:lnTo>
                <a:lnTo>
                  <a:pt x="5277926" y="4404668"/>
                </a:lnTo>
                <a:lnTo>
                  <a:pt x="0" y="4404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302276" y="-2383108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2" y="0"/>
                </a:lnTo>
                <a:lnTo>
                  <a:pt x="4661952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254217" y="3412927"/>
            <a:ext cx="9779565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Saídas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44453" y="5386903"/>
            <a:ext cx="11599094" cy="311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 resultado é sempre um plano de ação otimizado, que orienta decisões práticas: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Quanto produzir de cada item e em que período.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Como alocar recursos limitados (dinheiro, pessoal, máquinas).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Qual a melhor sequência de atividades ou operações.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Políticas de operação que podem ser aplicadas continuamente.</a:t>
            </a:r>
          </a:p>
          <a:p>
            <a:pPr algn="just" marL="474981" indent="-237491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Assim, a análise prescritiva transforma dados em recomendações concretas para execução.</a:t>
            </a:r>
          </a:p>
          <a:p>
            <a:pPr algn="just">
              <a:lnSpc>
                <a:spcPts val="30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251" y="4028229"/>
            <a:ext cx="5293498" cy="4944885"/>
            <a:chOff x="0" y="0"/>
            <a:chExt cx="1394172" cy="13023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65" y="1304925"/>
            <a:ext cx="13856669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Tecnicas/Ferramentas Utilizadas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028229"/>
            <a:ext cx="5293498" cy="4944885"/>
            <a:chOff x="0" y="0"/>
            <a:chExt cx="1394172" cy="13023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65802" y="4028229"/>
            <a:ext cx="5293498" cy="4944885"/>
            <a:chOff x="0" y="0"/>
            <a:chExt cx="1394172" cy="13023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65094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33645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2196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876" y="5895129"/>
            <a:ext cx="4095146" cy="115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Programação Linear e Inteira (LP/MILP)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7876" y="7220056"/>
            <a:ext cx="409514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para problemas de alocação e produção.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96015" y="5895129"/>
            <a:ext cx="4095146" cy="115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Programação Não Linear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96015" y="7220056"/>
            <a:ext cx="409514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para cenários com relações mais complexas.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64978" y="7221010"/>
            <a:ext cx="409514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para decisões sequenciais em várias etapas.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64978" y="5895129"/>
            <a:ext cx="4095146" cy="115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Programação Dinâmica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251" y="4028229"/>
            <a:ext cx="5293498" cy="4944885"/>
            <a:chOff x="0" y="0"/>
            <a:chExt cx="1394172" cy="13023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028229"/>
            <a:ext cx="5293498" cy="4944885"/>
            <a:chOff x="0" y="0"/>
            <a:chExt cx="1394172" cy="13023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65802" y="4028229"/>
            <a:ext cx="5293498" cy="4944885"/>
            <a:chOff x="0" y="0"/>
            <a:chExt cx="1394172" cy="13023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65094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33645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02196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7876" y="5895129"/>
            <a:ext cx="4095146" cy="115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Simulação (Monte Carlo, SimPy)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876" y="7220056"/>
            <a:ext cx="409514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para testar cenários e incertezas.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96015" y="5895129"/>
            <a:ext cx="4095146" cy="115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Heurísticas e metaheurísticas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96015" y="7220056"/>
            <a:ext cx="4095146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(ex.: algoritmos genéticos, simulated annealing) para explorar grandes espaços de solução.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88609" y="7220056"/>
            <a:ext cx="409514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buscam soluções viáveis mesmo diante de incertezas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64978" y="5895129"/>
            <a:ext cx="4542407" cy="115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Otimização estocástica e robusta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15665" y="1304925"/>
            <a:ext cx="13856669" cy="2392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Tecnicas/Ferramentas Utilizadas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84857" y="1659074"/>
            <a:ext cx="6567924" cy="5851423"/>
          </a:xfrm>
          <a:custGeom>
            <a:avLst/>
            <a:gdLst/>
            <a:ahLst/>
            <a:cxnLst/>
            <a:rect r="r" b="b" t="t" l="l"/>
            <a:pathLst>
              <a:path h="5851423" w="6567924">
                <a:moveTo>
                  <a:pt x="0" y="0"/>
                </a:moveTo>
                <a:lnTo>
                  <a:pt x="6567924" y="0"/>
                </a:lnTo>
                <a:lnTo>
                  <a:pt x="6567924" y="5851423"/>
                </a:lnTo>
                <a:lnTo>
                  <a:pt x="0" y="5851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1500051"/>
            <a:ext cx="7223569" cy="212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10"/>
              </a:lnSpc>
            </a:pPr>
            <a:r>
              <a:rPr lang="en-US" b="true" sz="8900" spc="-40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Empresas de Sucesso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19200" y="4801417"/>
            <a:ext cx="1676876" cy="4989850"/>
            <a:chOff x="0" y="0"/>
            <a:chExt cx="2235835" cy="665313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80975"/>
              <a:ext cx="2235835" cy="1177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067"/>
                </a:lnSpc>
              </a:pPr>
              <a:r>
                <a:rPr lang="en-US" b="true" sz="6741" spc="-310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01.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39458"/>
              <a:ext cx="2235835" cy="1177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067"/>
                </a:lnSpc>
              </a:pPr>
              <a:r>
                <a:rPr lang="en-US" b="true" sz="6741" spc="-310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02.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897941"/>
              <a:ext cx="2235835" cy="1177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067"/>
                </a:lnSpc>
              </a:pPr>
              <a:r>
                <a:rPr lang="en-US" b="true" sz="6741" spc="-310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03.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256425"/>
              <a:ext cx="2235835" cy="1177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067"/>
                </a:lnSpc>
              </a:pPr>
              <a:r>
                <a:rPr lang="en-US" b="true" sz="6741" spc="-310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04.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475625"/>
              <a:ext cx="2235835" cy="1177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6067"/>
                </a:lnSpc>
              </a:pPr>
              <a:r>
                <a:rPr lang="en-US" b="true" sz="6741" spc="-310">
                  <a:solidFill>
                    <a:srgbClr val="00694C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05.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66662" y="4982392"/>
            <a:ext cx="12152215" cy="83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67"/>
              </a:lnSpc>
            </a:pPr>
            <a:r>
              <a:rPr lang="en-US" b="true" sz="6741" spc="-31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UPS – Logística e Rotas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0904" y="6001254"/>
            <a:ext cx="12152215" cy="83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67"/>
              </a:lnSpc>
            </a:pPr>
            <a:r>
              <a:rPr lang="en-US" b="true" sz="6741" spc="-31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Companhias Aéreas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30904" y="7182041"/>
            <a:ext cx="12152215" cy="83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67"/>
              </a:lnSpc>
            </a:pPr>
            <a:r>
              <a:rPr lang="en-US" b="true" sz="6741" spc="-31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Varejo – Mix de Produtos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0904" y="8200904"/>
            <a:ext cx="12152215" cy="83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67"/>
              </a:lnSpc>
            </a:pPr>
            <a:r>
              <a:rPr lang="en-US" b="true" sz="6741" spc="-31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E-commerce – Pricing Dinâmico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30904" y="9181979"/>
            <a:ext cx="12152215" cy="837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067"/>
              </a:lnSpc>
            </a:pPr>
            <a:r>
              <a:rPr lang="en-US" b="true" sz="6741" spc="-31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Serviços Financeiros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0B4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950" y="1304925"/>
            <a:ext cx="160401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FBF6F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Empresas de Sucesso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247395" y="2958361"/>
            <a:ext cx="6253164" cy="5841351"/>
            <a:chOff x="0" y="0"/>
            <a:chExt cx="1394172" cy="130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9905" y="0"/>
                  </a:moveTo>
                  <a:lnTo>
                    <a:pt x="1384268" y="0"/>
                  </a:lnTo>
                  <a:cubicBezTo>
                    <a:pt x="1386895" y="0"/>
                    <a:pt x="1389414" y="1044"/>
                    <a:pt x="1391271" y="2901"/>
                  </a:cubicBezTo>
                  <a:cubicBezTo>
                    <a:pt x="1393129" y="4758"/>
                    <a:pt x="1394172" y="7278"/>
                    <a:pt x="1394172" y="9905"/>
                  </a:cubicBezTo>
                  <a:lnTo>
                    <a:pt x="1394172" y="1292452"/>
                  </a:lnTo>
                  <a:cubicBezTo>
                    <a:pt x="1394172" y="1295079"/>
                    <a:pt x="1393129" y="1297598"/>
                    <a:pt x="1391271" y="1299456"/>
                  </a:cubicBezTo>
                  <a:cubicBezTo>
                    <a:pt x="1389414" y="1301313"/>
                    <a:pt x="1386895" y="1302357"/>
                    <a:pt x="1384268" y="1302357"/>
                  </a:cubicBezTo>
                  <a:lnTo>
                    <a:pt x="9905" y="1302357"/>
                  </a:lnTo>
                  <a:cubicBezTo>
                    <a:pt x="7278" y="1302357"/>
                    <a:pt x="4758" y="1301313"/>
                    <a:pt x="2901" y="1299456"/>
                  </a:cubicBezTo>
                  <a:cubicBezTo>
                    <a:pt x="1044" y="1297598"/>
                    <a:pt x="0" y="1295079"/>
                    <a:pt x="0" y="1292452"/>
                  </a:cubicBezTo>
                  <a:lnTo>
                    <a:pt x="0" y="9905"/>
                  </a:lnTo>
                  <a:cubicBezTo>
                    <a:pt x="0" y="7278"/>
                    <a:pt x="1044" y="4758"/>
                    <a:pt x="2901" y="2901"/>
                  </a:cubicBezTo>
                  <a:cubicBezTo>
                    <a:pt x="4758" y="1044"/>
                    <a:pt x="7278" y="0"/>
                    <a:pt x="9905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87441" y="2958361"/>
            <a:ext cx="6253164" cy="5841351"/>
            <a:chOff x="0" y="0"/>
            <a:chExt cx="1394172" cy="13023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9905" y="0"/>
                  </a:moveTo>
                  <a:lnTo>
                    <a:pt x="1384268" y="0"/>
                  </a:lnTo>
                  <a:cubicBezTo>
                    <a:pt x="1386895" y="0"/>
                    <a:pt x="1389414" y="1044"/>
                    <a:pt x="1391271" y="2901"/>
                  </a:cubicBezTo>
                  <a:cubicBezTo>
                    <a:pt x="1393129" y="4758"/>
                    <a:pt x="1394172" y="7278"/>
                    <a:pt x="1394172" y="9905"/>
                  </a:cubicBezTo>
                  <a:lnTo>
                    <a:pt x="1394172" y="1292452"/>
                  </a:lnTo>
                  <a:cubicBezTo>
                    <a:pt x="1394172" y="1295079"/>
                    <a:pt x="1393129" y="1297598"/>
                    <a:pt x="1391271" y="1299456"/>
                  </a:cubicBezTo>
                  <a:cubicBezTo>
                    <a:pt x="1389414" y="1301313"/>
                    <a:pt x="1386895" y="1302357"/>
                    <a:pt x="1384268" y="1302357"/>
                  </a:cubicBezTo>
                  <a:lnTo>
                    <a:pt x="9905" y="1302357"/>
                  </a:lnTo>
                  <a:cubicBezTo>
                    <a:pt x="7278" y="1302357"/>
                    <a:pt x="4758" y="1301313"/>
                    <a:pt x="2901" y="1299456"/>
                  </a:cubicBezTo>
                  <a:cubicBezTo>
                    <a:pt x="1044" y="1297598"/>
                    <a:pt x="0" y="1295079"/>
                    <a:pt x="0" y="1292452"/>
                  </a:cubicBezTo>
                  <a:lnTo>
                    <a:pt x="0" y="9905"/>
                  </a:lnTo>
                  <a:cubicBezTo>
                    <a:pt x="0" y="7278"/>
                    <a:pt x="1044" y="4758"/>
                    <a:pt x="2901" y="2901"/>
                  </a:cubicBezTo>
                  <a:cubicBezTo>
                    <a:pt x="4758" y="1044"/>
                    <a:pt x="7278" y="0"/>
                    <a:pt x="9905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29401" y="3512456"/>
            <a:ext cx="436924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50"/>
              </a:lnSpc>
            </a:pPr>
            <a:r>
              <a:rPr lang="en-US" b="true" sz="5500" spc="-25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UPS – Logística e Rotas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57872" y="3826781"/>
            <a:ext cx="4032209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50"/>
              </a:lnSpc>
            </a:pPr>
            <a:r>
              <a:rPr lang="en-US" b="true" sz="5500" spc="-25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Companhias Aéreas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95243" y="5471860"/>
            <a:ext cx="4837561" cy="297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6"/>
              </a:lnSpc>
            </a:pPr>
            <a:r>
              <a:rPr lang="en-US" sz="2126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 UPS utiliza modelos de otimização de rotas (sistema ORION) para definir o melhor caminho de cada veículo de entrega.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  <a:r>
              <a:rPr lang="en-US" b="true" sz="212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Resultado: bilhões de dólares economizados em combustível e horas de trabalho, além de redução nas emissões de CO₂.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55196" y="5286205"/>
            <a:ext cx="4837561" cy="334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6"/>
              </a:lnSpc>
            </a:pPr>
            <a:r>
              <a:rPr lang="en-US" sz="2126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Empresas como Delta, American Airlines e Lufthansa aplicam analítica prescritiva para alocação de frota e tripulação.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  <a:r>
              <a:rPr lang="en-US" b="true" sz="212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Isso permite balancear custos de operação, manutenção e disponibilidade de aeronaves, aumentando a eficiência e a pontualidade.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0B4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950" y="1304925"/>
            <a:ext cx="160401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FBF6F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Empresas de Sucesso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247395" y="2958361"/>
            <a:ext cx="6253164" cy="5841351"/>
            <a:chOff x="0" y="0"/>
            <a:chExt cx="1394172" cy="1302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9905" y="0"/>
                  </a:moveTo>
                  <a:lnTo>
                    <a:pt x="1384268" y="0"/>
                  </a:lnTo>
                  <a:cubicBezTo>
                    <a:pt x="1386895" y="0"/>
                    <a:pt x="1389414" y="1044"/>
                    <a:pt x="1391271" y="2901"/>
                  </a:cubicBezTo>
                  <a:cubicBezTo>
                    <a:pt x="1393129" y="4758"/>
                    <a:pt x="1394172" y="7278"/>
                    <a:pt x="1394172" y="9905"/>
                  </a:cubicBezTo>
                  <a:lnTo>
                    <a:pt x="1394172" y="1292452"/>
                  </a:lnTo>
                  <a:cubicBezTo>
                    <a:pt x="1394172" y="1295079"/>
                    <a:pt x="1393129" y="1297598"/>
                    <a:pt x="1391271" y="1299456"/>
                  </a:cubicBezTo>
                  <a:cubicBezTo>
                    <a:pt x="1389414" y="1301313"/>
                    <a:pt x="1386895" y="1302357"/>
                    <a:pt x="1384268" y="1302357"/>
                  </a:cubicBezTo>
                  <a:lnTo>
                    <a:pt x="9905" y="1302357"/>
                  </a:lnTo>
                  <a:cubicBezTo>
                    <a:pt x="7278" y="1302357"/>
                    <a:pt x="4758" y="1301313"/>
                    <a:pt x="2901" y="1299456"/>
                  </a:cubicBezTo>
                  <a:cubicBezTo>
                    <a:pt x="1044" y="1297598"/>
                    <a:pt x="0" y="1295079"/>
                    <a:pt x="0" y="1292452"/>
                  </a:cubicBezTo>
                  <a:lnTo>
                    <a:pt x="0" y="9905"/>
                  </a:lnTo>
                  <a:cubicBezTo>
                    <a:pt x="0" y="7278"/>
                    <a:pt x="1044" y="4758"/>
                    <a:pt x="2901" y="2901"/>
                  </a:cubicBezTo>
                  <a:cubicBezTo>
                    <a:pt x="4758" y="1044"/>
                    <a:pt x="7278" y="0"/>
                    <a:pt x="9905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87441" y="2958361"/>
            <a:ext cx="6253164" cy="5841351"/>
            <a:chOff x="0" y="0"/>
            <a:chExt cx="1394172" cy="13023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9905" y="0"/>
                  </a:moveTo>
                  <a:lnTo>
                    <a:pt x="1384268" y="0"/>
                  </a:lnTo>
                  <a:cubicBezTo>
                    <a:pt x="1386895" y="0"/>
                    <a:pt x="1389414" y="1044"/>
                    <a:pt x="1391271" y="2901"/>
                  </a:cubicBezTo>
                  <a:cubicBezTo>
                    <a:pt x="1393129" y="4758"/>
                    <a:pt x="1394172" y="7278"/>
                    <a:pt x="1394172" y="9905"/>
                  </a:cubicBezTo>
                  <a:lnTo>
                    <a:pt x="1394172" y="1292452"/>
                  </a:lnTo>
                  <a:cubicBezTo>
                    <a:pt x="1394172" y="1295079"/>
                    <a:pt x="1393129" y="1297598"/>
                    <a:pt x="1391271" y="1299456"/>
                  </a:cubicBezTo>
                  <a:cubicBezTo>
                    <a:pt x="1389414" y="1301313"/>
                    <a:pt x="1386895" y="1302357"/>
                    <a:pt x="1384268" y="1302357"/>
                  </a:cubicBezTo>
                  <a:lnTo>
                    <a:pt x="9905" y="1302357"/>
                  </a:lnTo>
                  <a:cubicBezTo>
                    <a:pt x="7278" y="1302357"/>
                    <a:pt x="4758" y="1301313"/>
                    <a:pt x="2901" y="1299456"/>
                  </a:cubicBezTo>
                  <a:cubicBezTo>
                    <a:pt x="1044" y="1297598"/>
                    <a:pt x="0" y="1295079"/>
                    <a:pt x="0" y="1292452"/>
                  </a:cubicBezTo>
                  <a:lnTo>
                    <a:pt x="0" y="9905"/>
                  </a:lnTo>
                  <a:cubicBezTo>
                    <a:pt x="0" y="7278"/>
                    <a:pt x="1044" y="4758"/>
                    <a:pt x="2901" y="2901"/>
                  </a:cubicBezTo>
                  <a:cubicBezTo>
                    <a:pt x="4758" y="1044"/>
                    <a:pt x="7278" y="0"/>
                    <a:pt x="9905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29401" y="3826781"/>
            <a:ext cx="4369245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50"/>
              </a:lnSpc>
            </a:pPr>
            <a:r>
              <a:rPr lang="en-US" b="true" sz="5500" spc="-25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Varejo – Mix de Produtos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55196" y="3638460"/>
            <a:ext cx="532691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950"/>
              </a:lnSpc>
            </a:pPr>
            <a:r>
              <a:rPr lang="en-US" b="true" sz="5500" spc="-253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E-commerce – Pricing Dinâmico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95243" y="5471860"/>
            <a:ext cx="4837561" cy="3344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6"/>
              </a:lnSpc>
            </a:pPr>
            <a:r>
              <a:rPr lang="en-US" sz="2126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Grandes redes de varejo (como Walmart e Carrefour) usam otimização para definir o mix ótimo de produtos em cada loja.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  <a:r>
              <a:rPr lang="en-US" b="true" sz="212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Decidem quais itens priorizar nas prateleiras e como distribuir promoções, maximizando vendas e reduzindo perdas.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55196" y="5286205"/>
            <a:ext cx="4837561" cy="223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6"/>
              </a:lnSpc>
            </a:pPr>
            <a:r>
              <a:rPr lang="en-US" sz="2126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Plataformas como Amazon adotam modelos prescritivos para ajustar preços em tempo real, equilibrando demanda, estoque e concorrência.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  <a:r>
              <a:rPr lang="en-US" b="true" sz="212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Isso aumenta margens de lucro e garante competitividade.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DAG0FUUM8cw</dc:identifier>
  <dcterms:modified xsi:type="dcterms:W3CDTF">2011-08-01T06:04:30Z</dcterms:modified>
  <cp:revision>1</cp:revision>
  <dc:title>Green Modern Analysis of Results Presentation</dc:title>
</cp:coreProperties>
</file>