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4" r:id="rId4"/>
    <p:sldId id="273" r:id="rId5"/>
    <p:sldId id="265" r:id="rId6"/>
    <p:sldId id="266" r:id="rId7"/>
    <p:sldId id="267" r:id="rId8"/>
    <p:sldId id="269" r:id="rId9"/>
    <p:sldId id="268" r:id="rId10"/>
    <p:sldId id="270" r:id="rId11"/>
    <p:sldId id="271" r:id="rId12"/>
    <p:sldId id="275" r:id="rId13"/>
    <p:sldId id="277" r:id="rId14"/>
    <p:sldId id="278" r:id="rId15"/>
    <p:sldId id="276" r:id="rId16"/>
    <p:sldId id="279" r:id="rId17"/>
    <p:sldId id="280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81" r:id="rId27"/>
    <p:sldId id="290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48183-6B9B-4E74-891F-0A7B1E1ABCB6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6F22B-CFB3-4735-AEA3-41970B965A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5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6F22B-CFB3-4735-AEA3-41970B965A6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847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88E09-C1DA-42DD-B7A5-A352C50CB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C71D3E-DFDD-41D4-97BE-C974BD519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EBC601-8F4A-4A75-9F51-8A704787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276C-2964-4CD9-BD54-60D070E195BD}" type="datetime1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E0FF6A-17CB-4CC1-88A7-B47AF126B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8555F3-5559-4323-B8ED-96CF22B1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4B39-26F3-42FD-9E0B-92C10DFAC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53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51C8B-D71C-46A2-9F03-1323765F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B877FB-5ECE-4FAE-96F4-6912BF201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8D925F-9F1B-4ACD-AB1E-7CAFA0F9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641B-F4E6-42F0-82AF-8CC874C1165F}" type="datetime1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601F96-D6D1-49D1-ADFB-1752F45D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C1A1FE-8C91-420A-B919-A708BA91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4B39-26F3-42FD-9E0B-92C10DFAC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63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CD25AB-1DBF-45B6-B1D7-BD991D8EA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FECF0F5-A7CE-4E24-9A51-8FFB41B7D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40982F-1CBC-4D59-8685-80BD8EA7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F5D-754A-4C08-B493-375D04A688B1}" type="datetime1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5CA56F-E5A2-48F6-9A04-B4109E4AC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B95C00-D4CE-40CE-9E06-50FABAD67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4B39-26F3-42FD-9E0B-92C10DFAC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89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9B345-C1AF-40B3-B3EC-F5BC0DCE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25E1BE-6C0F-4E7E-BBCE-17986549E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3B0A0D-F6A2-42BE-8E47-3117A02D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353E0-F292-4101-A73A-5B4BC68A9C3F}" type="datetime1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9A1F3B-E8F0-4DB8-AD7E-6DC9DD657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C8D329-5F14-4B74-B9A2-26B8D4FF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500" b="1">
                <a:solidFill>
                  <a:schemeClr val="tx1"/>
                </a:solidFill>
              </a:defRPr>
            </a:lvl1pPr>
          </a:lstStyle>
          <a:p>
            <a:fld id="{7E994B39-26F3-42FD-9E0B-92C10DFAC3C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213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F421B-D5F8-4F4E-B30A-B4F6E5710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981075-7731-4FFF-92DB-306253803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9EF885-01B0-456F-8A9A-38907891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46F8-FED5-496E-93DC-6065DD4E959E}" type="datetime1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042933-FA32-47FB-AF76-3DFF6490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686231-8CB2-4CDE-B094-3E0BE80E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4B39-26F3-42FD-9E0B-92C10DFAC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03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73811-CE26-4E32-B02E-D30CD2673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CE4D1C-EC7C-4214-93A1-BDDBDA8E2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E3C17E-08C0-4EEA-9057-1F30A262A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B9C1F7-686D-4134-93C1-1DF44ABD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B8D8-1B4F-4C79-8860-3A68D0DEE868}" type="datetime1">
              <a:rPr lang="pt-BR" smtClean="0"/>
              <a:t>28/11/2021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B86101-3901-4053-8E10-1E10B426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2843E7-FF2B-4870-B7EF-474C3D0A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4B39-26F3-42FD-9E0B-92C10DFAC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91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F2DAA-2C45-4F04-9E02-4AB67E995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0FDE5F-9D37-402E-9547-859B67568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9BB345-0645-4B4A-86FB-5E67138E8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37C79DE-9FE7-4B8F-B386-39BECA764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5579AC-2906-49C0-AE4B-71E6E9098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3E9EFE0-BDC8-47D8-9685-477F54F2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D1A4-79ED-4ABA-8B8B-31A65D89EB5F}" type="datetime1">
              <a:rPr lang="pt-BR" smtClean="0"/>
              <a:t>28/11/2021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4337E3C-BFF6-4524-BAF9-0888AE3E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4818F5F-4249-4BFB-A3F7-2FAB9494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4B39-26F3-42FD-9E0B-92C10DFAC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84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3A18C-1799-4997-BBF3-68EDE56B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3230B2-79E6-4FC6-9341-F2CC2E43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A08B-0A2F-43BE-BD6B-BC05A51AEDED}" type="datetime1">
              <a:rPr lang="pt-BR" smtClean="0"/>
              <a:t>28/11/2021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00A7C2-FA77-4527-8C8A-DD6159580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5A9E66-6309-43B1-876C-B140ACFDB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4B39-26F3-42FD-9E0B-92C10DFAC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22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8A55465-E35A-4906-8CEF-D18B037B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BFD5-B5BE-41EE-B482-79677B3D47EA}" type="datetime1">
              <a:rPr lang="pt-BR" smtClean="0"/>
              <a:t>28/11/2021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117A5A1-116A-46C6-819C-A26ED1C0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8B4B75-C6DF-4813-A633-530B8E8A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4B39-26F3-42FD-9E0B-92C10DFAC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15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74AE9-6D74-41FE-A0E1-939A8C92E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DDB1B7-CD2E-4D3D-9A03-7178E8E39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8BE266-B63C-4148-8BD3-6A8560BE3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555E11-214E-4795-BD7D-BC50C6688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C7C6-75F8-4D27-9A36-66ACAD476205}" type="datetime1">
              <a:rPr lang="pt-BR" smtClean="0"/>
              <a:t>28/11/2021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2E2CEB-9748-40F6-ACE9-D30FDA44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36CE65-ED9F-4822-8A86-7C0735A0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4B39-26F3-42FD-9E0B-92C10DFAC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08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ADC17-96FE-4430-B0AB-E66965F21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69BDA19-FFBD-4468-B684-DAAD35D5F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0FBE91-3223-4165-896F-3EE4E8081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6757B7-B489-4D45-95C6-96E06F5D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3B56-0974-4327-83F7-EAF38768AE77}" type="datetime1">
              <a:rPr lang="pt-BR" smtClean="0"/>
              <a:t>28/11/2021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81560C-1C95-4307-B8D0-537627D9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326884-2100-465D-BBA1-7F4C89AF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4B39-26F3-42FD-9E0B-92C10DFAC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4B5D1DD-BEA4-45FD-8C8C-10576061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ABDC7D-1DAA-4FE6-BC06-147DA353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815D97-690C-4719-82FF-0C39ACB9E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91BFA-8012-49BA-A4BB-168FD4944B55}" type="datetime1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2AE233-934C-4B9F-AA9F-F79A1CBD4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5BD23F-0750-4EFF-A9DA-A7BCBCC08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94B39-26F3-42FD-9E0B-92C10DFAC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02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4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eWalterLima/junior-datascientist-challenge-josemot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olumnCell - Metso Outotec">
            <a:extLst>
              <a:ext uri="{FF2B5EF4-FFF2-40B4-BE49-F238E27FC236}">
                <a16:creationId xmlns:a16="http://schemas.microsoft.com/office/drawing/2014/main" id="{F52306BC-7C38-456A-BD54-4A25E707BE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3"/>
          <a:stretch/>
        </p:blipFill>
        <p:spPr bwMode="auto">
          <a:xfrm>
            <a:off x="0" y="455523"/>
            <a:ext cx="5109327" cy="588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9F37A8B2-E2B5-44F2-ABF1-F9F723F609D3}"/>
              </a:ext>
            </a:extLst>
          </p:cNvPr>
          <p:cNvSpPr/>
          <p:nvPr/>
        </p:nvSpPr>
        <p:spPr>
          <a:xfrm>
            <a:off x="4279768" y="3054382"/>
            <a:ext cx="7912231" cy="579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484E4E6-1120-4C40-BA1B-D30289A4E2EB}"/>
              </a:ext>
            </a:extLst>
          </p:cNvPr>
          <p:cNvSpPr/>
          <p:nvPr/>
        </p:nvSpPr>
        <p:spPr>
          <a:xfrm>
            <a:off x="4279769" y="1140643"/>
            <a:ext cx="7912231" cy="1757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9E9D3C-FE3D-47BE-BE92-79F878B01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7924" y="1131216"/>
            <a:ext cx="6702460" cy="175727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Quality Prediction in a Mining Process</a:t>
            </a:r>
            <a:endParaRPr lang="pt-BR" b="1" dirty="0">
              <a:latin typeface="+mn-lt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5D4A748-54DA-48FD-B6FA-775905EB24DF}"/>
              </a:ext>
            </a:extLst>
          </p:cNvPr>
          <p:cNvSpPr txBox="1"/>
          <p:nvPr/>
        </p:nvSpPr>
        <p:spPr>
          <a:xfrm>
            <a:off x="7833674" y="3867837"/>
            <a:ext cx="38367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/>
              <a:t>José Walter Mota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B0EE2C-0C94-44E1-B70C-6F0657C7D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676" y="6522743"/>
            <a:ext cx="10860464" cy="29269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dirty="0"/>
              <a:t>Belo Horizonte | Novembro de 2021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6390632A-F370-49F5-9855-B4CF6F4C4558}"/>
              </a:ext>
            </a:extLst>
          </p:cNvPr>
          <p:cNvCxnSpPr>
            <a:cxnSpLocks/>
          </p:cNvCxnSpPr>
          <p:nvPr/>
        </p:nvCxnSpPr>
        <p:spPr>
          <a:xfrm flipV="1">
            <a:off x="574249" y="6495355"/>
            <a:ext cx="11096135" cy="240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87BF000-791E-436D-880C-C52685D65EEB}"/>
              </a:ext>
            </a:extLst>
          </p:cNvPr>
          <p:cNvCxnSpPr>
            <a:cxnSpLocks/>
          </p:cNvCxnSpPr>
          <p:nvPr/>
        </p:nvCxnSpPr>
        <p:spPr>
          <a:xfrm>
            <a:off x="574249" y="363942"/>
            <a:ext cx="11096135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3EAFDF5-B8C2-47CA-A9E2-31CB95510EEE}"/>
              </a:ext>
            </a:extLst>
          </p:cNvPr>
          <p:cNvSpPr txBox="1"/>
          <p:nvPr/>
        </p:nvSpPr>
        <p:spPr>
          <a:xfrm>
            <a:off x="9436231" y="5691159"/>
            <a:ext cx="223415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pt-BR" sz="2500" b="1" dirty="0"/>
              <a:t>IHM Stefanini</a:t>
            </a:r>
          </a:p>
        </p:txBody>
      </p:sp>
    </p:spTree>
    <p:extLst>
      <p:ext uri="{BB962C8B-B14F-4D97-AF65-F5344CB8AC3E}">
        <p14:creationId xmlns:p14="http://schemas.microsoft.com/office/powerpoint/2010/main" val="4076003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50" y="0"/>
            <a:ext cx="6533560" cy="1460499"/>
          </a:xfrm>
        </p:spPr>
        <p:txBody>
          <a:bodyPr>
            <a:normAutofit/>
          </a:bodyPr>
          <a:lstStyle/>
          <a:p>
            <a:r>
              <a:rPr lang="pt-BR" b="1" dirty="0"/>
              <a:t>Dados Nulos e Faltantes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C803F3-404C-40FA-AD92-BB7F7823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90" y="1086607"/>
            <a:ext cx="10709404" cy="119432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/>
              <a:t>Resta analisar a existência de dados nulos ou períodos sem registro dos dados.</a:t>
            </a:r>
            <a:endParaRPr lang="pt-BR" sz="2000" b="0" i="0" dirty="0">
              <a:effectLst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10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Preparação dos Dados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AC3D1F4-2104-46CC-B3D0-6B007464C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36" y="1533550"/>
            <a:ext cx="2770104" cy="389642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5D8F7EA-3573-4CBA-837A-D1159B7BE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662" y="1627186"/>
            <a:ext cx="3155114" cy="2218862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9E805BBB-A88F-42EA-AB1D-2CD94F5EC04F}"/>
              </a:ext>
            </a:extLst>
          </p:cNvPr>
          <p:cNvSpPr txBox="1"/>
          <p:nvPr/>
        </p:nvSpPr>
        <p:spPr>
          <a:xfrm>
            <a:off x="4257816" y="1465887"/>
            <a:ext cx="27620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100" dirty="0"/>
              <a:t>Distribuição da target no período analisado.</a:t>
            </a:r>
            <a:endParaRPr lang="pt-BR" sz="1100" b="0" i="0" dirty="0">
              <a:effectLst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F925192-6C1E-4657-AA4C-3B056A381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2799" y="1635875"/>
            <a:ext cx="3301695" cy="2225280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0D42E76C-4198-429D-A6A2-1F973D55B4F0}"/>
              </a:ext>
            </a:extLst>
          </p:cNvPr>
          <p:cNvSpPr/>
          <p:nvPr/>
        </p:nvSpPr>
        <p:spPr>
          <a:xfrm>
            <a:off x="4487790" y="1792258"/>
            <a:ext cx="170002" cy="1526698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3FDF996-886E-45E2-A93B-2CC1FBD674AA}"/>
              </a:ext>
            </a:extLst>
          </p:cNvPr>
          <p:cNvSpPr txBox="1"/>
          <p:nvPr/>
        </p:nvSpPr>
        <p:spPr>
          <a:xfrm>
            <a:off x="7952518" y="1462368"/>
            <a:ext cx="27620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100" dirty="0"/>
              <a:t>Existe uma janela sem medição dos dados.</a:t>
            </a:r>
            <a:endParaRPr lang="pt-BR" sz="1100" b="0" i="0" dirty="0">
              <a:effectLst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D6D02DF-2666-4AF1-BF86-BA2520D61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3662" y="4389868"/>
            <a:ext cx="7572866" cy="1966753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8F6DE58E-558F-406C-A7D2-AA9E7A315166}"/>
              </a:ext>
            </a:extLst>
          </p:cNvPr>
          <p:cNvSpPr txBox="1"/>
          <p:nvPr/>
        </p:nvSpPr>
        <p:spPr>
          <a:xfrm>
            <a:off x="3953662" y="4143085"/>
            <a:ext cx="60944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Estatísticas gerais dos dados principais.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DBB48C26-DFD0-4CF0-A538-1E04183604EE}"/>
              </a:ext>
            </a:extLst>
          </p:cNvPr>
          <p:cNvSpPr/>
          <p:nvPr/>
        </p:nvSpPr>
        <p:spPr>
          <a:xfrm rot="16200000">
            <a:off x="6850259" y="2126555"/>
            <a:ext cx="162000" cy="58772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0C25AE3E-F541-4B05-A659-7D6646F7186B}"/>
              </a:ext>
            </a:extLst>
          </p:cNvPr>
          <p:cNvSpPr/>
          <p:nvPr/>
        </p:nvSpPr>
        <p:spPr>
          <a:xfrm rot="16200000">
            <a:off x="6844232" y="2898087"/>
            <a:ext cx="174054" cy="58772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686CC4B6-2F3B-4DFE-A887-33655691B88B}"/>
              </a:ext>
            </a:extLst>
          </p:cNvPr>
          <p:cNvSpPr/>
          <p:nvPr/>
        </p:nvSpPr>
        <p:spPr>
          <a:xfrm rot="16200000">
            <a:off x="11172218" y="4849160"/>
            <a:ext cx="162000" cy="43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1F183D7-D434-4363-A4D4-9EB0E13396A7}"/>
              </a:ext>
            </a:extLst>
          </p:cNvPr>
          <p:cNvSpPr/>
          <p:nvPr/>
        </p:nvSpPr>
        <p:spPr>
          <a:xfrm rot="16200000">
            <a:off x="11172218" y="5614664"/>
            <a:ext cx="162000" cy="43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89AA7550-81A7-481B-9AB9-F701E6ADC25A}"/>
              </a:ext>
            </a:extLst>
          </p:cNvPr>
          <p:cNvSpPr/>
          <p:nvPr/>
        </p:nvSpPr>
        <p:spPr>
          <a:xfrm>
            <a:off x="9965417" y="4429510"/>
            <a:ext cx="756000" cy="18908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041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50" y="0"/>
            <a:ext cx="6533560" cy="1460499"/>
          </a:xfrm>
        </p:spPr>
        <p:txBody>
          <a:bodyPr>
            <a:normAutofit/>
          </a:bodyPr>
          <a:lstStyle/>
          <a:p>
            <a:r>
              <a:rPr lang="pt-BR" b="1" dirty="0"/>
              <a:t>Reestruturação da Base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11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Preparação dos Dados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15BB167-DD6C-490A-BB02-B47F85831F75}"/>
              </a:ext>
            </a:extLst>
          </p:cNvPr>
          <p:cNvSpPr txBox="1"/>
          <p:nvPr/>
        </p:nvSpPr>
        <p:spPr>
          <a:xfrm>
            <a:off x="574249" y="1277009"/>
            <a:ext cx="1065385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Neste projeto será desenvolvimento uma abordagem de </a:t>
            </a:r>
            <a:r>
              <a:rPr lang="pt-BR" b="1" dirty="0"/>
              <a:t>Aprendizado Supervisionado</a:t>
            </a:r>
            <a:r>
              <a:rPr lang="pt-BR" dirty="0"/>
              <a:t>, que é um campo do Machine Learning onde um modelo “aprende” através uma base de treino com dados rotulados (neste caso, com uma medição real do nível de sílica).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Dentro deste contexto, permitir que existam valores deliberadamente repetidos (artificiais) para as features e para a variável target, fará com que o modelo não identifique corretamente a correlação entre as features e a target, não sendo efetivo, dessa forma, ao objetivo do projeto.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Por isso, todas as instâncias onde os </a:t>
            </a:r>
            <a:r>
              <a:rPr lang="pt-BR" u="sng" dirty="0"/>
              <a:t>dados foram intencionalmente repetidos</a:t>
            </a:r>
            <a:r>
              <a:rPr lang="pt-BR" dirty="0"/>
              <a:t>, por falta de valores válido, </a:t>
            </a:r>
            <a:r>
              <a:rPr lang="pt-BR" u="sng" dirty="0"/>
              <a:t>serão retiradas da base</a:t>
            </a:r>
            <a:r>
              <a:rPr lang="pt-BR" dirty="0"/>
              <a:t>. Foram consideradas como </a:t>
            </a:r>
            <a:r>
              <a:rPr lang="pt-BR" b="1" dirty="0"/>
              <a:t>medições válidas apenas as primeiras medições dos horários de 01h, 07h e 16h</a:t>
            </a:r>
            <a:r>
              <a:rPr lang="pt-BR" dirty="0"/>
              <a:t> de cada um dos dias do intervalo avaliado.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A024CFD-0910-4579-A6FF-0A2723E9D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440" y="4486904"/>
            <a:ext cx="6203475" cy="1899917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5853A95B-8E56-46B5-98AC-AEE4EDDE18A7}"/>
              </a:ext>
            </a:extLst>
          </p:cNvPr>
          <p:cNvSpPr txBox="1"/>
          <p:nvPr/>
        </p:nvSpPr>
        <p:spPr>
          <a:xfrm>
            <a:off x="9693898" y="4749048"/>
            <a:ext cx="1376313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Nova Base</a:t>
            </a:r>
          </a:p>
          <a:p>
            <a:pPr algn="ctr"/>
            <a:r>
              <a:rPr lang="pt-BR" sz="2000" dirty="0"/>
              <a:t>512</a:t>
            </a:r>
            <a:r>
              <a:rPr lang="pt-BR" sz="1400" dirty="0"/>
              <a:t> linhas</a:t>
            </a:r>
          </a:p>
          <a:p>
            <a:pPr algn="ctr"/>
            <a:r>
              <a:rPr lang="pt-BR" sz="2000" dirty="0"/>
              <a:t>23</a:t>
            </a:r>
            <a:r>
              <a:rPr lang="pt-BR" sz="1400" dirty="0"/>
              <a:t> colunas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0280A56-7556-43E6-A93C-2421765753BC}"/>
              </a:ext>
            </a:extLst>
          </p:cNvPr>
          <p:cNvSpPr/>
          <p:nvPr/>
        </p:nvSpPr>
        <p:spPr>
          <a:xfrm rot="16200000">
            <a:off x="5703060" y="2233989"/>
            <a:ext cx="377071" cy="6127747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EC186CE-94A0-46A8-BBB8-6C74B3F608B3}"/>
              </a:ext>
            </a:extLst>
          </p:cNvPr>
          <p:cNvSpPr/>
          <p:nvPr/>
        </p:nvSpPr>
        <p:spPr>
          <a:xfrm rot="16200000">
            <a:off x="5703059" y="2670060"/>
            <a:ext cx="377073" cy="6127746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6302A79E-C47D-487C-A6DF-F6D69C0F8744}"/>
              </a:ext>
            </a:extLst>
          </p:cNvPr>
          <p:cNvSpPr/>
          <p:nvPr/>
        </p:nvSpPr>
        <p:spPr>
          <a:xfrm rot="16200000">
            <a:off x="5703059" y="3100387"/>
            <a:ext cx="377073" cy="6127747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B2CCBFC-2AFB-4256-BB4E-6BA69441862A}"/>
              </a:ext>
            </a:extLst>
          </p:cNvPr>
          <p:cNvSpPr txBox="1"/>
          <p:nvPr/>
        </p:nvSpPr>
        <p:spPr>
          <a:xfrm>
            <a:off x="498514" y="4964971"/>
            <a:ext cx="20456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200" dirty="0"/>
              <a:t>Também foi deletada a feature '</a:t>
            </a:r>
            <a:r>
              <a:rPr lang="pt-BR" sz="1200" b="1" dirty="0"/>
              <a:t>% Iron </a:t>
            </a:r>
            <a:r>
              <a:rPr lang="pt-BR" sz="1200" b="1" dirty="0" err="1"/>
              <a:t>Concentrate</a:t>
            </a:r>
            <a:r>
              <a:rPr lang="pt-BR" sz="1200" dirty="0"/>
              <a:t>’, pois além de ser altamente correlacionada com a target, causaria vazamento de dados. </a:t>
            </a:r>
          </a:p>
        </p:txBody>
      </p:sp>
    </p:spTree>
    <p:extLst>
      <p:ext uri="{BB962C8B-B14F-4D97-AF65-F5344CB8AC3E}">
        <p14:creationId xmlns:p14="http://schemas.microsoft.com/office/powerpoint/2010/main" val="885879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0"/>
            <a:ext cx="7174583" cy="1460499"/>
          </a:xfrm>
        </p:spPr>
        <p:txBody>
          <a:bodyPr>
            <a:normAutofit/>
          </a:bodyPr>
          <a:lstStyle/>
          <a:p>
            <a:r>
              <a:rPr lang="pt-BR" b="1" dirty="0"/>
              <a:t>Análise Exploratória dos Dados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12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Preparação dos Dados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15BB167-DD6C-490A-BB02-B47F85831F75}"/>
              </a:ext>
            </a:extLst>
          </p:cNvPr>
          <p:cNvSpPr txBox="1"/>
          <p:nvPr/>
        </p:nvSpPr>
        <p:spPr>
          <a:xfrm>
            <a:off x="574249" y="1088650"/>
            <a:ext cx="36866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Distribuição da target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ABC4146-3BFC-4D9A-9255-EC5454936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49" y="2140048"/>
            <a:ext cx="4179093" cy="288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966D9FB-8BCD-445F-B18E-345850EF9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715" y="1420048"/>
            <a:ext cx="5581998" cy="360000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2F0F4B23-D1F7-4EF7-A396-B63872FB70AB}"/>
              </a:ext>
            </a:extLst>
          </p:cNvPr>
          <p:cNvSpPr txBox="1"/>
          <p:nvPr/>
        </p:nvSpPr>
        <p:spPr>
          <a:xfrm>
            <a:off x="838986" y="1854234"/>
            <a:ext cx="3762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Distribuição de Frequência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7521AAE-8345-4631-B788-74C7B02B66EA}"/>
              </a:ext>
            </a:extLst>
          </p:cNvPr>
          <p:cNvSpPr txBox="1"/>
          <p:nvPr/>
        </p:nvSpPr>
        <p:spPr>
          <a:xfrm>
            <a:off x="6049656" y="1265235"/>
            <a:ext cx="3762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Distribuição Temporal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96B2E30-2759-4101-AD0E-74E545AF9FAD}"/>
              </a:ext>
            </a:extLst>
          </p:cNvPr>
          <p:cNvSpPr txBox="1"/>
          <p:nvPr/>
        </p:nvSpPr>
        <p:spPr>
          <a:xfrm>
            <a:off x="753751" y="5036947"/>
            <a:ext cx="3933333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500" b="0" dirty="0">
                <a:effectLst/>
              </a:rPr>
              <a:t>Distribuição assimétrica à direita, com provável presença de outliers.</a:t>
            </a:r>
          </a:p>
          <a:p>
            <a:pPr algn="just"/>
            <a:endParaRPr lang="pt-BR" sz="1500" dirty="0"/>
          </a:p>
          <a:p>
            <a:pPr algn="just"/>
            <a:r>
              <a:rPr lang="pt-BR" sz="1500" b="0" dirty="0">
                <a:effectLst/>
              </a:rPr>
              <a:t>Esta característica pode acarretar uma série de problemas para modelos lineares.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137DBA0-EB21-4240-9B3F-F2D6F79EDD5E}"/>
              </a:ext>
            </a:extLst>
          </p:cNvPr>
          <p:cNvSpPr txBox="1"/>
          <p:nvPr/>
        </p:nvSpPr>
        <p:spPr>
          <a:xfrm>
            <a:off x="6049656" y="5095463"/>
            <a:ext cx="5304144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500" b="0" dirty="0">
                <a:effectLst/>
              </a:rPr>
              <a:t>A target </a:t>
            </a:r>
            <a:r>
              <a:rPr lang="pt-BR" sz="1500" b="1" dirty="0">
                <a:effectLst/>
              </a:rPr>
              <a:t>não</a:t>
            </a:r>
            <a:r>
              <a:rPr lang="pt-BR" sz="1500" b="0" dirty="0">
                <a:effectLst/>
              </a:rPr>
              <a:t> apresenta </a:t>
            </a:r>
            <a:r>
              <a:rPr lang="pt-BR" sz="1500" b="0" i="0" u="sng" dirty="0">
                <a:effectLst/>
              </a:rPr>
              <a:t>tendência</a:t>
            </a:r>
            <a:r>
              <a:rPr lang="pt-BR" sz="1500" b="0" i="0" dirty="0">
                <a:effectLst/>
              </a:rPr>
              <a:t> nem </a:t>
            </a:r>
            <a:r>
              <a:rPr lang="pt-BR" sz="1500" b="0" i="0" u="sng" dirty="0">
                <a:effectLst/>
              </a:rPr>
              <a:t>sazonalidade</a:t>
            </a:r>
            <a:r>
              <a:rPr lang="pt-BR" sz="1500" i="0" dirty="0"/>
              <a:t>, o que indica que seu comportamento não tem correlação com o tempo.</a:t>
            </a:r>
          </a:p>
          <a:p>
            <a:pPr algn="just"/>
            <a:endParaRPr lang="pt-BR" sz="1500" dirty="0"/>
          </a:p>
          <a:p>
            <a:pPr algn="just"/>
            <a:r>
              <a:rPr lang="pt-BR" sz="1500" i="0" dirty="0"/>
              <a:t>Trata-se de um problema de </a:t>
            </a:r>
            <a:r>
              <a:rPr lang="pt-BR" sz="1500" b="1" i="0" dirty="0"/>
              <a:t>Regressão</a:t>
            </a:r>
            <a:r>
              <a:rPr lang="pt-BR" sz="1500" i="0" dirty="0"/>
              <a:t>, através de </a:t>
            </a:r>
            <a:r>
              <a:rPr lang="pt-BR" sz="1500" b="1" dirty="0"/>
              <a:t>Algoritmo de Aprendizado S</a:t>
            </a:r>
            <a:r>
              <a:rPr lang="pt-BR" sz="1500" b="1" i="0" dirty="0"/>
              <a:t>upervisionado</a:t>
            </a:r>
            <a:r>
              <a:rPr lang="pt-BR" sz="1500" i="0" dirty="0"/>
              <a:t>.</a:t>
            </a:r>
            <a:endParaRPr lang="pt-BR" sz="1500" b="0" dirty="0">
              <a:effectLst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336C8686-3904-4EBF-B939-96C138EA2CB6}"/>
              </a:ext>
            </a:extLst>
          </p:cNvPr>
          <p:cNvCxnSpPr/>
          <p:nvPr/>
        </p:nvCxnSpPr>
        <p:spPr>
          <a:xfrm>
            <a:off x="6174557" y="3676454"/>
            <a:ext cx="5179243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AFD890C-CDB9-4D3E-9EA7-6743F2DF008C}"/>
              </a:ext>
            </a:extLst>
          </p:cNvPr>
          <p:cNvSpPr txBox="1"/>
          <p:nvPr/>
        </p:nvSpPr>
        <p:spPr>
          <a:xfrm>
            <a:off x="11325519" y="3551611"/>
            <a:ext cx="5522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00" i="0" dirty="0"/>
              <a:t>Média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2430478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0"/>
            <a:ext cx="7174583" cy="1460499"/>
          </a:xfrm>
        </p:spPr>
        <p:txBody>
          <a:bodyPr>
            <a:normAutofit/>
          </a:bodyPr>
          <a:lstStyle/>
          <a:p>
            <a:r>
              <a:rPr lang="pt-BR" b="1" dirty="0"/>
              <a:t>Análise Exploratória dos Dados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13</a:t>
            </a:fld>
            <a:endParaRPr lang="pt-BR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15BB167-DD6C-490A-BB02-B47F85831F75}"/>
              </a:ext>
            </a:extLst>
          </p:cNvPr>
          <p:cNvSpPr txBox="1"/>
          <p:nvPr/>
        </p:nvSpPr>
        <p:spPr>
          <a:xfrm>
            <a:off x="574249" y="1028083"/>
            <a:ext cx="650528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700" dirty="0"/>
              <a:t>Correlação entre Features Principais e Target</a:t>
            </a:r>
          </a:p>
        </p:txBody>
      </p:sp>
      <p:pic>
        <p:nvPicPr>
          <p:cNvPr id="5" name="Imagem 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B55EE445-F3A8-4705-B288-A4DD80A71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65" y="1723944"/>
            <a:ext cx="2260317" cy="2260317"/>
          </a:xfrm>
          <a:prstGeom prst="rect">
            <a:avLst/>
          </a:prstGeom>
        </p:spPr>
      </p:pic>
      <p:pic>
        <p:nvPicPr>
          <p:cNvPr id="9" name="Imagem 8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0A984487-0ECB-42A0-85BE-F680E851E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81" y="4034600"/>
            <a:ext cx="2260317" cy="2260317"/>
          </a:xfrm>
          <a:prstGeom prst="rect">
            <a:avLst/>
          </a:prstGeom>
        </p:spPr>
      </p:pic>
      <p:pic>
        <p:nvPicPr>
          <p:cNvPr id="14" name="Imagem 13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3A76FAA6-1B36-4FCF-A30F-1BDB38F216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398" y="4034600"/>
            <a:ext cx="2260317" cy="2260317"/>
          </a:xfrm>
          <a:prstGeom prst="rect">
            <a:avLst/>
          </a:prstGeom>
        </p:spPr>
      </p:pic>
      <p:pic>
        <p:nvPicPr>
          <p:cNvPr id="52" name="Imagem 51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AFE16B7C-FBA2-446A-ADA2-BFA0009533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515" y="4066309"/>
            <a:ext cx="2260317" cy="2260317"/>
          </a:xfrm>
          <a:prstGeom prst="rect">
            <a:avLst/>
          </a:prstGeom>
        </p:spPr>
      </p:pic>
      <p:pic>
        <p:nvPicPr>
          <p:cNvPr id="54" name="Imagem 53" descr="Gráfico, Gráfico de dispersão, Gráfico de bolhas&#10;&#10;Descrição gerada automaticamente">
            <a:extLst>
              <a:ext uri="{FF2B5EF4-FFF2-40B4-BE49-F238E27FC236}">
                <a16:creationId xmlns:a16="http://schemas.microsoft.com/office/drawing/2014/main" id="{1CA54FFD-BBC8-4387-8A26-0CF2F70601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098" y="1679403"/>
            <a:ext cx="2260317" cy="2260317"/>
          </a:xfrm>
          <a:prstGeom prst="rect">
            <a:avLst/>
          </a:prstGeom>
        </p:spPr>
      </p:pic>
      <p:pic>
        <p:nvPicPr>
          <p:cNvPr id="56" name="Imagem 55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B008B6EB-62B9-4098-9CF0-F957736BF6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420" y="1679404"/>
            <a:ext cx="2260317" cy="2260317"/>
          </a:xfrm>
          <a:prstGeom prst="rect">
            <a:avLst/>
          </a:prstGeom>
        </p:spPr>
      </p:pic>
      <p:pic>
        <p:nvPicPr>
          <p:cNvPr id="58" name="Imagem 57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6499F9EF-981F-41BA-8FF4-36C68A54B9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043" y="1681102"/>
            <a:ext cx="2273016" cy="2260317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51980AE0-0578-453E-B0AA-CCFE3FEC97BB}"/>
              </a:ext>
            </a:extLst>
          </p:cNvPr>
          <p:cNvSpPr txBox="1"/>
          <p:nvPr/>
        </p:nvSpPr>
        <p:spPr>
          <a:xfrm>
            <a:off x="9336632" y="4864734"/>
            <a:ext cx="226031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300" dirty="0"/>
              <a:t>Nenhum sinal de correlação linear com a target na maioria das features. Leve correlação com Amina e Densidade.</a:t>
            </a:r>
          </a:p>
        </p:txBody>
      </p:sp>
      <p:sp>
        <p:nvSpPr>
          <p:cNvPr id="33" name="Retângulo: Cantos Diagonais Arredondados 32">
            <a:extLst>
              <a:ext uri="{FF2B5EF4-FFF2-40B4-BE49-F238E27FC236}">
                <a16:creationId xmlns:a16="http://schemas.microsoft.com/office/drawing/2014/main" id="{34503E00-8955-41C9-A5B6-BF0ACF9E0489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Preparação dos Dados</a:t>
            </a:r>
          </a:p>
        </p:txBody>
      </p:sp>
    </p:spTree>
    <p:extLst>
      <p:ext uri="{BB962C8B-B14F-4D97-AF65-F5344CB8AC3E}">
        <p14:creationId xmlns:p14="http://schemas.microsoft.com/office/powerpoint/2010/main" val="3552810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660E22A9-1B8B-4470-AC8A-D4199D93C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626" y="1581039"/>
            <a:ext cx="2260317" cy="226031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0"/>
            <a:ext cx="7174583" cy="1460499"/>
          </a:xfrm>
        </p:spPr>
        <p:txBody>
          <a:bodyPr>
            <a:normAutofit/>
          </a:bodyPr>
          <a:lstStyle/>
          <a:p>
            <a:r>
              <a:rPr lang="pt-BR" b="1" dirty="0"/>
              <a:t>Análise Exploratória dos Dados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14</a:t>
            </a:fld>
            <a:endParaRPr lang="pt-BR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15BB167-DD6C-490A-BB02-B47F85831F75}"/>
              </a:ext>
            </a:extLst>
          </p:cNvPr>
          <p:cNvSpPr txBox="1"/>
          <p:nvPr/>
        </p:nvSpPr>
        <p:spPr>
          <a:xfrm>
            <a:off x="574249" y="1028083"/>
            <a:ext cx="568514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700" dirty="0"/>
              <a:t>Correlação entre Ar e Espuma e Target</a:t>
            </a:r>
          </a:p>
        </p:txBody>
      </p:sp>
      <p:pic>
        <p:nvPicPr>
          <p:cNvPr id="17" name="Imagem 16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5829A7AC-8343-4AFF-B70A-B721B4E01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286" y="3926699"/>
            <a:ext cx="2285714" cy="2260317"/>
          </a:xfrm>
          <a:prstGeom prst="rect">
            <a:avLst/>
          </a:prstGeom>
        </p:spPr>
      </p:pic>
      <p:pic>
        <p:nvPicPr>
          <p:cNvPr id="19" name="Imagem 18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D7974133-F628-4EF9-82B9-090C2F12F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64" y="1553168"/>
            <a:ext cx="2260317" cy="2260317"/>
          </a:xfrm>
          <a:prstGeom prst="rect">
            <a:avLst/>
          </a:prstGeom>
        </p:spPr>
      </p:pic>
      <p:pic>
        <p:nvPicPr>
          <p:cNvPr id="21" name="Imagem 20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FAE76D77-7C74-4F37-AF5C-6795382EDD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148" y="3916770"/>
            <a:ext cx="2285714" cy="2260317"/>
          </a:xfrm>
          <a:prstGeom prst="rect">
            <a:avLst/>
          </a:prstGeom>
        </p:spPr>
      </p:pic>
      <p:pic>
        <p:nvPicPr>
          <p:cNvPr id="22" name="Imagem 21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77B61181-EAAE-4CF2-A059-EC2BCEE2BA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545" y="1555243"/>
            <a:ext cx="2260317" cy="2260317"/>
          </a:xfrm>
          <a:prstGeom prst="rect">
            <a:avLst/>
          </a:prstGeom>
        </p:spPr>
      </p:pic>
      <p:pic>
        <p:nvPicPr>
          <p:cNvPr id="24" name="Imagem 23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7B9D602B-E89D-4AE4-9420-FFD02775EE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67" y="3916769"/>
            <a:ext cx="2285714" cy="2260317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86A51C6D-E53A-4D61-8446-24883BCF6EE2}"/>
              </a:ext>
            </a:extLst>
          </p:cNvPr>
          <p:cNvSpPr txBox="1"/>
          <p:nvPr/>
        </p:nvSpPr>
        <p:spPr>
          <a:xfrm>
            <a:off x="9496888" y="2237050"/>
            <a:ext cx="226031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300" dirty="0"/>
              <a:t>Correlação complexa entre os níveis de espuma e a target.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A198FB2-71BB-495D-8362-30598A7EB87F}"/>
              </a:ext>
            </a:extLst>
          </p:cNvPr>
          <p:cNvSpPr txBox="1"/>
          <p:nvPr/>
        </p:nvSpPr>
        <p:spPr>
          <a:xfrm>
            <a:off x="9496887" y="4779454"/>
            <a:ext cx="2260317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300" dirty="0"/>
              <a:t>Os </a:t>
            </a:r>
            <a:r>
              <a:rPr lang="pt-BR" sz="1300" b="1" dirty="0"/>
              <a:t>injetores de ar parecem trabalhar em valores muito ajustados e constantes</a:t>
            </a:r>
            <a:r>
              <a:rPr lang="pt-BR" sz="1300" dirty="0"/>
              <a:t>. Provavelmente não tenham grande impacto na previsão.</a:t>
            </a:r>
          </a:p>
        </p:txBody>
      </p:sp>
      <p:sp>
        <p:nvSpPr>
          <p:cNvPr id="27" name="Retângulo: Cantos Diagonais Arredondados 26">
            <a:extLst>
              <a:ext uri="{FF2B5EF4-FFF2-40B4-BE49-F238E27FC236}">
                <a16:creationId xmlns:a16="http://schemas.microsoft.com/office/drawing/2014/main" id="{7A4536EB-C148-4295-ABCC-354259468363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Preparação dos Dados</a:t>
            </a:r>
          </a:p>
        </p:txBody>
      </p:sp>
    </p:spTree>
    <p:extLst>
      <p:ext uri="{BB962C8B-B14F-4D97-AF65-F5344CB8AC3E}">
        <p14:creationId xmlns:p14="http://schemas.microsoft.com/office/powerpoint/2010/main" val="390141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65" descr="Gráfico, Gráfico de dispersão, Gráfico de bolhas&#10;&#10;Descrição gerada automaticamente">
            <a:extLst>
              <a:ext uri="{FF2B5EF4-FFF2-40B4-BE49-F238E27FC236}">
                <a16:creationId xmlns:a16="http://schemas.microsoft.com/office/drawing/2014/main" id="{8EEB9DDA-B351-4815-A694-5B3DC20A3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37" y="1609737"/>
            <a:ext cx="2260317" cy="2260317"/>
          </a:xfrm>
          <a:prstGeom prst="rect">
            <a:avLst/>
          </a:prstGeom>
        </p:spPr>
      </p:pic>
      <p:pic>
        <p:nvPicPr>
          <p:cNvPr id="65" name="Imagem 6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FB23C996-F581-4F9B-A128-39A090DEA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49" y="4022929"/>
            <a:ext cx="2285714" cy="2260317"/>
          </a:xfrm>
          <a:prstGeom prst="rect">
            <a:avLst/>
          </a:prstGeom>
        </p:spPr>
      </p:pic>
      <p:pic>
        <p:nvPicPr>
          <p:cNvPr id="64" name="Imagem 63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312BBD11-41C3-46A8-8394-6E9AB780D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749" y="1636194"/>
            <a:ext cx="2260317" cy="226031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0"/>
            <a:ext cx="7174583" cy="1460499"/>
          </a:xfrm>
        </p:spPr>
        <p:txBody>
          <a:bodyPr>
            <a:normAutofit/>
          </a:bodyPr>
          <a:lstStyle/>
          <a:p>
            <a:r>
              <a:rPr lang="pt-BR" b="1" dirty="0"/>
              <a:t>Análise Exploratória dos Dados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15</a:t>
            </a:fld>
            <a:endParaRPr lang="pt-BR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pic>
        <p:nvPicPr>
          <p:cNvPr id="59" name="Imagem 58" descr="Gráfico, Gráfico de bolhas&#10;&#10;Descrição gerada automaticamente">
            <a:extLst>
              <a:ext uri="{FF2B5EF4-FFF2-40B4-BE49-F238E27FC236}">
                <a16:creationId xmlns:a16="http://schemas.microsoft.com/office/drawing/2014/main" id="{ACC655F6-7030-475E-8AE6-52652C5C77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263" y="4000593"/>
            <a:ext cx="2285714" cy="2260317"/>
          </a:xfrm>
          <a:prstGeom prst="rect">
            <a:avLst/>
          </a:prstGeom>
        </p:spPr>
      </p:pic>
      <p:pic>
        <p:nvPicPr>
          <p:cNvPr id="60" name="Imagem 59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7F926C2E-E5C2-447F-B7BF-36383DF3EB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661" y="1599592"/>
            <a:ext cx="2260317" cy="2260317"/>
          </a:xfrm>
          <a:prstGeom prst="rect">
            <a:avLst/>
          </a:prstGeom>
        </p:spPr>
      </p:pic>
      <p:pic>
        <p:nvPicPr>
          <p:cNvPr id="61" name="Imagem 60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2196D059-0684-4DF9-BD9E-D1BCF2922E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476" y="4000593"/>
            <a:ext cx="2285714" cy="2260317"/>
          </a:xfrm>
          <a:prstGeom prst="rect">
            <a:avLst/>
          </a:prstGeom>
        </p:spPr>
      </p:pic>
      <p:pic>
        <p:nvPicPr>
          <p:cNvPr id="62" name="Imagem 61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C9AD7BD4-6C04-4970-A249-1A912A7DC8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573" y="1609737"/>
            <a:ext cx="2260317" cy="2260317"/>
          </a:xfrm>
          <a:prstGeom prst="rect">
            <a:avLst/>
          </a:prstGeom>
        </p:spPr>
      </p:pic>
      <p:pic>
        <p:nvPicPr>
          <p:cNvPr id="63" name="Imagem 62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14D54E40-AD16-4A1D-A0E6-A18EA3883E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050" y="4022928"/>
            <a:ext cx="2285714" cy="2260317"/>
          </a:xfrm>
          <a:prstGeom prst="rect">
            <a:avLst/>
          </a:prstGeom>
        </p:spPr>
      </p:pic>
      <p:sp>
        <p:nvSpPr>
          <p:cNvPr id="71" name="Retângulo 70">
            <a:extLst>
              <a:ext uri="{FF2B5EF4-FFF2-40B4-BE49-F238E27FC236}">
                <a16:creationId xmlns:a16="http://schemas.microsoft.com/office/drawing/2014/main" id="{336A416D-0BA5-43F8-A61E-7505230D5687}"/>
              </a:ext>
            </a:extLst>
          </p:cNvPr>
          <p:cNvSpPr/>
          <p:nvPr/>
        </p:nvSpPr>
        <p:spPr>
          <a:xfrm rot="16200000">
            <a:off x="2028980" y="2495878"/>
            <a:ext cx="2282647" cy="5292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72AE0236-EAA2-42A3-80E9-DCB87E35F25C}"/>
              </a:ext>
            </a:extLst>
          </p:cNvPr>
          <p:cNvSpPr txBox="1"/>
          <p:nvPr/>
        </p:nvSpPr>
        <p:spPr>
          <a:xfrm>
            <a:off x="574249" y="1028083"/>
            <a:ext cx="568514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700" dirty="0"/>
              <a:t>Correlação entre Ar e Espuma e Target</a:t>
            </a:r>
          </a:p>
        </p:txBody>
      </p:sp>
      <p:sp>
        <p:nvSpPr>
          <p:cNvPr id="73" name="Retângulo: Cantos Diagonais Arredondados 72">
            <a:extLst>
              <a:ext uri="{FF2B5EF4-FFF2-40B4-BE49-F238E27FC236}">
                <a16:creationId xmlns:a16="http://schemas.microsoft.com/office/drawing/2014/main" id="{D924B8A2-89A1-4F8B-9573-5B1F43829CD8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Preparação dos Dados</a:t>
            </a:r>
          </a:p>
        </p:txBody>
      </p:sp>
    </p:spTree>
    <p:extLst>
      <p:ext uri="{BB962C8B-B14F-4D97-AF65-F5344CB8AC3E}">
        <p14:creationId xmlns:p14="http://schemas.microsoft.com/office/powerpoint/2010/main" val="3554522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56F33D85-AE4D-4BCE-822B-D8438D40A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680" y="3852726"/>
            <a:ext cx="5684052" cy="197896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7109AC6-D58D-4E00-99F4-DA3A3D398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415" y="1461590"/>
            <a:ext cx="5610291" cy="198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0"/>
            <a:ext cx="7174583" cy="1460499"/>
          </a:xfrm>
        </p:spPr>
        <p:txBody>
          <a:bodyPr>
            <a:normAutofit/>
          </a:bodyPr>
          <a:lstStyle/>
          <a:p>
            <a:r>
              <a:rPr lang="pt-BR" b="1" dirty="0"/>
              <a:t>Análise Exploratória dos Dados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16</a:t>
            </a:fld>
            <a:endParaRPr lang="pt-BR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15BB167-DD6C-490A-BB02-B47F85831F75}"/>
              </a:ext>
            </a:extLst>
          </p:cNvPr>
          <p:cNvSpPr txBox="1"/>
          <p:nvPr/>
        </p:nvSpPr>
        <p:spPr>
          <a:xfrm>
            <a:off x="574249" y="1028083"/>
            <a:ext cx="50346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700" dirty="0"/>
              <a:t>Matriz de Correlação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098F621-F2DA-4F2B-8E0D-9BB783431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29" y="1477390"/>
            <a:ext cx="5859937" cy="497323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493AA5A-415F-4021-A5CA-76021826B6FB}"/>
              </a:ext>
            </a:extLst>
          </p:cNvPr>
          <p:cNvSpPr/>
          <p:nvPr/>
        </p:nvSpPr>
        <p:spPr>
          <a:xfrm>
            <a:off x="499815" y="5113062"/>
            <a:ext cx="783211" cy="15082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FAEE5C3-388A-4011-92BE-F6CEED6676F9}"/>
              </a:ext>
            </a:extLst>
          </p:cNvPr>
          <p:cNvSpPr/>
          <p:nvPr/>
        </p:nvSpPr>
        <p:spPr>
          <a:xfrm rot="16200000">
            <a:off x="2412296" y="5469334"/>
            <a:ext cx="1046733" cy="69169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E5F92FD-4A76-4688-939D-CBFB85BB05EB}"/>
              </a:ext>
            </a:extLst>
          </p:cNvPr>
          <p:cNvSpPr/>
          <p:nvPr/>
        </p:nvSpPr>
        <p:spPr>
          <a:xfrm>
            <a:off x="236293" y="2778725"/>
            <a:ext cx="1046733" cy="64458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7F3D56FD-03CE-4D1A-9D70-E874C4B6C1AF}"/>
              </a:ext>
            </a:extLst>
          </p:cNvPr>
          <p:cNvSpPr/>
          <p:nvPr/>
        </p:nvSpPr>
        <p:spPr>
          <a:xfrm rot="16200000">
            <a:off x="3135215" y="5626261"/>
            <a:ext cx="1046733" cy="3770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F316873-B521-4295-A162-D2E41D49E3F6}"/>
              </a:ext>
            </a:extLst>
          </p:cNvPr>
          <p:cNvSpPr/>
          <p:nvPr/>
        </p:nvSpPr>
        <p:spPr>
          <a:xfrm>
            <a:off x="236293" y="3604424"/>
            <a:ext cx="1046733" cy="33267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8B5A3310-5C7B-4656-8297-832C295F46E8}"/>
              </a:ext>
            </a:extLst>
          </p:cNvPr>
          <p:cNvSpPr/>
          <p:nvPr/>
        </p:nvSpPr>
        <p:spPr>
          <a:xfrm rot="16200000">
            <a:off x="1557894" y="5396011"/>
            <a:ext cx="536905" cy="33445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1B16CA5-0140-480E-8A58-591213E6EEE8}"/>
              </a:ext>
            </a:extLst>
          </p:cNvPr>
          <p:cNvSpPr txBox="1"/>
          <p:nvPr/>
        </p:nvSpPr>
        <p:spPr>
          <a:xfrm>
            <a:off x="6416508" y="1314870"/>
            <a:ext cx="2806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Correlação com Amido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76F677A-E4A4-4285-8248-78A8BBD5D09C}"/>
              </a:ext>
            </a:extLst>
          </p:cNvPr>
          <p:cNvSpPr txBox="1"/>
          <p:nvPr/>
        </p:nvSpPr>
        <p:spPr>
          <a:xfrm>
            <a:off x="6416507" y="3654275"/>
            <a:ext cx="2806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Correlação com Amina</a:t>
            </a:r>
          </a:p>
        </p:txBody>
      </p:sp>
      <p:sp>
        <p:nvSpPr>
          <p:cNvPr id="35" name="Retângulo: Cantos Diagonais Arredondados 34">
            <a:extLst>
              <a:ext uri="{FF2B5EF4-FFF2-40B4-BE49-F238E27FC236}">
                <a16:creationId xmlns:a16="http://schemas.microsoft.com/office/drawing/2014/main" id="{BE1857A1-7BEB-4684-9426-50FE8A7A9777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Preparação dos Dados</a:t>
            </a:r>
          </a:p>
        </p:txBody>
      </p:sp>
    </p:spTree>
    <p:extLst>
      <p:ext uri="{BB962C8B-B14F-4D97-AF65-F5344CB8AC3E}">
        <p14:creationId xmlns:p14="http://schemas.microsoft.com/office/powerpoint/2010/main" val="1189605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0"/>
            <a:ext cx="7174583" cy="1460499"/>
          </a:xfrm>
        </p:spPr>
        <p:txBody>
          <a:bodyPr>
            <a:normAutofit/>
          </a:bodyPr>
          <a:lstStyle/>
          <a:p>
            <a:r>
              <a:rPr lang="pt-BR" b="1" dirty="0"/>
              <a:t>Escolha do Modelo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17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Modelagem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</a:t>
            </a:r>
            <a:r>
              <a:rPr lang="pt-BR" sz="800" dirty="0" err="1"/>
              <a:t>junior-datascientist-challenge-josemota</a:t>
            </a:r>
            <a:r>
              <a:rPr lang="pt-BR" sz="800" dirty="0"/>
              <a:t>. https://scikit-learn.org/stable/modules/tree.html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15BB167-DD6C-490A-BB02-B47F85831F75}"/>
              </a:ext>
            </a:extLst>
          </p:cNvPr>
          <p:cNvSpPr txBox="1"/>
          <p:nvPr/>
        </p:nvSpPr>
        <p:spPr>
          <a:xfrm>
            <a:off x="574247" y="1361781"/>
            <a:ext cx="503469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000" dirty="0"/>
              <a:t>Considerações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FD489D5-BAED-42CF-9DF2-DE31147F9051}"/>
              </a:ext>
            </a:extLst>
          </p:cNvPr>
          <p:cNvSpPr txBox="1"/>
          <p:nvPr/>
        </p:nvSpPr>
        <p:spPr>
          <a:xfrm>
            <a:off x="574248" y="1872092"/>
            <a:ext cx="503469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000" b="1" dirty="0"/>
              <a:t>1</a:t>
            </a:r>
            <a:r>
              <a:rPr lang="pt-BR" sz="2000" dirty="0"/>
              <a:t> Target com forte distribuição assimétrica e provável existência de outliers.</a:t>
            </a:r>
          </a:p>
          <a:p>
            <a:pPr algn="just"/>
            <a:endParaRPr lang="pt-BR" sz="2000" dirty="0"/>
          </a:p>
          <a:p>
            <a:pPr algn="just"/>
            <a:r>
              <a:rPr lang="pt-BR" sz="3000" b="1" dirty="0"/>
              <a:t>2</a:t>
            </a:r>
            <a:r>
              <a:rPr lang="pt-BR" sz="2000" dirty="0"/>
              <a:t> Nenhuma feature apresentou clara correlação linear com a target.</a:t>
            </a:r>
          </a:p>
          <a:p>
            <a:pPr algn="just"/>
            <a:endParaRPr lang="pt-BR" sz="2000" dirty="0"/>
          </a:p>
          <a:p>
            <a:pPr algn="just"/>
            <a:r>
              <a:rPr lang="pt-BR" sz="3000" b="1" dirty="0"/>
              <a:t>3</a:t>
            </a:r>
            <a:r>
              <a:rPr lang="pt-BR" sz="2000" dirty="0"/>
              <a:t> Features com diferentes ordens de grandeza.</a:t>
            </a:r>
          </a:p>
          <a:p>
            <a:pPr algn="just"/>
            <a:endParaRPr lang="pt-BR" sz="2000" dirty="0"/>
          </a:p>
          <a:p>
            <a:pPr algn="just"/>
            <a:r>
              <a:rPr lang="pt-BR" sz="3000" b="1" dirty="0"/>
              <a:t>4</a:t>
            </a:r>
            <a:r>
              <a:rPr lang="pt-BR" sz="2000" dirty="0"/>
              <a:t> Necessidade de avaliar a importância das features para </a:t>
            </a:r>
            <a:r>
              <a:rPr lang="pt-BR" sz="2000" b="1" dirty="0"/>
              <a:t>reduzir dimensionalidade</a:t>
            </a:r>
            <a:r>
              <a:rPr lang="pt-BR" sz="2000" dirty="0"/>
              <a:t>.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590E612-9AAC-45D6-AFB1-3C59503C0F18}"/>
              </a:ext>
            </a:extLst>
          </p:cNvPr>
          <p:cNvSpPr txBox="1"/>
          <p:nvPr/>
        </p:nvSpPr>
        <p:spPr>
          <a:xfrm>
            <a:off x="6284930" y="1054498"/>
            <a:ext cx="4786459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500" b="1" i="0" u="sng" dirty="0">
                <a:effectLst/>
              </a:rPr>
              <a:t>Decision Tree</a:t>
            </a:r>
            <a:endParaRPr lang="pt-BR" sz="3500" b="1" u="sng" dirty="0"/>
          </a:p>
          <a:p>
            <a:pPr algn="just"/>
            <a:endParaRPr lang="pt-BR" sz="2000" i="0" dirty="0">
              <a:effectLst/>
            </a:endParaRPr>
          </a:p>
          <a:p>
            <a:pPr algn="just"/>
            <a:r>
              <a:rPr lang="pt-BR" sz="2000" i="0" dirty="0">
                <a:effectLst/>
              </a:rPr>
              <a:t>Modelo não paramétrico utilizado para o método de aprendizado supervisionado.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Lida bem com correlações complexas e não lineares.</a:t>
            </a:r>
          </a:p>
          <a:p>
            <a:pPr algn="just"/>
            <a:endParaRPr lang="pt-BR" sz="2000" i="0" dirty="0">
              <a:effectLst/>
            </a:endParaRPr>
          </a:p>
          <a:p>
            <a:pPr algn="just"/>
            <a:r>
              <a:rPr lang="pt-BR" sz="2000" dirty="0"/>
              <a:t>Não requer normalização/padronização dos dados (pode esconder outliers).</a:t>
            </a:r>
          </a:p>
          <a:p>
            <a:pPr algn="just"/>
            <a:endParaRPr lang="pt-BR" sz="2000" i="0" dirty="0">
              <a:effectLst/>
            </a:endParaRPr>
          </a:p>
          <a:p>
            <a:pPr algn="just"/>
            <a:r>
              <a:rPr lang="pt-BR" sz="2000" dirty="0"/>
              <a:t>Fácil de interpretar e pode ser usado para </a:t>
            </a:r>
            <a:r>
              <a:rPr lang="pt-BR" sz="2000" b="1" dirty="0"/>
              <a:t>redução de dimensionalidade </a:t>
            </a:r>
            <a:r>
              <a:rPr lang="pt-BR" sz="2000" dirty="0"/>
              <a:t>(alternativa ao PCA). </a:t>
            </a:r>
          </a:p>
          <a:p>
            <a:pPr algn="just"/>
            <a:endParaRPr lang="pt-BR" sz="2000" i="0" dirty="0">
              <a:effectLst/>
            </a:endParaRPr>
          </a:p>
          <a:p>
            <a:pPr algn="just"/>
            <a:r>
              <a:rPr lang="pt-BR" sz="2000" dirty="0"/>
              <a:t>Modelo mais simples para base pequena.</a:t>
            </a:r>
            <a:endParaRPr lang="pt-BR" sz="20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4985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0"/>
            <a:ext cx="7174583" cy="1460499"/>
          </a:xfrm>
        </p:spPr>
        <p:txBody>
          <a:bodyPr>
            <a:normAutofit/>
          </a:bodyPr>
          <a:lstStyle/>
          <a:p>
            <a:r>
              <a:rPr lang="pt-BR" b="1" dirty="0"/>
              <a:t>Escolha da Métrica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18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Modelagem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15BB167-DD6C-490A-BB02-B47F85831F75}"/>
              </a:ext>
            </a:extLst>
          </p:cNvPr>
          <p:cNvSpPr txBox="1"/>
          <p:nvPr/>
        </p:nvSpPr>
        <p:spPr>
          <a:xfrm>
            <a:off x="574248" y="1241104"/>
            <a:ext cx="503469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000" dirty="0"/>
              <a:t>Considerações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FD489D5-BAED-42CF-9DF2-DE31147F9051}"/>
              </a:ext>
            </a:extLst>
          </p:cNvPr>
          <p:cNvSpPr txBox="1"/>
          <p:nvPr/>
        </p:nvSpPr>
        <p:spPr>
          <a:xfrm>
            <a:off x="574248" y="1789685"/>
            <a:ext cx="503469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A avaliação mais comum para regressões é o R². Mas no caso de relações não lineares, está métrica de avaliação não faz sentido.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Considerando que para a predição da concentração de sílica, valores acima de 5 farão os engenheiros tomar alguma medida corretiva em relação ao processo. Necessária muita segurança na previsão desses valores.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Considerando que existam prováveis outliers na base e a discussão acima, a métrica mais indicada é RMSE.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8EB1F1F-E2FD-47FC-B5F9-A7F9F868472A}"/>
              </a:ext>
            </a:extLst>
          </p:cNvPr>
          <p:cNvSpPr txBox="1"/>
          <p:nvPr/>
        </p:nvSpPr>
        <p:spPr>
          <a:xfrm>
            <a:off x="6217370" y="1011190"/>
            <a:ext cx="4786459" cy="5247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500" b="1" i="0" u="sng" dirty="0">
                <a:effectLst/>
              </a:rPr>
              <a:t>RMSE</a:t>
            </a:r>
            <a:endParaRPr lang="pt-BR" sz="3500" b="1" u="sng" dirty="0"/>
          </a:p>
          <a:p>
            <a:pPr algn="just"/>
            <a:endParaRPr lang="pt-BR" sz="2000" i="0" dirty="0">
              <a:effectLst/>
            </a:endParaRPr>
          </a:p>
          <a:p>
            <a:pPr algn="just"/>
            <a:r>
              <a:rPr lang="pt-BR" sz="2000" i="0" dirty="0">
                <a:effectLst/>
              </a:rPr>
              <a:t>Eleva os erros ao quadrado, funcionando como uma forma de </a:t>
            </a:r>
            <a:r>
              <a:rPr lang="pt-BR" sz="2000" b="1" i="0" dirty="0" err="1">
                <a:effectLst/>
              </a:rPr>
              <a:t>threshold</a:t>
            </a:r>
            <a:r>
              <a:rPr lang="pt-BR" sz="2000" i="0" dirty="0">
                <a:effectLst/>
              </a:rPr>
              <a:t> para minimizar os erros em valores maiores de sílica.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Está na mesma unidade da target, dando diretamente a dimensão do erro.</a:t>
            </a:r>
          </a:p>
          <a:p>
            <a:pPr algn="just"/>
            <a:endParaRPr lang="pt-BR" sz="2000" i="0" dirty="0">
              <a:effectLst/>
            </a:endParaRPr>
          </a:p>
          <a:p>
            <a:pPr algn="just"/>
            <a:r>
              <a:rPr lang="pt-BR" sz="2000" i="0" dirty="0">
                <a:effectLst/>
              </a:rPr>
              <a:t>Será </a:t>
            </a:r>
            <a:r>
              <a:rPr lang="pt-BR" sz="2000" i="0" u="sng" dirty="0">
                <a:effectLst/>
              </a:rPr>
              <a:t>comparada</a:t>
            </a:r>
            <a:r>
              <a:rPr lang="pt-BR" sz="2000" i="0" dirty="0">
                <a:effectLst/>
              </a:rPr>
              <a:t> com outras métricas mais diretas: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b="1" i="0" dirty="0">
                <a:solidFill>
                  <a:srgbClr val="212529"/>
                </a:solidFill>
                <a:effectLst/>
              </a:rPr>
              <a:t>Erro Absoluto Mediano (AME)</a:t>
            </a:r>
            <a:r>
              <a:rPr lang="pt-BR" sz="2000" b="0" i="0" dirty="0">
                <a:solidFill>
                  <a:srgbClr val="212529"/>
                </a:solidFill>
                <a:effectLst/>
              </a:rPr>
              <a:t>: em comparação com o RMSE torna claro a presença de outliers.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212529"/>
                </a:solidFill>
              </a:rPr>
              <a:t>Erro absoluto médio (MAE)</a:t>
            </a:r>
            <a:r>
              <a:rPr lang="pt-BR" sz="2000" dirty="0">
                <a:solidFill>
                  <a:srgbClr val="212529"/>
                </a:solidFill>
              </a:rPr>
              <a:t>.</a:t>
            </a:r>
            <a:endParaRPr lang="pt-BR" sz="20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8965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E8A265D-8193-4B1D-BCEA-3BA72E126F28}"/>
              </a:ext>
            </a:extLst>
          </p:cNvPr>
          <p:cNvSpPr/>
          <p:nvPr/>
        </p:nvSpPr>
        <p:spPr>
          <a:xfrm>
            <a:off x="630415" y="2583935"/>
            <a:ext cx="3460818" cy="2080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FD489D5-BAED-42CF-9DF2-DE31147F9051}"/>
              </a:ext>
            </a:extLst>
          </p:cNvPr>
          <p:cNvSpPr txBox="1"/>
          <p:nvPr/>
        </p:nvSpPr>
        <p:spPr>
          <a:xfrm>
            <a:off x="574249" y="1789685"/>
            <a:ext cx="39506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500"/>
              </a:spcAft>
            </a:pPr>
            <a:r>
              <a:rPr lang="pt-BR" sz="2000" dirty="0"/>
              <a:t>O modelo com hiper parâmetros padrões apresentou os resultados: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0"/>
            <a:ext cx="7174583" cy="1460499"/>
          </a:xfrm>
        </p:spPr>
        <p:txBody>
          <a:bodyPr>
            <a:normAutofit/>
          </a:bodyPr>
          <a:lstStyle/>
          <a:p>
            <a:r>
              <a:rPr lang="pt-BR" b="1" dirty="0"/>
              <a:t>Ajuste do Modelo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19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Modelagem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15BB167-DD6C-490A-BB02-B47F85831F75}"/>
              </a:ext>
            </a:extLst>
          </p:cNvPr>
          <p:cNvSpPr txBox="1"/>
          <p:nvPr/>
        </p:nvSpPr>
        <p:spPr>
          <a:xfrm>
            <a:off x="574248" y="1241104"/>
            <a:ext cx="395061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000" dirty="0"/>
              <a:t>Model Baseline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A1F96FD-4BBB-46FD-8141-4F8781F5619A}"/>
              </a:ext>
            </a:extLst>
          </p:cNvPr>
          <p:cNvSpPr txBox="1"/>
          <p:nvPr/>
        </p:nvSpPr>
        <p:spPr>
          <a:xfrm>
            <a:off x="716436" y="2583935"/>
            <a:ext cx="3374797" cy="2080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pt-BR" sz="2000" dirty="0"/>
              <a:t>    </a:t>
            </a:r>
            <a:r>
              <a:rPr lang="pt-BR" sz="2000" b="1" dirty="0"/>
              <a:t>RMSE</a:t>
            </a:r>
            <a:r>
              <a:rPr lang="pt-BR" sz="2000" dirty="0"/>
              <a:t>                     </a:t>
            </a:r>
            <a:r>
              <a:rPr lang="pt-BR" sz="2000" b="1" dirty="0"/>
              <a:t>AME</a:t>
            </a:r>
            <a:r>
              <a:rPr lang="pt-BR" sz="2000" dirty="0"/>
              <a:t> </a:t>
            </a:r>
          </a:p>
          <a:p>
            <a:r>
              <a:rPr lang="pt-BR" sz="3500" dirty="0"/>
              <a:t> </a:t>
            </a:r>
            <a:r>
              <a:rPr lang="pt-BR" sz="3500" b="1" dirty="0">
                <a:ln>
                  <a:solidFill>
                    <a:sysClr val="windowText" lastClr="000000"/>
                  </a:solidFill>
                </a:ln>
              </a:rPr>
              <a:t>1.50          1.07</a:t>
            </a:r>
            <a:endParaRPr lang="pt-BR" sz="1500" b="1" dirty="0">
              <a:ln>
                <a:solidFill>
                  <a:sysClr val="windowText" lastClr="000000"/>
                </a:solidFill>
              </a:ln>
            </a:endParaRPr>
          </a:p>
          <a:p>
            <a:endParaRPr lang="pt-BR" sz="1500" dirty="0"/>
          </a:p>
          <a:p>
            <a:r>
              <a:rPr lang="pt-BR" sz="2000" dirty="0"/>
              <a:t>Média Sílica       Desvio padrão </a:t>
            </a:r>
          </a:p>
          <a:p>
            <a:r>
              <a:rPr lang="pt-BR" sz="3500" dirty="0"/>
              <a:t>  2.37         1.07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C1FB152-B367-4265-9C8D-07E2556F4BC4}"/>
              </a:ext>
            </a:extLst>
          </p:cNvPr>
          <p:cNvSpPr txBox="1"/>
          <p:nvPr/>
        </p:nvSpPr>
        <p:spPr>
          <a:xfrm>
            <a:off x="5618374" y="5515975"/>
            <a:ext cx="50955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Bem evidente a presença de alguns outliers, que precisam ser retirados da base.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E389D25-E9BB-4F64-A67A-DC1C4E7BC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299" y="1575244"/>
            <a:ext cx="5343525" cy="369570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70E4D9BF-E045-46F4-B222-C9B33AF98B77}"/>
              </a:ext>
            </a:extLst>
          </p:cNvPr>
          <p:cNvSpPr txBox="1"/>
          <p:nvPr/>
        </p:nvSpPr>
        <p:spPr>
          <a:xfrm>
            <a:off x="5735817" y="1296955"/>
            <a:ext cx="4341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 err="1"/>
              <a:t>Boxplot</a:t>
            </a:r>
            <a:r>
              <a:rPr lang="pt-BR" sz="1800" dirty="0"/>
              <a:t> da concentração final de Sílica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6A7713B-D75C-4A92-AABC-277330238519}"/>
              </a:ext>
            </a:extLst>
          </p:cNvPr>
          <p:cNvSpPr txBox="1"/>
          <p:nvPr/>
        </p:nvSpPr>
        <p:spPr>
          <a:xfrm>
            <a:off x="726649" y="5008144"/>
            <a:ext cx="39506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Essa diferença entre os erros é outro indicativo de outliers. Precisa ser avaliado com </a:t>
            </a:r>
            <a:r>
              <a:rPr lang="pt-BR" sz="2000" dirty="0" err="1"/>
              <a:t>boxplot</a:t>
            </a:r>
            <a:r>
              <a:rPr lang="pt-BR" sz="2000" dirty="0"/>
              <a:t>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0D9A127-868E-42DC-BB0C-F41D5E334F73}"/>
              </a:ext>
            </a:extLst>
          </p:cNvPr>
          <p:cNvSpPr txBox="1"/>
          <p:nvPr/>
        </p:nvSpPr>
        <p:spPr>
          <a:xfrm>
            <a:off x="8610600" y="3934451"/>
            <a:ext cx="62766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00" i="0" dirty="0"/>
              <a:t>Mediana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57986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50" y="0"/>
            <a:ext cx="3328447" cy="1460499"/>
          </a:xfrm>
        </p:spPr>
        <p:txBody>
          <a:bodyPr/>
          <a:lstStyle/>
          <a:p>
            <a:r>
              <a:rPr lang="pt-BR" b="1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C803F3-404C-40FA-AD92-BB7F7823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49" y="1470185"/>
            <a:ext cx="4252275" cy="4351338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10000"/>
              </a:lnSpc>
              <a:buSzPct val="80000"/>
              <a:buFont typeface="+mj-lt"/>
              <a:buAutoNum type="arabicPeriod"/>
            </a:pPr>
            <a:r>
              <a:rPr lang="pt-BR" sz="2500" dirty="0"/>
              <a:t>Metodologia</a:t>
            </a:r>
          </a:p>
          <a:p>
            <a:pPr marL="457200" indent="-457200" algn="just">
              <a:lnSpc>
                <a:spcPct val="110000"/>
              </a:lnSpc>
              <a:buSzPct val="80000"/>
              <a:buFont typeface="+mj-lt"/>
              <a:buAutoNum type="arabicPeriod"/>
            </a:pPr>
            <a:r>
              <a:rPr lang="pt-BR" sz="2500" dirty="0"/>
              <a:t>Entendimento do negócio</a:t>
            </a:r>
          </a:p>
          <a:p>
            <a:pPr marL="457200" indent="-457200" algn="just">
              <a:lnSpc>
                <a:spcPct val="110000"/>
              </a:lnSpc>
              <a:buSzPct val="80000"/>
              <a:buFont typeface="+mj-lt"/>
              <a:buAutoNum type="arabicPeriod"/>
            </a:pPr>
            <a:r>
              <a:rPr lang="pt-BR" sz="2500" dirty="0"/>
              <a:t>Entendimento dos dados </a:t>
            </a:r>
          </a:p>
          <a:p>
            <a:pPr marL="457200" indent="-457200" algn="just">
              <a:lnSpc>
                <a:spcPct val="110000"/>
              </a:lnSpc>
              <a:buSzPct val="80000"/>
              <a:buFont typeface="+mj-lt"/>
              <a:buAutoNum type="arabicPeriod"/>
            </a:pPr>
            <a:r>
              <a:rPr lang="pt-BR" sz="2500" dirty="0"/>
              <a:t>Preparação de dados </a:t>
            </a:r>
          </a:p>
          <a:p>
            <a:pPr marL="457200" indent="-457200" algn="just">
              <a:lnSpc>
                <a:spcPct val="110000"/>
              </a:lnSpc>
              <a:buSzPct val="80000"/>
              <a:buFont typeface="+mj-lt"/>
              <a:buAutoNum type="arabicPeriod"/>
            </a:pPr>
            <a:r>
              <a:rPr lang="pt-BR" sz="2500" dirty="0"/>
              <a:t>Modelagem </a:t>
            </a:r>
          </a:p>
          <a:p>
            <a:pPr marL="457200" indent="-457200" algn="just">
              <a:lnSpc>
                <a:spcPct val="110000"/>
              </a:lnSpc>
              <a:buSzPct val="80000"/>
              <a:buFont typeface="+mj-lt"/>
              <a:buAutoNum type="arabicPeriod"/>
            </a:pPr>
            <a:r>
              <a:rPr lang="pt-BR" sz="2500" dirty="0"/>
              <a:t>Avaliação </a:t>
            </a:r>
          </a:p>
          <a:p>
            <a:pPr marL="457200" indent="-457200" algn="just">
              <a:lnSpc>
                <a:spcPct val="110000"/>
              </a:lnSpc>
              <a:buSzPct val="80000"/>
              <a:buFont typeface="+mj-lt"/>
              <a:buAutoNum type="arabicPeriod"/>
            </a:pPr>
            <a:r>
              <a:rPr lang="pt-BR" sz="2500" dirty="0"/>
              <a:t>Conclusão</a:t>
            </a:r>
          </a:p>
          <a:p>
            <a:pPr marL="457200" indent="-457200" algn="just">
              <a:lnSpc>
                <a:spcPct val="110000"/>
              </a:lnSpc>
              <a:buSzPct val="80000"/>
              <a:buFont typeface="+mj-lt"/>
              <a:buAutoNum type="arabicPeriod"/>
            </a:pPr>
            <a:endParaRPr lang="pt-BR" sz="2500" b="0" i="0" dirty="0">
              <a:effectLst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2</a:t>
            </a:fld>
            <a:endParaRPr lang="pt-BR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Espaço Reservado para Conteúdo 2">
            <a:extLst>
              <a:ext uri="{FF2B5EF4-FFF2-40B4-BE49-F238E27FC236}">
                <a16:creationId xmlns:a16="http://schemas.microsoft.com/office/drawing/2014/main" id="{7DED6C4C-68AA-43F0-89A4-200805EFFB7D}"/>
              </a:ext>
            </a:extLst>
          </p:cNvPr>
          <p:cNvSpPr txBox="1">
            <a:spLocks/>
          </p:cNvSpPr>
          <p:nvPr/>
        </p:nvSpPr>
        <p:spPr>
          <a:xfrm>
            <a:off x="5729925" y="1461414"/>
            <a:ext cx="42522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SzPct val="70000"/>
              <a:buNone/>
            </a:pPr>
            <a:r>
              <a:rPr lang="pt-BR" sz="2500" dirty="0">
                <a:hlinkClick r:id="rId2" action="ppaction://hlinksldjump"/>
              </a:rPr>
              <a:t>03</a:t>
            </a:r>
            <a:endParaRPr lang="pt-BR" sz="2500" dirty="0"/>
          </a:p>
          <a:p>
            <a:pPr marL="0" indent="0" algn="r">
              <a:lnSpc>
                <a:spcPct val="110000"/>
              </a:lnSpc>
              <a:buSzPct val="70000"/>
              <a:buNone/>
            </a:pPr>
            <a:r>
              <a:rPr lang="pt-BR" sz="2500" dirty="0">
                <a:hlinkClick r:id="rId3" action="ppaction://hlinksldjump"/>
              </a:rPr>
              <a:t>04</a:t>
            </a:r>
            <a:endParaRPr lang="pt-BR" sz="2500" dirty="0"/>
          </a:p>
          <a:p>
            <a:pPr marL="0" indent="0" algn="r">
              <a:lnSpc>
                <a:spcPct val="110000"/>
              </a:lnSpc>
              <a:buSzPct val="70000"/>
              <a:buNone/>
            </a:pPr>
            <a:r>
              <a:rPr lang="pt-BR" sz="2500" dirty="0">
                <a:hlinkClick r:id="rId4" action="ppaction://hlinksldjump"/>
              </a:rPr>
              <a:t>06</a:t>
            </a:r>
            <a:endParaRPr lang="pt-BR" sz="2500" dirty="0"/>
          </a:p>
          <a:p>
            <a:pPr marL="0" indent="0" algn="r">
              <a:lnSpc>
                <a:spcPct val="110000"/>
              </a:lnSpc>
              <a:buSzPct val="70000"/>
              <a:buNone/>
            </a:pPr>
            <a:r>
              <a:rPr lang="pt-BR" sz="2500" dirty="0">
                <a:hlinkClick r:id="rId5" action="ppaction://hlinksldjump"/>
              </a:rPr>
              <a:t>08</a:t>
            </a:r>
            <a:endParaRPr lang="pt-BR" sz="2500" dirty="0"/>
          </a:p>
          <a:p>
            <a:pPr marL="0" indent="0" algn="r">
              <a:lnSpc>
                <a:spcPct val="110000"/>
              </a:lnSpc>
              <a:buSzPct val="70000"/>
              <a:buNone/>
            </a:pPr>
            <a:r>
              <a:rPr lang="pt-BR" sz="2500" dirty="0">
                <a:hlinkClick r:id="rId6" action="ppaction://hlinksldjump"/>
              </a:rPr>
              <a:t>17</a:t>
            </a:r>
            <a:endParaRPr lang="pt-BR" sz="2500" dirty="0"/>
          </a:p>
          <a:p>
            <a:pPr marL="0" indent="0" algn="r">
              <a:lnSpc>
                <a:spcPct val="110000"/>
              </a:lnSpc>
              <a:buSzPct val="70000"/>
              <a:buNone/>
            </a:pPr>
            <a:r>
              <a:rPr lang="pt-BR" sz="2500" dirty="0">
                <a:hlinkClick r:id="rId7" action="ppaction://hlinksldjump"/>
              </a:rPr>
              <a:t>21</a:t>
            </a:r>
            <a:endParaRPr lang="pt-BR" sz="2500" dirty="0"/>
          </a:p>
          <a:p>
            <a:pPr marL="0" indent="0" algn="r">
              <a:lnSpc>
                <a:spcPct val="110000"/>
              </a:lnSpc>
              <a:buSzPct val="70000"/>
              <a:buNone/>
            </a:pPr>
            <a:r>
              <a:rPr lang="pt-BR" sz="2500" dirty="0">
                <a:hlinkClick r:id="rId8" action="ppaction://hlinksldjump"/>
              </a:rPr>
              <a:t>26</a:t>
            </a:r>
            <a:endParaRPr lang="pt-BR" sz="2500" dirty="0"/>
          </a:p>
          <a:p>
            <a:pPr marL="0" indent="0" algn="r">
              <a:lnSpc>
                <a:spcPct val="110000"/>
              </a:lnSpc>
              <a:buSzPct val="70000"/>
              <a:buNone/>
            </a:pP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4131611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0"/>
            <a:ext cx="7174583" cy="1460499"/>
          </a:xfrm>
        </p:spPr>
        <p:txBody>
          <a:bodyPr>
            <a:normAutofit/>
          </a:bodyPr>
          <a:lstStyle/>
          <a:p>
            <a:r>
              <a:rPr lang="pt-BR" b="1" dirty="0"/>
              <a:t>Remoção de Outliers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20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Modelagem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15BB167-DD6C-490A-BB02-B47F85831F75}"/>
              </a:ext>
            </a:extLst>
          </p:cNvPr>
          <p:cNvSpPr txBox="1"/>
          <p:nvPr/>
        </p:nvSpPr>
        <p:spPr>
          <a:xfrm>
            <a:off x="508262" y="1187136"/>
            <a:ext cx="51530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Valores de concentração de Sílica acima de 5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2D57F0B-C9E5-4953-A972-675C8C80C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49" y="1598761"/>
            <a:ext cx="5153025" cy="4733925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CBEF2728-2CD2-4524-80E0-2D9868F73A3C}"/>
              </a:ext>
            </a:extLst>
          </p:cNvPr>
          <p:cNvSpPr/>
          <p:nvPr/>
        </p:nvSpPr>
        <p:spPr>
          <a:xfrm rot="16200000">
            <a:off x="5032656" y="2086287"/>
            <a:ext cx="286102" cy="971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87EBF80-1B94-4DEA-8E47-1775F6489DD4}"/>
              </a:ext>
            </a:extLst>
          </p:cNvPr>
          <p:cNvSpPr txBox="1"/>
          <p:nvPr/>
        </p:nvSpPr>
        <p:spPr>
          <a:xfrm>
            <a:off x="6530713" y="1582701"/>
            <a:ext cx="51530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Retirada dos valores maiores ou iguais à 5.1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C59CB4A6-EC18-4D26-9244-D24DD5C87BDE}"/>
              </a:ext>
            </a:extLst>
          </p:cNvPr>
          <p:cNvSpPr/>
          <p:nvPr/>
        </p:nvSpPr>
        <p:spPr>
          <a:xfrm rot="16200000">
            <a:off x="5032656" y="2694762"/>
            <a:ext cx="286102" cy="971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2EB0F92-7C44-4D6B-9977-74514E958534}"/>
              </a:ext>
            </a:extLst>
          </p:cNvPr>
          <p:cNvSpPr/>
          <p:nvPr/>
        </p:nvSpPr>
        <p:spPr>
          <a:xfrm rot="16200000">
            <a:off x="5032654" y="3018572"/>
            <a:ext cx="286102" cy="971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D9A5D6AA-DC26-4CFE-9767-9A394B80948C}"/>
              </a:ext>
            </a:extLst>
          </p:cNvPr>
          <p:cNvSpPr/>
          <p:nvPr/>
        </p:nvSpPr>
        <p:spPr>
          <a:xfrm rot="16200000">
            <a:off x="5032654" y="3350494"/>
            <a:ext cx="286102" cy="971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176791D0-49D9-4B87-9009-E4CFA401FCE1}"/>
              </a:ext>
            </a:extLst>
          </p:cNvPr>
          <p:cNvSpPr/>
          <p:nvPr/>
        </p:nvSpPr>
        <p:spPr>
          <a:xfrm rot="16200000">
            <a:off x="5032654" y="5213563"/>
            <a:ext cx="286102" cy="971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9673DE3-E607-4030-ACC1-26CBA9EE3A21}"/>
              </a:ext>
            </a:extLst>
          </p:cNvPr>
          <p:cNvSpPr/>
          <p:nvPr/>
        </p:nvSpPr>
        <p:spPr>
          <a:xfrm>
            <a:off x="6586882" y="3517646"/>
            <a:ext cx="3460818" cy="2080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0F36AB3-CF61-48B5-BA50-5F421880938D}"/>
              </a:ext>
            </a:extLst>
          </p:cNvPr>
          <p:cNvSpPr txBox="1"/>
          <p:nvPr/>
        </p:nvSpPr>
        <p:spPr>
          <a:xfrm>
            <a:off x="6530716" y="2723396"/>
            <a:ext cx="39506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500"/>
              </a:spcAft>
            </a:pPr>
            <a:r>
              <a:rPr lang="pt-BR" sz="2000" dirty="0"/>
              <a:t>O modelo com hiper parâmetros padrões apresentou os resultados: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7274933-A051-4CC1-A9AB-B465B26F2085}"/>
              </a:ext>
            </a:extLst>
          </p:cNvPr>
          <p:cNvSpPr txBox="1"/>
          <p:nvPr/>
        </p:nvSpPr>
        <p:spPr>
          <a:xfrm>
            <a:off x="6530715" y="2174815"/>
            <a:ext cx="395061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000" dirty="0"/>
              <a:t>Model Baseline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D7DDC2B-7804-48A1-A76E-F54386C114EA}"/>
              </a:ext>
            </a:extLst>
          </p:cNvPr>
          <p:cNvSpPr txBox="1"/>
          <p:nvPr/>
        </p:nvSpPr>
        <p:spPr>
          <a:xfrm>
            <a:off x="6672903" y="3517646"/>
            <a:ext cx="3374797" cy="2080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pt-BR" sz="2000" dirty="0"/>
              <a:t>    </a:t>
            </a:r>
            <a:r>
              <a:rPr lang="pt-BR" sz="2000" b="1" dirty="0"/>
              <a:t>RMSE</a:t>
            </a:r>
            <a:r>
              <a:rPr lang="pt-BR" sz="2000" dirty="0"/>
              <a:t>                     </a:t>
            </a:r>
            <a:r>
              <a:rPr lang="pt-BR" sz="2000" b="1" dirty="0"/>
              <a:t>AME</a:t>
            </a:r>
            <a:r>
              <a:rPr lang="pt-BR" sz="2000" dirty="0"/>
              <a:t> </a:t>
            </a:r>
          </a:p>
          <a:p>
            <a:r>
              <a:rPr lang="pt-BR" sz="3500" dirty="0"/>
              <a:t> </a:t>
            </a:r>
            <a:r>
              <a:rPr lang="pt-BR" sz="3500" b="1" dirty="0">
                <a:ln>
                  <a:solidFill>
                    <a:sysClr val="windowText" lastClr="000000"/>
                  </a:solidFill>
                </a:ln>
              </a:rPr>
              <a:t>1.45          0.97</a:t>
            </a:r>
            <a:endParaRPr lang="pt-BR" sz="1500" b="1" dirty="0">
              <a:ln>
                <a:solidFill>
                  <a:sysClr val="windowText" lastClr="000000"/>
                </a:solidFill>
              </a:ln>
            </a:endParaRPr>
          </a:p>
          <a:p>
            <a:endParaRPr lang="pt-BR" sz="1500" dirty="0"/>
          </a:p>
          <a:p>
            <a:r>
              <a:rPr lang="pt-BR" sz="2000" dirty="0"/>
              <a:t>Média Sílica       Desvio padrão </a:t>
            </a:r>
          </a:p>
          <a:p>
            <a:r>
              <a:rPr lang="pt-BR" sz="3500" dirty="0"/>
              <a:t>  2.37         1.07</a:t>
            </a:r>
          </a:p>
        </p:txBody>
      </p:sp>
    </p:spTree>
    <p:extLst>
      <p:ext uri="{BB962C8B-B14F-4D97-AF65-F5344CB8AC3E}">
        <p14:creationId xmlns:p14="http://schemas.microsoft.com/office/powerpoint/2010/main" val="609528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B59D71A5-E0CD-46DB-AFC0-023DEDE62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232" y="1465236"/>
            <a:ext cx="5055222" cy="335883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0"/>
            <a:ext cx="7174583" cy="1460499"/>
          </a:xfrm>
        </p:spPr>
        <p:txBody>
          <a:bodyPr>
            <a:normAutofit/>
          </a:bodyPr>
          <a:lstStyle/>
          <a:p>
            <a:r>
              <a:rPr lang="pt-BR" b="1" dirty="0"/>
              <a:t>Qualidade da Predição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21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Avaliação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E0B3F9-3423-4871-8FBC-EB4CE9095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12" y="1446576"/>
            <a:ext cx="5759288" cy="4317294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A46AE23C-4B3C-4545-904A-5713D9FBD5B2}"/>
              </a:ext>
            </a:extLst>
          </p:cNvPr>
          <p:cNvSpPr txBox="1"/>
          <p:nvPr/>
        </p:nvSpPr>
        <p:spPr>
          <a:xfrm>
            <a:off x="574249" y="1094130"/>
            <a:ext cx="51530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Importância das Features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110AA60-8031-460D-A9B8-D679BC91ABA7}"/>
              </a:ext>
            </a:extLst>
          </p:cNvPr>
          <p:cNvSpPr txBox="1"/>
          <p:nvPr/>
        </p:nvSpPr>
        <p:spPr>
          <a:xfrm>
            <a:off x="498835" y="5803156"/>
            <a:ext cx="54400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dirty="0"/>
              <a:t>Nenhuma feature foi de extrema importância para a predição da concentração de sílica, mas de forma geral contribuíram.  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96EE9277-13E1-4EDC-82A6-CD636830386F}"/>
              </a:ext>
            </a:extLst>
          </p:cNvPr>
          <p:cNvSpPr txBox="1"/>
          <p:nvPr/>
        </p:nvSpPr>
        <p:spPr>
          <a:xfrm>
            <a:off x="6824320" y="1086336"/>
            <a:ext cx="47235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Valores Previstos x Valores Reais (teste)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D3F4FFA-BE74-4B44-93C0-7C4D6EF03787}"/>
              </a:ext>
            </a:extLst>
          </p:cNvPr>
          <p:cNvSpPr txBox="1"/>
          <p:nvPr/>
        </p:nvSpPr>
        <p:spPr>
          <a:xfrm>
            <a:off x="6615851" y="5203308"/>
            <a:ext cx="49319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dirty="0"/>
              <a:t>Modelo está errando ‘igual’ em todos os valores. A métrica de interesse (RMSE) precisa ser otimizada através de validação cruzada.</a:t>
            </a:r>
          </a:p>
        </p:txBody>
      </p:sp>
    </p:spTree>
    <p:extLst>
      <p:ext uri="{BB962C8B-B14F-4D97-AF65-F5344CB8AC3E}">
        <p14:creationId xmlns:p14="http://schemas.microsoft.com/office/powerpoint/2010/main" val="327815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0"/>
            <a:ext cx="7174583" cy="1460499"/>
          </a:xfrm>
        </p:spPr>
        <p:txBody>
          <a:bodyPr>
            <a:normAutofit/>
          </a:bodyPr>
          <a:lstStyle/>
          <a:p>
            <a:r>
              <a:rPr lang="pt-BR" b="1" dirty="0"/>
              <a:t>Validação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22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Avaliação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46AE23C-4B3C-4545-904A-5713D9FBD5B2}"/>
              </a:ext>
            </a:extLst>
          </p:cNvPr>
          <p:cNvSpPr txBox="1"/>
          <p:nvPr/>
        </p:nvSpPr>
        <p:spPr>
          <a:xfrm>
            <a:off x="574249" y="1094130"/>
            <a:ext cx="515302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500" dirty="0" err="1"/>
              <a:t>Tuning</a:t>
            </a:r>
            <a:r>
              <a:rPr lang="pt-BR" sz="2500" dirty="0"/>
              <a:t> e Validação com </a:t>
            </a:r>
            <a:r>
              <a:rPr lang="pt-BR" sz="2500" dirty="0" err="1"/>
              <a:t>GridSearchCV</a:t>
            </a:r>
            <a:r>
              <a:rPr lang="pt-BR" sz="2500" dirty="0"/>
              <a:t>  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D3F4FFA-BE74-4B44-93C0-7C4D6EF03787}"/>
              </a:ext>
            </a:extLst>
          </p:cNvPr>
          <p:cNvSpPr txBox="1"/>
          <p:nvPr/>
        </p:nvSpPr>
        <p:spPr>
          <a:xfrm>
            <a:off x="5422967" y="5719571"/>
            <a:ext cx="593083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500" dirty="0"/>
              <a:t>O modelo conseguiu identificar as features mais importante para a previsão, mas acabou ficando </a:t>
            </a:r>
            <a:r>
              <a:rPr lang="pt-BR" sz="1500" b="1" dirty="0"/>
              <a:t>simplificado demais</a:t>
            </a:r>
            <a:r>
              <a:rPr lang="pt-BR" sz="1500" dirty="0"/>
              <a:t> (conforme gráfico).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21598464-28B6-47B5-8292-B4016A3DA4CD}"/>
              </a:ext>
            </a:extLst>
          </p:cNvPr>
          <p:cNvGrpSpPr/>
          <p:nvPr/>
        </p:nvGrpSpPr>
        <p:grpSpPr>
          <a:xfrm>
            <a:off x="1611198" y="1928095"/>
            <a:ext cx="3460819" cy="1027855"/>
            <a:chOff x="574249" y="2392910"/>
            <a:chExt cx="3460819" cy="1027855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0F2C9E0C-8E38-4CF2-AAE3-89522E97C0A2}"/>
                </a:ext>
              </a:extLst>
            </p:cNvPr>
            <p:cNvSpPr/>
            <p:nvPr/>
          </p:nvSpPr>
          <p:spPr>
            <a:xfrm>
              <a:off x="574249" y="2392910"/>
              <a:ext cx="3460818" cy="10278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9D10FB58-F000-49E0-9434-88FA25A73F35}"/>
                </a:ext>
              </a:extLst>
            </p:cNvPr>
            <p:cNvSpPr txBox="1"/>
            <p:nvPr/>
          </p:nvSpPr>
          <p:spPr>
            <a:xfrm>
              <a:off x="574250" y="2417926"/>
              <a:ext cx="3460818" cy="10028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pt-BR" sz="2000" b="1" dirty="0"/>
                <a:t>       RMSE</a:t>
              </a:r>
              <a:r>
                <a:rPr lang="pt-BR" sz="2000" dirty="0"/>
                <a:t>                      </a:t>
              </a:r>
              <a:r>
                <a:rPr lang="pt-BR" sz="2000" b="1" dirty="0"/>
                <a:t>AME</a:t>
              </a:r>
              <a:r>
                <a:rPr lang="pt-BR" sz="2000" dirty="0"/>
                <a:t> </a:t>
              </a:r>
            </a:p>
            <a:p>
              <a:pPr algn="ctr"/>
              <a:r>
                <a:rPr lang="pt-BR" sz="3500" b="1" dirty="0">
                  <a:ln>
                    <a:solidFill>
                      <a:sysClr val="windowText" lastClr="000000"/>
                    </a:solidFill>
                  </a:ln>
                </a:rPr>
                <a:t>1.19          0.77</a:t>
              </a:r>
              <a:endParaRPr lang="pt-BR" sz="15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35E1285-1026-46C0-B480-34849A774615}"/>
              </a:ext>
            </a:extLst>
          </p:cNvPr>
          <p:cNvSpPr txBox="1"/>
          <p:nvPr/>
        </p:nvSpPr>
        <p:spPr>
          <a:xfrm>
            <a:off x="630415" y="1609609"/>
            <a:ext cx="47925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pt-BR" sz="1400" dirty="0"/>
              <a:t>O modelo com hiper parâmetros otimizados apresentou os resultados: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546923-FEDF-4ED3-803B-502CA0DA0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15" y="3496929"/>
            <a:ext cx="4070415" cy="275974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B7D282C-2256-49FD-A6C1-60C8C89BF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274" y="1239690"/>
            <a:ext cx="5799353" cy="4366572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C7CFB68E-478A-487C-93EC-21FE036EB432}"/>
              </a:ext>
            </a:extLst>
          </p:cNvPr>
          <p:cNvSpPr txBox="1"/>
          <p:nvPr/>
        </p:nvSpPr>
        <p:spPr>
          <a:xfrm>
            <a:off x="699451" y="3267858"/>
            <a:ext cx="4723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Valores Previstos x Valores Reais (teste)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CAC2E3B-8F5D-46EE-8271-D360BBE7676D}"/>
              </a:ext>
            </a:extLst>
          </p:cNvPr>
          <p:cNvSpPr txBox="1"/>
          <p:nvPr/>
        </p:nvSpPr>
        <p:spPr>
          <a:xfrm>
            <a:off x="6182560" y="1094130"/>
            <a:ext cx="5153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Importância das Features</a:t>
            </a:r>
          </a:p>
        </p:txBody>
      </p:sp>
    </p:spTree>
    <p:extLst>
      <p:ext uri="{BB962C8B-B14F-4D97-AF65-F5344CB8AC3E}">
        <p14:creationId xmlns:p14="http://schemas.microsoft.com/office/powerpoint/2010/main" val="3393310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BEBDE2BD-5847-4449-A52B-504248D11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054" y="4066812"/>
            <a:ext cx="3633965" cy="23988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0"/>
            <a:ext cx="7174583" cy="1460499"/>
          </a:xfrm>
        </p:spPr>
        <p:txBody>
          <a:bodyPr>
            <a:normAutofit/>
          </a:bodyPr>
          <a:lstStyle/>
          <a:p>
            <a:r>
              <a:rPr lang="pt-BR" b="1" dirty="0"/>
              <a:t>Abordagem Alternativa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23</a:t>
            </a:fld>
            <a:endParaRPr lang="pt-BR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46AE23C-4B3C-4545-904A-5713D9FBD5B2}"/>
              </a:ext>
            </a:extLst>
          </p:cNvPr>
          <p:cNvSpPr txBox="1"/>
          <p:nvPr/>
        </p:nvSpPr>
        <p:spPr>
          <a:xfrm>
            <a:off x="574249" y="1269942"/>
            <a:ext cx="503469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Um modelo simples não conseguiu capturar a complexidade dos dados.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Caso um modelo de maior capacidade seja ajustado, grande chance de overfitting devido ao tamanho da base.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Por isso, e necessário aumentar a quantidade de dados viáveis para treinamento do modelo.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Como os </a:t>
            </a:r>
            <a:r>
              <a:rPr lang="pt-BR" sz="2000" b="1" dirty="0"/>
              <a:t>maiores limitadores</a:t>
            </a:r>
            <a:r>
              <a:rPr lang="pt-BR" sz="2000" dirty="0"/>
              <a:t> da disponibilidade de dados são '% Iron Feed' e '% </a:t>
            </a:r>
            <a:r>
              <a:rPr lang="pt-BR" sz="2000" dirty="0" err="1"/>
              <a:t>Silica</a:t>
            </a:r>
            <a:r>
              <a:rPr lang="pt-BR" sz="2000" dirty="0"/>
              <a:t> Feed’, é preciso avaliar uma abordagem sem essas features.</a:t>
            </a:r>
          </a:p>
        </p:txBody>
      </p:sp>
      <p:sp>
        <p:nvSpPr>
          <p:cNvPr id="19" name="Retângulo: Cantos Diagonais Arredondados 18">
            <a:extLst>
              <a:ext uri="{FF2B5EF4-FFF2-40B4-BE49-F238E27FC236}">
                <a16:creationId xmlns:a16="http://schemas.microsoft.com/office/drawing/2014/main" id="{285D7D0A-4998-4AF9-B6D4-2BAD194867DB}"/>
              </a:ext>
            </a:extLst>
          </p:cNvPr>
          <p:cNvSpPr/>
          <p:nvPr/>
        </p:nvSpPr>
        <p:spPr>
          <a:xfrm>
            <a:off x="9769312" y="0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Preparação dos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50561AB-9037-4BB2-B316-F3FA9DB27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054" y="1295418"/>
            <a:ext cx="3576711" cy="2323221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1C16E08E-12A9-47D8-A164-FF68124D56E4}"/>
              </a:ext>
            </a:extLst>
          </p:cNvPr>
          <p:cNvSpPr txBox="1"/>
          <p:nvPr/>
        </p:nvSpPr>
        <p:spPr>
          <a:xfrm>
            <a:off x="6776124" y="1043328"/>
            <a:ext cx="25695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Distribuição do ‘% Iron Feed’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02D525A-9371-47BF-8DB1-801C9735785C}"/>
              </a:ext>
            </a:extLst>
          </p:cNvPr>
          <p:cNvSpPr txBox="1"/>
          <p:nvPr/>
        </p:nvSpPr>
        <p:spPr>
          <a:xfrm>
            <a:off x="6776123" y="3814235"/>
            <a:ext cx="29700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Distribuição do ‘% </a:t>
            </a:r>
            <a:r>
              <a:rPr lang="pt-BR" sz="1600" dirty="0" err="1"/>
              <a:t>Silica</a:t>
            </a:r>
            <a:r>
              <a:rPr lang="pt-BR" sz="1600" dirty="0"/>
              <a:t> Feed’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8B29A8D-255D-4DB3-A9D1-8F73D23C7A58}"/>
              </a:ext>
            </a:extLst>
          </p:cNvPr>
          <p:cNvSpPr txBox="1"/>
          <p:nvPr/>
        </p:nvSpPr>
        <p:spPr>
          <a:xfrm>
            <a:off x="10294696" y="5869948"/>
            <a:ext cx="179285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900" dirty="0"/>
              <a:t>A distribuição dessas features se aproxima de uma normal, com média e mediana bem próximas.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E252358-7600-4FFF-97D0-33421DCAF087}"/>
              </a:ext>
            </a:extLst>
          </p:cNvPr>
          <p:cNvSpPr txBox="1"/>
          <p:nvPr/>
        </p:nvSpPr>
        <p:spPr>
          <a:xfrm>
            <a:off x="10217018" y="2992727"/>
            <a:ext cx="187053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900" dirty="0"/>
              <a:t>Distribuição próxima à normal. Essa variação pode estar intrínseca nas relações das outras features.</a:t>
            </a:r>
          </a:p>
        </p:txBody>
      </p:sp>
    </p:spTree>
    <p:extLst>
      <p:ext uri="{BB962C8B-B14F-4D97-AF65-F5344CB8AC3E}">
        <p14:creationId xmlns:p14="http://schemas.microsoft.com/office/powerpoint/2010/main" val="926219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0"/>
            <a:ext cx="7174583" cy="1460499"/>
          </a:xfrm>
        </p:spPr>
        <p:txBody>
          <a:bodyPr>
            <a:normAutofit/>
          </a:bodyPr>
          <a:lstStyle/>
          <a:p>
            <a:r>
              <a:rPr lang="pt-BR" b="1" dirty="0"/>
              <a:t>Reestruturação da Base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24</a:t>
            </a:fld>
            <a:endParaRPr lang="pt-BR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46AE23C-4B3C-4545-904A-5713D9FBD5B2}"/>
              </a:ext>
            </a:extLst>
          </p:cNvPr>
          <p:cNvSpPr txBox="1"/>
          <p:nvPr/>
        </p:nvSpPr>
        <p:spPr>
          <a:xfrm>
            <a:off x="572892" y="1131168"/>
            <a:ext cx="1047532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Vou assumir a premissa de que essas 2 features tem uma distribuição normal, com baixa variância, e retirá-las da base.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Será possível adotar as medições a cada hora, sendo a análise laboratorial da sílica o novo limitador.</a:t>
            </a:r>
          </a:p>
          <a:p>
            <a:pPr algn="just"/>
            <a:r>
              <a:rPr lang="pt-BR" sz="2000" dirty="0"/>
              <a:t> </a:t>
            </a:r>
          </a:p>
          <a:p>
            <a:pPr algn="just"/>
            <a:r>
              <a:rPr lang="pt-BR" sz="2000" dirty="0"/>
              <a:t>Isso vai aumentar de forma substancial a disponibilidade de dados, permitindo o ajuste de um modelo de maior capacidade.</a:t>
            </a:r>
          </a:p>
        </p:txBody>
      </p:sp>
      <p:sp>
        <p:nvSpPr>
          <p:cNvPr id="19" name="Retângulo: Cantos Diagonais Arredondados 18">
            <a:extLst>
              <a:ext uri="{FF2B5EF4-FFF2-40B4-BE49-F238E27FC236}">
                <a16:creationId xmlns:a16="http://schemas.microsoft.com/office/drawing/2014/main" id="{285D7D0A-4998-4AF9-B6D4-2BAD194867DB}"/>
              </a:ext>
            </a:extLst>
          </p:cNvPr>
          <p:cNvSpPr/>
          <p:nvPr/>
        </p:nvSpPr>
        <p:spPr>
          <a:xfrm>
            <a:off x="9769312" y="0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Preparação dos Dados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403DB0B-0E56-4870-9699-BA29539F8875}"/>
              </a:ext>
            </a:extLst>
          </p:cNvPr>
          <p:cNvSpPr txBox="1"/>
          <p:nvPr/>
        </p:nvSpPr>
        <p:spPr>
          <a:xfrm>
            <a:off x="9735923" y="4206426"/>
            <a:ext cx="1683079" cy="1461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500" b="1" dirty="0"/>
              <a:t>Nova Base</a:t>
            </a:r>
          </a:p>
          <a:p>
            <a:r>
              <a:rPr lang="pt-BR" sz="3200" b="1" dirty="0"/>
              <a:t>4.022</a:t>
            </a:r>
            <a:r>
              <a:rPr lang="pt-BR" sz="1400" dirty="0"/>
              <a:t> linhas</a:t>
            </a:r>
          </a:p>
          <a:p>
            <a:r>
              <a:rPr lang="pt-BR" sz="3200" b="1" dirty="0"/>
              <a:t>20</a:t>
            </a:r>
            <a:r>
              <a:rPr lang="pt-BR" sz="1400" dirty="0"/>
              <a:t> colunas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70D413-348C-4C12-AFF4-95C8FD4AC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48" y="3507908"/>
            <a:ext cx="85725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4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6322BF0F-4551-43AF-B94D-5A0C0AEF9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15" y="3537954"/>
            <a:ext cx="4078853" cy="276639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5D5A5CF-AEB7-4E63-BAD5-33DAAABF8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488" y="1668636"/>
            <a:ext cx="5672187" cy="417817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0"/>
            <a:ext cx="7174583" cy="1460499"/>
          </a:xfrm>
        </p:spPr>
        <p:txBody>
          <a:bodyPr>
            <a:normAutofit/>
          </a:bodyPr>
          <a:lstStyle/>
          <a:p>
            <a:r>
              <a:rPr lang="pt-BR" b="1" dirty="0" err="1"/>
              <a:t>Random</a:t>
            </a:r>
            <a:r>
              <a:rPr lang="pt-BR" b="1" dirty="0"/>
              <a:t> Forest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25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Avaliação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46AE23C-4B3C-4545-904A-5713D9FBD5B2}"/>
              </a:ext>
            </a:extLst>
          </p:cNvPr>
          <p:cNvSpPr txBox="1"/>
          <p:nvPr/>
        </p:nvSpPr>
        <p:spPr>
          <a:xfrm>
            <a:off x="574249" y="1094130"/>
            <a:ext cx="515302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500" dirty="0" err="1"/>
              <a:t>Tuning</a:t>
            </a:r>
            <a:r>
              <a:rPr lang="pt-BR" sz="2500" dirty="0"/>
              <a:t> e Validação com </a:t>
            </a:r>
            <a:r>
              <a:rPr lang="pt-BR" sz="2500" dirty="0" err="1"/>
              <a:t>GridSearchCV</a:t>
            </a:r>
            <a:r>
              <a:rPr lang="pt-BR" sz="2500" dirty="0"/>
              <a:t>  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D3F4FFA-BE74-4B44-93C0-7C4D6EF03787}"/>
              </a:ext>
            </a:extLst>
          </p:cNvPr>
          <p:cNvSpPr txBox="1"/>
          <p:nvPr/>
        </p:nvSpPr>
        <p:spPr>
          <a:xfrm>
            <a:off x="6004481" y="1128001"/>
            <a:ext cx="59308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O modelo conseguiu identificar as features mais importante para a previsão, mas com uma distribuição bem equilibrada de utilização.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35E1285-1026-46C0-B480-34849A774615}"/>
              </a:ext>
            </a:extLst>
          </p:cNvPr>
          <p:cNvSpPr txBox="1"/>
          <p:nvPr/>
        </p:nvSpPr>
        <p:spPr>
          <a:xfrm>
            <a:off x="623940" y="1524006"/>
            <a:ext cx="47925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pt-BR" sz="1400" dirty="0"/>
              <a:t>Com hiper parâmetros otimizados o modelo performou assim: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7CFB68E-478A-487C-93EC-21FE036EB432}"/>
              </a:ext>
            </a:extLst>
          </p:cNvPr>
          <p:cNvSpPr txBox="1"/>
          <p:nvPr/>
        </p:nvSpPr>
        <p:spPr>
          <a:xfrm>
            <a:off x="699451" y="3267858"/>
            <a:ext cx="4723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Valores Previstos x Valores Reais (teste)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D558E16-CD3F-4FB6-979F-973B6348DAA3}"/>
              </a:ext>
            </a:extLst>
          </p:cNvPr>
          <p:cNvSpPr txBox="1"/>
          <p:nvPr/>
        </p:nvSpPr>
        <p:spPr>
          <a:xfrm>
            <a:off x="4709268" y="5638164"/>
            <a:ext cx="2027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200" dirty="0"/>
              <a:t>Conseguiu otimizar a métrica de interesse e ainda manter a complexidade dos dados.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0586BA6-2E46-4FA8-94D8-E7D24AF56D64}"/>
              </a:ext>
            </a:extLst>
          </p:cNvPr>
          <p:cNvGrpSpPr/>
          <p:nvPr/>
        </p:nvGrpSpPr>
        <p:grpSpPr>
          <a:xfrm>
            <a:off x="984893" y="2016826"/>
            <a:ext cx="3724375" cy="1027855"/>
            <a:chOff x="574248" y="2016826"/>
            <a:chExt cx="3724375" cy="1027855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0F2C9E0C-8E38-4CF2-AAE3-89522E97C0A2}"/>
                </a:ext>
              </a:extLst>
            </p:cNvPr>
            <p:cNvSpPr/>
            <p:nvPr/>
          </p:nvSpPr>
          <p:spPr>
            <a:xfrm>
              <a:off x="574248" y="2016826"/>
              <a:ext cx="3724375" cy="10278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9D10FB58-F000-49E0-9434-88FA25A73F35}"/>
                </a:ext>
              </a:extLst>
            </p:cNvPr>
            <p:cNvSpPr txBox="1"/>
            <p:nvPr/>
          </p:nvSpPr>
          <p:spPr>
            <a:xfrm>
              <a:off x="666757" y="2074857"/>
              <a:ext cx="102496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spcAft>
                  <a:spcPts val="500"/>
                </a:spcAft>
              </a:pPr>
              <a:r>
                <a:rPr lang="pt-BR" sz="2000" b="1" dirty="0">
                  <a:ln>
                    <a:solidFill>
                      <a:sysClr val="windowText" lastClr="000000"/>
                    </a:solidFill>
                  </a:ln>
                </a:rPr>
                <a:t>RMSE</a:t>
              </a:r>
              <a:endParaRPr lang="pt-BR" sz="1500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CA760474-E4D0-4E40-80CA-7EB08F3B0D45}"/>
                </a:ext>
              </a:extLst>
            </p:cNvPr>
            <p:cNvSpPr txBox="1"/>
            <p:nvPr/>
          </p:nvSpPr>
          <p:spPr>
            <a:xfrm>
              <a:off x="666756" y="2390003"/>
              <a:ext cx="1024966" cy="6309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pt-BR" sz="3500" dirty="0">
                  <a:ln>
                    <a:solidFill>
                      <a:sysClr val="windowText" lastClr="000000"/>
                    </a:solidFill>
                  </a:ln>
                </a:rPr>
                <a:t>0.96</a:t>
              </a:r>
              <a:endParaRPr lang="pt-BR" sz="1500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25211F71-70AE-4198-9FAC-72A0B3359E32}"/>
                </a:ext>
              </a:extLst>
            </p:cNvPr>
            <p:cNvSpPr txBox="1"/>
            <p:nvPr/>
          </p:nvSpPr>
          <p:spPr>
            <a:xfrm>
              <a:off x="1921697" y="2082619"/>
              <a:ext cx="102496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spcAft>
                  <a:spcPts val="500"/>
                </a:spcAft>
              </a:pPr>
              <a:r>
                <a:rPr lang="pt-BR" sz="2000" b="1" dirty="0">
                  <a:ln>
                    <a:solidFill>
                      <a:sysClr val="windowText" lastClr="000000"/>
                    </a:solidFill>
                  </a:ln>
                </a:rPr>
                <a:t>MAE</a:t>
              </a:r>
              <a:endParaRPr lang="pt-BR" sz="1500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AC9232CD-CCB3-4DA6-9C2A-08074E0E8123}"/>
                </a:ext>
              </a:extLst>
            </p:cNvPr>
            <p:cNvSpPr txBox="1"/>
            <p:nvPr/>
          </p:nvSpPr>
          <p:spPr>
            <a:xfrm>
              <a:off x="1921696" y="2397765"/>
              <a:ext cx="1024966" cy="6309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pt-BR" sz="3500" dirty="0">
                  <a:ln>
                    <a:solidFill>
                      <a:sysClr val="windowText" lastClr="000000"/>
                    </a:solidFill>
                  </a:ln>
                </a:rPr>
                <a:t>0.77</a:t>
              </a:r>
              <a:endParaRPr lang="pt-BR" sz="1500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C91860CD-F29F-4626-9852-A4E5CD70C5D1}"/>
                </a:ext>
              </a:extLst>
            </p:cNvPr>
            <p:cNvSpPr txBox="1"/>
            <p:nvPr/>
          </p:nvSpPr>
          <p:spPr>
            <a:xfrm>
              <a:off x="3176637" y="2084070"/>
              <a:ext cx="102496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spcAft>
                  <a:spcPts val="500"/>
                </a:spcAft>
              </a:pPr>
              <a:r>
                <a:rPr lang="pt-BR" sz="2000" b="1" dirty="0">
                  <a:ln>
                    <a:solidFill>
                      <a:sysClr val="windowText" lastClr="000000"/>
                    </a:solidFill>
                  </a:ln>
                </a:rPr>
                <a:t>AME</a:t>
              </a:r>
              <a:endParaRPr lang="pt-BR" sz="1500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762C4586-78C0-4B7F-9397-E33B85094CF3}"/>
                </a:ext>
              </a:extLst>
            </p:cNvPr>
            <p:cNvSpPr txBox="1"/>
            <p:nvPr/>
          </p:nvSpPr>
          <p:spPr>
            <a:xfrm>
              <a:off x="3176636" y="2399216"/>
              <a:ext cx="1024966" cy="6309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pt-BR" sz="3500" dirty="0">
                  <a:ln>
                    <a:solidFill>
                      <a:sysClr val="windowText" lastClr="000000"/>
                    </a:solidFill>
                  </a:ln>
                </a:rPr>
                <a:t>0.64</a:t>
              </a:r>
              <a:endParaRPr lang="pt-BR" sz="1500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5877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0"/>
            <a:ext cx="7174583" cy="1460499"/>
          </a:xfrm>
        </p:spPr>
        <p:txBody>
          <a:bodyPr>
            <a:normAutofit/>
          </a:bodyPr>
          <a:lstStyle/>
          <a:p>
            <a:r>
              <a:rPr lang="pt-BR" b="1" dirty="0"/>
              <a:t>Discussão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26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Conclusão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15BB167-DD6C-490A-BB02-B47F85831F75}"/>
              </a:ext>
            </a:extLst>
          </p:cNvPr>
          <p:cNvSpPr txBox="1"/>
          <p:nvPr/>
        </p:nvSpPr>
        <p:spPr>
          <a:xfrm>
            <a:off x="574249" y="1123388"/>
            <a:ext cx="1086046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b="0" i="0" dirty="0">
                <a:effectLst/>
              </a:rPr>
              <a:t>Após algumas iterações foi possível chegar a um bom resultado preliminar com um modelo relativamente simples.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b="0" i="0" dirty="0">
                <a:effectLst/>
              </a:rPr>
              <a:t>Os dados, após um intenso tratamento, apresentaram boa capacidade de predição, com erro (RMSE) em </a:t>
            </a:r>
            <a:r>
              <a:rPr lang="pt-BR" sz="2000" b="1" i="0" dirty="0">
                <a:effectLst/>
              </a:rPr>
              <a:t>0.96</a:t>
            </a:r>
            <a:r>
              <a:rPr lang="pt-BR" sz="2000" b="0" i="0" dirty="0">
                <a:effectLst/>
              </a:rPr>
              <a:t>, boa utilização das variações da features para interpretação das correlações e boa capacidade de generalização.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b="0" i="0" dirty="0">
                <a:effectLst/>
              </a:rPr>
              <a:t>A abordagem alternativa mostrou-se uma solução mais robusta, de forma que o trade-off entre as concentrações iniciais de Ferro e Sílica e um maior número de instâncias na base valeu a pena. Resta avaliar a amplitude de variação dessas concentrações dentro de uma mina. Seria o caso de treinar um modelo por mina?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b="0" i="0" dirty="0">
                <a:effectLst/>
              </a:rPr>
              <a:t>E se fosse ajustado um modelo de ainda mais capacidade, como </a:t>
            </a:r>
            <a:r>
              <a:rPr lang="pt-BR" sz="2000" b="0" i="0" dirty="0" err="1">
                <a:effectLst/>
              </a:rPr>
              <a:t>XGBoost</a:t>
            </a:r>
            <a:r>
              <a:rPr lang="pt-BR" sz="2000" b="0" i="0" dirty="0">
                <a:effectLst/>
              </a:rPr>
              <a:t> ou uma rede neuronal?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b="0" i="0" dirty="0">
                <a:effectLst/>
              </a:rPr>
              <a:t>Vale muito a pena continuar evoluindo a solução e testar o modelo ‘em produção’, com a validação das previsões possibilitadas pelas análises laboratoriais. </a:t>
            </a:r>
          </a:p>
        </p:txBody>
      </p:sp>
    </p:spTree>
    <p:extLst>
      <p:ext uri="{BB962C8B-B14F-4D97-AF65-F5344CB8AC3E}">
        <p14:creationId xmlns:p14="http://schemas.microsoft.com/office/powerpoint/2010/main" val="1292783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27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Conclusão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15BB167-DD6C-490A-BB02-B47F85831F75}"/>
              </a:ext>
            </a:extLst>
          </p:cNvPr>
          <p:cNvSpPr txBox="1"/>
          <p:nvPr/>
        </p:nvSpPr>
        <p:spPr>
          <a:xfrm>
            <a:off x="498835" y="2856711"/>
            <a:ext cx="109358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9600" b="1" dirty="0"/>
              <a:t>Obrigado</a:t>
            </a:r>
            <a:endParaRPr lang="pt-BR" sz="7000" b="0" i="0" dirty="0">
              <a:effectLst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D8DFECF-9AC0-4DF3-BD58-326D9CBC86B2}"/>
              </a:ext>
            </a:extLst>
          </p:cNvPr>
          <p:cNvSpPr txBox="1"/>
          <p:nvPr/>
        </p:nvSpPr>
        <p:spPr>
          <a:xfrm>
            <a:off x="536542" y="6022230"/>
            <a:ext cx="10860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b="0" i="0" dirty="0">
                <a:effectLst/>
              </a:rPr>
              <a:t>Contato: </a:t>
            </a:r>
            <a:r>
              <a:rPr lang="pt-BR" sz="2000" dirty="0"/>
              <a:t>jwl.mota@gmail.com</a:t>
            </a:r>
            <a:endParaRPr lang="pt-BR" sz="2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9262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75B9F44-49E9-4D31-93D2-FD2A987A7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4" t="2593" r="4989" b="1670"/>
          <a:stretch/>
        </p:blipFill>
        <p:spPr>
          <a:xfrm>
            <a:off x="1116679" y="1873636"/>
            <a:ext cx="4196720" cy="42883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50" y="0"/>
            <a:ext cx="3328447" cy="1460499"/>
          </a:xfrm>
        </p:spPr>
        <p:txBody>
          <a:bodyPr/>
          <a:lstStyle/>
          <a:p>
            <a:r>
              <a:rPr lang="pt-BR" b="1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C803F3-404C-40FA-AD92-BB7F7823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49" y="1192199"/>
            <a:ext cx="10779551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pt-BR" sz="2500" dirty="0"/>
              <a:t>Projeto construído com a metodologia CRISP-DM. </a:t>
            </a:r>
            <a:endParaRPr lang="pt-BR" sz="2500" b="0" i="0" dirty="0">
              <a:effectLst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3</a:t>
            </a:fld>
            <a:endParaRPr lang="pt-BR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ABD869C-9308-4FE4-ADFE-3A0DE7085FB8}"/>
              </a:ext>
            </a:extLst>
          </p:cNvPr>
          <p:cNvSpPr txBox="1"/>
          <p:nvPr/>
        </p:nvSpPr>
        <p:spPr>
          <a:xfrm>
            <a:off x="6008055" y="2285299"/>
            <a:ext cx="55241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dirty="0"/>
              <a:t>Este modelo de referência apresenta uma visão geral das fases, tarefas, atitudes e resultados esperados em um projeto de mineração de dados. 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3FBC74D-8B90-4D42-B590-57AABB2C98C7}"/>
              </a:ext>
            </a:extLst>
          </p:cNvPr>
          <p:cNvSpPr txBox="1"/>
          <p:nvPr/>
        </p:nvSpPr>
        <p:spPr>
          <a:xfrm>
            <a:off x="5998982" y="3451829"/>
            <a:ext cx="55241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dirty="0"/>
              <a:t>As fases são iterativas, podendo este ciclo ser repetido várias vezes dentro do mesmo projeto, a fim de encontrar a melhor solução viável ao contexto. 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40F6C30-275D-4276-843F-87E68483B133}"/>
              </a:ext>
            </a:extLst>
          </p:cNvPr>
          <p:cNvSpPr txBox="1"/>
          <p:nvPr/>
        </p:nvSpPr>
        <p:spPr>
          <a:xfrm>
            <a:off x="6008055" y="5138404"/>
            <a:ext cx="5426658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500" dirty="0"/>
              <a:t>O </a:t>
            </a:r>
            <a:r>
              <a:rPr lang="pt-BR" sz="1500" dirty="0" err="1"/>
              <a:t>Jupyter</a:t>
            </a:r>
            <a:r>
              <a:rPr lang="pt-BR" sz="1500" dirty="0"/>
              <a:t> Notebook com todo o código produzido para desenvolvimento do projeto está disponível em: </a:t>
            </a:r>
          </a:p>
          <a:p>
            <a:pPr algn="just"/>
            <a:r>
              <a:rPr lang="pt-BR" sz="1300" dirty="0">
                <a:hlinkClick r:id="rId3"/>
              </a:rPr>
              <a:t>https://github.com/JoseWalterLima/junior-datascientist-challenge-josemota</a:t>
            </a:r>
            <a:endParaRPr lang="pt-BR" sz="1300" dirty="0"/>
          </a:p>
          <a:p>
            <a:pPr algn="just"/>
            <a:r>
              <a:rPr lang="pt-BR" sz="1500" dirty="0"/>
              <a:t> </a:t>
            </a:r>
          </a:p>
        </p:txBody>
      </p:sp>
      <p:sp>
        <p:nvSpPr>
          <p:cNvPr id="15" name="Retângulo: Cantos Diagonais Arredondados 14">
            <a:extLst>
              <a:ext uri="{FF2B5EF4-FFF2-40B4-BE49-F238E27FC236}">
                <a16:creationId xmlns:a16="http://schemas.microsoft.com/office/drawing/2014/main" id="{7B774144-E799-4F94-A1D4-296D983A76C3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Metodologia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0C6BEBD-2203-4A53-8AEA-8ED680EED7E9}"/>
              </a:ext>
            </a:extLst>
          </p:cNvPr>
          <p:cNvSpPr txBox="1"/>
          <p:nvPr/>
        </p:nvSpPr>
        <p:spPr>
          <a:xfrm>
            <a:off x="534187" y="6572596"/>
            <a:ext cx="109979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Nota: Algumas partes da análise e do código foram deliberadamente suprimidas por questão de tempo de apresentação. Fonte: https://virtual.ufmg.br/20212/pluginfile.php/229802/mod_resource/content/1/guia-usr-pt-crispdm-v201902.docx.pdf</a:t>
            </a:r>
          </a:p>
        </p:txBody>
      </p:sp>
    </p:spTree>
    <p:extLst>
      <p:ext uri="{BB962C8B-B14F-4D97-AF65-F5344CB8AC3E}">
        <p14:creationId xmlns:p14="http://schemas.microsoft.com/office/powerpoint/2010/main" val="159496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50" y="0"/>
            <a:ext cx="3328447" cy="1460499"/>
          </a:xfrm>
        </p:spPr>
        <p:txBody>
          <a:bodyPr/>
          <a:lstStyle/>
          <a:p>
            <a:r>
              <a:rPr lang="pt-BR" b="1" dirty="0"/>
              <a:t>Contexto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C803F3-404C-40FA-AD92-BB7F7823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49" y="1460499"/>
            <a:ext cx="10587088" cy="4351338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pt-BR" sz="3200" b="0" i="0" dirty="0">
                <a:effectLst/>
              </a:rPr>
              <a:t>Demanda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pt-BR" sz="2200" b="0" i="0" dirty="0">
                <a:effectLst/>
              </a:rPr>
              <a:t>O cliente é uma mineradora que quer </a:t>
            </a:r>
            <a:r>
              <a:rPr lang="pt-BR" sz="2200" b="1" i="0" dirty="0">
                <a:effectLst/>
              </a:rPr>
              <a:t>melhorar o processo de beneficiamento do Minério de Ferro</a:t>
            </a:r>
            <a:r>
              <a:rPr lang="pt-BR" sz="2200" b="0" i="0" dirty="0">
                <a:effectLst/>
              </a:rPr>
              <a:t>.</a:t>
            </a:r>
          </a:p>
          <a:p>
            <a:pPr marL="0" indent="0" algn="just">
              <a:lnSpc>
                <a:spcPct val="110000"/>
              </a:lnSpc>
              <a:spcBef>
                <a:spcPts val="3000"/>
              </a:spcBef>
              <a:buNone/>
            </a:pPr>
            <a:r>
              <a:rPr lang="pt-BR" sz="3200" b="0" i="0" dirty="0">
                <a:effectLst/>
              </a:rPr>
              <a:t>Objetivo</a:t>
            </a:r>
            <a:endParaRPr lang="pt-BR" sz="32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200" dirty="0"/>
              <a:t>O objetivo principal é usar os dados que a empresa irá fornecer para </a:t>
            </a:r>
            <a:r>
              <a:rPr lang="pt-BR" sz="2200" b="1" dirty="0"/>
              <a:t>prever a quantidade de impureza (sílica)</a:t>
            </a:r>
            <a:r>
              <a:rPr lang="pt-BR" sz="2200" dirty="0"/>
              <a:t> existente no concentrado de minério de ferro, ao final do processo de </a:t>
            </a:r>
            <a:r>
              <a:rPr lang="pt-BR" sz="2200" b="0" i="0" dirty="0">
                <a:effectLst/>
              </a:rPr>
              <a:t>beneficiamento</a:t>
            </a:r>
            <a:r>
              <a:rPr lang="pt-BR" sz="2200" dirty="0"/>
              <a:t>. </a:t>
            </a:r>
          </a:p>
          <a:p>
            <a:pPr marL="0" indent="0" algn="just">
              <a:lnSpc>
                <a:spcPct val="110000"/>
              </a:lnSpc>
              <a:spcBef>
                <a:spcPts val="3000"/>
              </a:spcBef>
              <a:buNone/>
            </a:pPr>
            <a:r>
              <a:rPr lang="pt-BR" sz="3200" b="0" i="0" dirty="0">
                <a:effectLst/>
              </a:rPr>
              <a:t>Justificativa</a:t>
            </a:r>
            <a:endParaRPr lang="pt-BR" sz="32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200" dirty="0"/>
              <a:t>Tendo a previsão da concentração de sílica, os engenheiros responsáveis podem tomar decisões mais rápidas e assertivas para ajustar o processo, buscando: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pt-BR" sz="2200" b="1" dirty="0"/>
              <a:t>Melhorar a produtividade da empresa</a:t>
            </a:r>
            <a:r>
              <a:rPr lang="pt-BR" sz="2200" dirty="0"/>
              <a:t> (através de um minério mais rico);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pt-BR" sz="2200" b="1" dirty="0"/>
              <a:t>Reduzir o impacto ambiental</a:t>
            </a:r>
            <a:r>
              <a:rPr lang="pt-BR" sz="2200" dirty="0"/>
              <a:t> (redução da quantidade de minério que vai para o rejeito).</a:t>
            </a:r>
            <a:endParaRPr lang="pt-BR" sz="240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4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Entendimento do Negócio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534187" y="6572596"/>
            <a:ext cx="609442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Nota: Segundo </a:t>
            </a:r>
            <a:r>
              <a:rPr lang="pt-BR" sz="800" dirty="0" err="1"/>
              <a:t>dataset</a:t>
            </a:r>
            <a:r>
              <a:rPr lang="pt-BR" sz="800" dirty="0"/>
              <a:t> do kaggle (https://www.kaggle.com/edumagalhaes/</a:t>
            </a:r>
            <a:r>
              <a:rPr lang="pt-BR" sz="800" dirty="0" err="1"/>
              <a:t>quality</a:t>
            </a:r>
            <a:r>
              <a:rPr lang="pt-BR" sz="800" dirty="0"/>
              <a:t>-</a:t>
            </a:r>
            <a:r>
              <a:rPr lang="pt-BR" sz="800" dirty="0" err="1"/>
              <a:t>prediction</a:t>
            </a:r>
            <a:r>
              <a:rPr lang="pt-BR" sz="800" dirty="0"/>
              <a:t>-in-a-mining-</a:t>
            </a:r>
            <a:r>
              <a:rPr lang="pt-BR" sz="800" dirty="0" err="1"/>
              <a:t>process</a:t>
            </a:r>
            <a:r>
              <a:rPr lang="pt-BR" sz="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038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50" y="0"/>
            <a:ext cx="6533560" cy="1460499"/>
          </a:xfrm>
        </p:spPr>
        <p:txBody>
          <a:bodyPr>
            <a:normAutofit/>
          </a:bodyPr>
          <a:lstStyle/>
          <a:p>
            <a:r>
              <a:rPr lang="pt-BR" b="1" dirty="0"/>
              <a:t>Processo de Beneficiamento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C803F3-404C-40FA-AD92-BB7F7823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49" y="1207285"/>
            <a:ext cx="10587088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pt-BR" sz="3000" b="0" i="0" dirty="0" err="1">
                <a:effectLst/>
              </a:rPr>
              <a:t>Froth</a:t>
            </a:r>
            <a:r>
              <a:rPr lang="pt-BR" sz="3000" b="0" i="0" dirty="0">
                <a:effectLst/>
              </a:rPr>
              <a:t> </a:t>
            </a:r>
            <a:r>
              <a:rPr lang="pt-BR" sz="3000" b="0" i="0" dirty="0" err="1">
                <a:effectLst/>
              </a:rPr>
              <a:t>Flotation</a:t>
            </a:r>
            <a:r>
              <a:rPr lang="pt-BR" sz="3000" b="0" i="0" dirty="0">
                <a:effectLst/>
              </a:rPr>
              <a:t> (Flotação por Espuma)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5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Entendimento do Negócio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https://www.researchgate.net/publication/245405748_Reciclagem_de_aminas_na_flotacao_de_minerio_de_ferro | https://www.mogroup.com/insights/blog/mining-and-metals/flotation-columns-getting-the-most-from-fine-ores/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E2733CC-26F3-4AC1-B2D0-CD0F1995D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539" y="2182848"/>
            <a:ext cx="4082508" cy="4041864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685836B-6AAC-4CE8-86AD-A5AEE17BDA6E}"/>
              </a:ext>
            </a:extLst>
          </p:cNvPr>
          <p:cNvSpPr txBox="1"/>
          <p:nvPr/>
        </p:nvSpPr>
        <p:spPr>
          <a:xfrm>
            <a:off x="574248" y="1748629"/>
            <a:ext cx="38092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200" b="0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A flotação consiste, basicamente, na separação seletiva entre as partículas de quartzo (sílica) e os óxidos de ferro, pela diferença de afinidade com a água.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3177133-C7EF-45D8-81CF-31FF2FED6BD2}"/>
              </a:ext>
            </a:extLst>
          </p:cNvPr>
          <p:cNvSpPr txBox="1"/>
          <p:nvPr/>
        </p:nvSpPr>
        <p:spPr>
          <a:xfrm>
            <a:off x="659088" y="2740753"/>
            <a:ext cx="24988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200" b="1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1</a:t>
            </a:r>
            <a:r>
              <a:rPr lang="pt-BR" sz="1200" b="0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 A polpa de minério (água mais minério) chega até a coluna de flotação.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FBD7E83-7E46-47FE-A120-DE720EB1875D}"/>
              </a:ext>
            </a:extLst>
          </p:cNvPr>
          <p:cNvSpPr txBox="1"/>
          <p:nvPr/>
        </p:nvSpPr>
        <p:spPr>
          <a:xfrm>
            <a:off x="659090" y="3504181"/>
            <a:ext cx="24988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200" b="1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2 </a:t>
            </a:r>
            <a:r>
              <a:rPr lang="pt-BR" sz="1200" b="0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O reagente </a:t>
            </a:r>
            <a:r>
              <a:rPr lang="pt-BR" sz="1200" b="1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Amido</a:t>
            </a:r>
            <a:r>
              <a:rPr lang="pt-BR" sz="1200" b="0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 é adicionado à solução, tornando o óxido de ferro hidrofílico, impedindo sua flotação.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F546516-085B-43E8-9EA1-0794E3C80640}"/>
              </a:ext>
            </a:extLst>
          </p:cNvPr>
          <p:cNvSpPr txBox="1"/>
          <p:nvPr/>
        </p:nvSpPr>
        <p:spPr>
          <a:xfrm>
            <a:off x="659088" y="4265961"/>
            <a:ext cx="24988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200" b="1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3 </a:t>
            </a:r>
            <a:r>
              <a:rPr lang="pt-BR" sz="1200" b="0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Adição de </a:t>
            </a:r>
            <a:r>
              <a:rPr lang="pt-BR" sz="1200" b="1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Amina</a:t>
            </a:r>
            <a:r>
              <a:rPr lang="pt-BR" sz="1200" b="0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 ao sistema, sendo adsorvida na superfície da sílica e ambos são </a:t>
            </a:r>
            <a:r>
              <a:rPr lang="pt-BR" sz="1200" b="0" i="0" dirty="0" err="1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flotados</a:t>
            </a:r>
            <a:r>
              <a:rPr lang="pt-BR" sz="1200" b="0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 na espuma.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B94499A-A620-4C18-A23B-BBDC93374444}"/>
              </a:ext>
            </a:extLst>
          </p:cNvPr>
          <p:cNvSpPr txBox="1"/>
          <p:nvPr/>
        </p:nvSpPr>
        <p:spPr>
          <a:xfrm>
            <a:off x="659088" y="5212942"/>
            <a:ext cx="24988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200" b="1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4 </a:t>
            </a:r>
            <a:r>
              <a:rPr lang="pt-BR" sz="1200" b="0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Correção do </a:t>
            </a:r>
            <a:r>
              <a:rPr lang="pt-BR" sz="1200" b="1" dirty="0">
                <a:solidFill>
                  <a:srgbClr val="231F20"/>
                </a:solidFill>
                <a:cs typeface="Arial" panose="020B0604020202020204" pitchFamily="34" charset="0"/>
              </a:rPr>
              <a:t>p</a:t>
            </a:r>
            <a:r>
              <a:rPr lang="pt-BR" sz="1200" b="1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H</a:t>
            </a:r>
            <a:r>
              <a:rPr lang="pt-BR" sz="1200" b="0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 para o valor ótimo, em torno de 10, para facilitar o processo físico-químico. 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486763C-9106-4B93-B6A6-584AEEA2B91A}"/>
              </a:ext>
            </a:extLst>
          </p:cNvPr>
          <p:cNvSpPr txBox="1"/>
          <p:nvPr/>
        </p:nvSpPr>
        <p:spPr>
          <a:xfrm>
            <a:off x="8662448" y="2736623"/>
            <a:ext cx="24988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200" b="1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5 </a:t>
            </a:r>
            <a:r>
              <a:rPr lang="pt-BR" sz="1200" b="0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É injetado </a:t>
            </a:r>
            <a:r>
              <a:rPr lang="pt-BR" sz="1200" b="1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AR</a:t>
            </a:r>
            <a:r>
              <a:rPr lang="pt-BR" sz="1200" b="0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 ao sistema, para facilitar a formação de bolhas e da </a:t>
            </a:r>
            <a:r>
              <a:rPr lang="pt-BR" sz="1200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espuma</a:t>
            </a:r>
            <a:r>
              <a:rPr lang="pt-BR" sz="1200" b="0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 que irá </a:t>
            </a:r>
            <a:r>
              <a:rPr lang="pt-BR" sz="1200" b="0" i="0" dirty="0" err="1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flotar</a:t>
            </a:r>
            <a:r>
              <a:rPr lang="pt-BR" sz="1200" b="0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 a sílica.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7D767AD-A2D7-4EE6-9405-F21D7ABA54B0}"/>
              </a:ext>
            </a:extLst>
          </p:cNvPr>
          <p:cNvSpPr txBox="1"/>
          <p:nvPr/>
        </p:nvSpPr>
        <p:spPr>
          <a:xfrm>
            <a:off x="8662447" y="3468837"/>
            <a:ext cx="24988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200" b="1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6 </a:t>
            </a:r>
            <a:r>
              <a:rPr lang="pt-BR" sz="1200" b="0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A </a:t>
            </a:r>
            <a:r>
              <a:rPr lang="pt-BR" sz="1200" b="1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espuma</a:t>
            </a:r>
            <a:r>
              <a:rPr lang="pt-BR" sz="1200" b="0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 é raspada para fora da coluna de flotação e o minério de ferro enriquecido é depositado no fundo da coluna. 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1AC9E8B-1B35-4620-ADD6-5B43DD4AACC6}"/>
              </a:ext>
            </a:extLst>
          </p:cNvPr>
          <p:cNvSpPr txBox="1"/>
          <p:nvPr/>
        </p:nvSpPr>
        <p:spPr>
          <a:xfrm>
            <a:off x="7861169" y="5788138"/>
            <a:ext cx="34926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200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Sensores em todo os sistema fazem a medição das variáveis e ajudam a controlar todo o processo.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3914923-4030-4C27-808A-CCAA13A7ECEE}"/>
              </a:ext>
            </a:extLst>
          </p:cNvPr>
          <p:cNvSpPr txBox="1"/>
          <p:nvPr/>
        </p:nvSpPr>
        <p:spPr>
          <a:xfrm>
            <a:off x="8662447" y="4369852"/>
            <a:ext cx="249888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200" b="1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7 </a:t>
            </a:r>
            <a:r>
              <a:rPr lang="pt-BR" sz="1200" dirty="0">
                <a:solidFill>
                  <a:srgbClr val="231F20"/>
                </a:solidFill>
                <a:cs typeface="Arial" panose="020B0604020202020204" pitchFamily="34" charset="0"/>
              </a:rPr>
              <a:t>Uma amostra do minério de ferro concentrado é coletada para análise laboratorial e determinação das concentrações de Ferro e Sílica ao final do processo.</a:t>
            </a:r>
            <a:endParaRPr lang="pt-BR" sz="1200" b="0" i="0" dirty="0">
              <a:solidFill>
                <a:srgbClr val="231F2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C3F9853-9F2D-4A90-8958-9A4952B882F0}"/>
              </a:ext>
            </a:extLst>
          </p:cNvPr>
          <p:cNvSpPr/>
          <p:nvPr/>
        </p:nvSpPr>
        <p:spPr>
          <a:xfrm>
            <a:off x="4176074" y="5977529"/>
            <a:ext cx="791852" cy="253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66F68AAA-8968-4608-BAB0-2EBAC51A5FD7}"/>
              </a:ext>
            </a:extLst>
          </p:cNvPr>
          <p:cNvSpPr/>
          <p:nvPr/>
        </p:nvSpPr>
        <p:spPr>
          <a:xfrm>
            <a:off x="7203649" y="5206700"/>
            <a:ext cx="791852" cy="253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B3F456D3-49F0-4EF6-931B-9A929996D6CE}"/>
              </a:ext>
            </a:extLst>
          </p:cNvPr>
          <p:cNvSpPr/>
          <p:nvPr/>
        </p:nvSpPr>
        <p:spPr>
          <a:xfrm>
            <a:off x="6711884" y="4442686"/>
            <a:ext cx="791852" cy="402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755D7DE5-D024-445F-9F28-71BBEC2EAF4A}"/>
              </a:ext>
            </a:extLst>
          </p:cNvPr>
          <p:cNvSpPr/>
          <p:nvPr/>
        </p:nvSpPr>
        <p:spPr>
          <a:xfrm>
            <a:off x="3920805" y="2996261"/>
            <a:ext cx="791852" cy="253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F65310F7-5AF7-43ED-B75A-DE635792953B}"/>
              </a:ext>
            </a:extLst>
          </p:cNvPr>
          <p:cNvSpPr/>
          <p:nvPr/>
        </p:nvSpPr>
        <p:spPr>
          <a:xfrm>
            <a:off x="4079076" y="3826021"/>
            <a:ext cx="791852" cy="3439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373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50" y="0"/>
            <a:ext cx="6533560" cy="1460499"/>
          </a:xfrm>
        </p:spPr>
        <p:txBody>
          <a:bodyPr>
            <a:normAutofit/>
          </a:bodyPr>
          <a:lstStyle/>
          <a:p>
            <a:r>
              <a:rPr lang="pt-BR" b="1" dirty="0"/>
              <a:t>Base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C803F3-404C-40FA-AD92-BB7F7823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49" y="1146967"/>
            <a:ext cx="10587088" cy="75407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dirty="0"/>
              <a:t>A empresa disponibilizou uma base de dados com a medição das variáveis envolvidas na flotação. </a:t>
            </a:r>
            <a:r>
              <a:rPr lang="pt-BR" sz="1400" b="0" i="0" dirty="0">
                <a:effectLst/>
              </a:rPr>
              <a:t>Na base temos 737.453 linhas em 24 colunas. </a:t>
            </a:r>
            <a:r>
              <a:rPr lang="pt-BR" sz="1400" dirty="0"/>
              <a:t>Essas são as primeiras 5 linhas da base:  </a:t>
            </a:r>
            <a:endParaRPr lang="pt-BR" sz="1400" b="0" i="0" dirty="0">
              <a:effectLst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6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Entendimento dos Dados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https://www.kaggle.com/edumagalhaes/quality-prediction-in-a-mining-process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899FC37-5632-47D6-8A16-3EF55236D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96" y="1699015"/>
            <a:ext cx="8605865" cy="2893205"/>
          </a:xfrm>
          <a:prstGeom prst="rect">
            <a:avLst/>
          </a:prstGeom>
        </p:spPr>
      </p:pic>
      <p:sp>
        <p:nvSpPr>
          <p:cNvPr id="32" name="Espaço Reservado para Conteúdo 2">
            <a:extLst>
              <a:ext uri="{FF2B5EF4-FFF2-40B4-BE49-F238E27FC236}">
                <a16:creationId xmlns:a16="http://schemas.microsoft.com/office/drawing/2014/main" id="{E8A0FD65-D48E-4E26-9203-EAC38E83B6E3}"/>
              </a:ext>
            </a:extLst>
          </p:cNvPr>
          <p:cNvSpPr txBox="1">
            <a:spLocks/>
          </p:cNvSpPr>
          <p:nvPr/>
        </p:nvSpPr>
        <p:spPr>
          <a:xfrm>
            <a:off x="574249" y="4870471"/>
            <a:ext cx="10587088" cy="1229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400" u="sng" dirty="0"/>
              <a:t>As colunas (features) presentes na base são</a:t>
            </a:r>
            <a:r>
              <a:rPr lang="pt-BR" sz="1400" dirty="0"/>
              <a:t>: 'date', '% Iron Feed', '% </a:t>
            </a:r>
            <a:r>
              <a:rPr lang="pt-BR" sz="1400" dirty="0" err="1"/>
              <a:t>Silica</a:t>
            </a:r>
            <a:r>
              <a:rPr lang="pt-BR" sz="1400" dirty="0"/>
              <a:t> Feed', '</a:t>
            </a:r>
            <a:r>
              <a:rPr lang="pt-BR" sz="1400" dirty="0" err="1"/>
              <a:t>Starch</a:t>
            </a:r>
            <a:r>
              <a:rPr lang="pt-BR" sz="1400" dirty="0"/>
              <a:t> </a:t>
            </a:r>
            <a:r>
              <a:rPr lang="pt-BR" sz="1400" dirty="0" err="1"/>
              <a:t>Flow</a:t>
            </a:r>
            <a:r>
              <a:rPr lang="pt-BR" sz="1400" dirty="0"/>
              <a:t>', 'Amina </a:t>
            </a:r>
            <a:r>
              <a:rPr lang="pt-BR" sz="1400" dirty="0" err="1"/>
              <a:t>Flow</a:t>
            </a:r>
            <a:r>
              <a:rPr lang="pt-BR" sz="1400" dirty="0"/>
              <a:t>', 'Ore Pulp </a:t>
            </a:r>
            <a:r>
              <a:rPr lang="pt-BR" sz="1400" dirty="0" err="1"/>
              <a:t>Flow</a:t>
            </a:r>
            <a:r>
              <a:rPr lang="pt-BR" sz="1400" dirty="0"/>
              <a:t>', 'Ore Pulp pH', 'Ore Pulp </a:t>
            </a:r>
            <a:r>
              <a:rPr lang="pt-BR" sz="1400" dirty="0" err="1"/>
              <a:t>Density</a:t>
            </a:r>
            <a:r>
              <a:rPr lang="pt-BR" sz="1400" dirty="0"/>
              <a:t>', '</a:t>
            </a:r>
            <a:r>
              <a:rPr lang="pt-BR" sz="1400" dirty="0" err="1"/>
              <a:t>Flotation</a:t>
            </a:r>
            <a:r>
              <a:rPr lang="pt-BR" sz="1400" dirty="0"/>
              <a:t> </a:t>
            </a:r>
            <a:r>
              <a:rPr lang="pt-BR" sz="1400" dirty="0" err="1"/>
              <a:t>Column</a:t>
            </a:r>
            <a:r>
              <a:rPr lang="pt-BR" sz="1400" dirty="0"/>
              <a:t> 01 Air </a:t>
            </a:r>
            <a:r>
              <a:rPr lang="pt-BR" sz="1400" dirty="0" err="1"/>
              <a:t>Flow</a:t>
            </a:r>
            <a:r>
              <a:rPr lang="pt-BR" sz="1400" dirty="0"/>
              <a:t>', '</a:t>
            </a:r>
            <a:r>
              <a:rPr lang="pt-BR" sz="1400" dirty="0" err="1"/>
              <a:t>Flotation</a:t>
            </a:r>
            <a:r>
              <a:rPr lang="pt-BR" sz="1400" dirty="0"/>
              <a:t> </a:t>
            </a:r>
            <a:r>
              <a:rPr lang="pt-BR" sz="1400" dirty="0" err="1"/>
              <a:t>Column</a:t>
            </a:r>
            <a:r>
              <a:rPr lang="pt-BR" sz="1400" dirty="0"/>
              <a:t> 02 Air </a:t>
            </a:r>
            <a:r>
              <a:rPr lang="pt-BR" sz="1400" dirty="0" err="1"/>
              <a:t>Flow</a:t>
            </a:r>
            <a:r>
              <a:rPr lang="pt-BR" sz="1400" dirty="0"/>
              <a:t>', '</a:t>
            </a:r>
            <a:r>
              <a:rPr lang="pt-BR" sz="1400" dirty="0" err="1"/>
              <a:t>Flotation</a:t>
            </a:r>
            <a:r>
              <a:rPr lang="pt-BR" sz="1400" dirty="0"/>
              <a:t> </a:t>
            </a:r>
            <a:r>
              <a:rPr lang="pt-BR" sz="1400" dirty="0" err="1"/>
              <a:t>Column</a:t>
            </a:r>
            <a:r>
              <a:rPr lang="pt-BR" sz="1400" dirty="0"/>
              <a:t> 03 Air </a:t>
            </a:r>
            <a:r>
              <a:rPr lang="pt-BR" sz="1400" dirty="0" err="1"/>
              <a:t>Flow</a:t>
            </a:r>
            <a:r>
              <a:rPr lang="pt-BR" sz="1400" dirty="0"/>
              <a:t>', '</a:t>
            </a:r>
            <a:r>
              <a:rPr lang="pt-BR" sz="1400" dirty="0" err="1"/>
              <a:t>Flotation</a:t>
            </a:r>
            <a:r>
              <a:rPr lang="pt-BR" sz="1400" dirty="0"/>
              <a:t> </a:t>
            </a:r>
            <a:r>
              <a:rPr lang="pt-BR" sz="1400" dirty="0" err="1"/>
              <a:t>Column</a:t>
            </a:r>
            <a:r>
              <a:rPr lang="pt-BR" sz="1400" dirty="0"/>
              <a:t> 04 Air </a:t>
            </a:r>
            <a:r>
              <a:rPr lang="pt-BR" sz="1400" dirty="0" err="1"/>
              <a:t>Flow</a:t>
            </a:r>
            <a:r>
              <a:rPr lang="pt-BR" sz="1400" dirty="0"/>
              <a:t>', '</a:t>
            </a:r>
            <a:r>
              <a:rPr lang="pt-BR" sz="1400" dirty="0" err="1"/>
              <a:t>Flotation</a:t>
            </a:r>
            <a:r>
              <a:rPr lang="pt-BR" sz="1400" dirty="0"/>
              <a:t> </a:t>
            </a:r>
            <a:r>
              <a:rPr lang="pt-BR" sz="1400" dirty="0" err="1"/>
              <a:t>Column</a:t>
            </a:r>
            <a:r>
              <a:rPr lang="pt-BR" sz="1400" dirty="0"/>
              <a:t> 05 Air </a:t>
            </a:r>
            <a:r>
              <a:rPr lang="pt-BR" sz="1400" dirty="0" err="1"/>
              <a:t>Flow</a:t>
            </a:r>
            <a:r>
              <a:rPr lang="pt-BR" sz="1400" dirty="0"/>
              <a:t>', '</a:t>
            </a:r>
            <a:r>
              <a:rPr lang="pt-BR" sz="1400" dirty="0" err="1"/>
              <a:t>Flotation</a:t>
            </a:r>
            <a:r>
              <a:rPr lang="pt-BR" sz="1400" dirty="0"/>
              <a:t> </a:t>
            </a:r>
            <a:r>
              <a:rPr lang="pt-BR" sz="1400" dirty="0" err="1"/>
              <a:t>Column</a:t>
            </a:r>
            <a:r>
              <a:rPr lang="pt-BR" sz="1400" dirty="0"/>
              <a:t> 06 Air </a:t>
            </a:r>
            <a:r>
              <a:rPr lang="pt-BR" sz="1400" dirty="0" err="1"/>
              <a:t>Flow</a:t>
            </a:r>
            <a:r>
              <a:rPr lang="pt-BR" sz="1400" dirty="0"/>
              <a:t>', '</a:t>
            </a:r>
            <a:r>
              <a:rPr lang="pt-BR" sz="1400" dirty="0" err="1"/>
              <a:t>Flotation</a:t>
            </a:r>
            <a:r>
              <a:rPr lang="pt-BR" sz="1400" dirty="0"/>
              <a:t> </a:t>
            </a:r>
            <a:r>
              <a:rPr lang="pt-BR" sz="1400" dirty="0" err="1"/>
              <a:t>Column</a:t>
            </a:r>
            <a:r>
              <a:rPr lang="pt-BR" sz="1400" dirty="0"/>
              <a:t> 07 Air </a:t>
            </a:r>
            <a:r>
              <a:rPr lang="pt-BR" sz="1400" dirty="0" err="1"/>
              <a:t>Flow</a:t>
            </a:r>
            <a:r>
              <a:rPr lang="pt-BR" sz="1400" dirty="0"/>
              <a:t>', '</a:t>
            </a:r>
            <a:r>
              <a:rPr lang="pt-BR" sz="1400" dirty="0" err="1"/>
              <a:t>Flotation</a:t>
            </a:r>
            <a:r>
              <a:rPr lang="pt-BR" sz="1400" dirty="0"/>
              <a:t> </a:t>
            </a:r>
            <a:r>
              <a:rPr lang="pt-BR" sz="1400" dirty="0" err="1"/>
              <a:t>Column</a:t>
            </a:r>
            <a:r>
              <a:rPr lang="pt-BR" sz="1400" dirty="0"/>
              <a:t> 01 </a:t>
            </a:r>
            <a:r>
              <a:rPr lang="pt-BR" sz="1400" dirty="0" err="1"/>
              <a:t>Level</a:t>
            </a:r>
            <a:r>
              <a:rPr lang="pt-BR" sz="1400" dirty="0"/>
              <a:t>', '</a:t>
            </a:r>
            <a:r>
              <a:rPr lang="pt-BR" sz="1400" dirty="0" err="1"/>
              <a:t>Flotation</a:t>
            </a:r>
            <a:r>
              <a:rPr lang="pt-BR" sz="1400" dirty="0"/>
              <a:t> </a:t>
            </a:r>
            <a:r>
              <a:rPr lang="pt-BR" sz="1400" dirty="0" err="1"/>
              <a:t>Column</a:t>
            </a:r>
            <a:r>
              <a:rPr lang="pt-BR" sz="1400" dirty="0"/>
              <a:t> 02 </a:t>
            </a:r>
            <a:r>
              <a:rPr lang="pt-BR" sz="1400" dirty="0" err="1"/>
              <a:t>Level</a:t>
            </a:r>
            <a:r>
              <a:rPr lang="pt-BR" sz="1400" dirty="0"/>
              <a:t>', '</a:t>
            </a:r>
            <a:r>
              <a:rPr lang="pt-BR" sz="1400" dirty="0" err="1"/>
              <a:t>Flotation</a:t>
            </a:r>
            <a:r>
              <a:rPr lang="pt-BR" sz="1400" dirty="0"/>
              <a:t> </a:t>
            </a:r>
            <a:r>
              <a:rPr lang="pt-BR" sz="1400" dirty="0" err="1"/>
              <a:t>Column</a:t>
            </a:r>
            <a:r>
              <a:rPr lang="pt-BR" sz="1400" dirty="0"/>
              <a:t> 03 </a:t>
            </a:r>
            <a:r>
              <a:rPr lang="pt-BR" sz="1400" dirty="0" err="1"/>
              <a:t>Level</a:t>
            </a:r>
            <a:r>
              <a:rPr lang="pt-BR" sz="1400" dirty="0"/>
              <a:t>', '</a:t>
            </a:r>
            <a:r>
              <a:rPr lang="pt-BR" sz="1400" dirty="0" err="1"/>
              <a:t>Flotation</a:t>
            </a:r>
            <a:r>
              <a:rPr lang="pt-BR" sz="1400" dirty="0"/>
              <a:t> </a:t>
            </a:r>
            <a:r>
              <a:rPr lang="pt-BR" sz="1400" dirty="0" err="1"/>
              <a:t>Column</a:t>
            </a:r>
            <a:r>
              <a:rPr lang="pt-BR" sz="1400" dirty="0"/>
              <a:t> 04 </a:t>
            </a:r>
            <a:r>
              <a:rPr lang="pt-BR" sz="1400" dirty="0" err="1"/>
              <a:t>Level</a:t>
            </a:r>
            <a:r>
              <a:rPr lang="pt-BR" sz="1400" dirty="0"/>
              <a:t>', '</a:t>
            </a:r>
            <a:r>
              <a:rPr lang="pt-BR" sz="1400" dirty="0" err="1"/>
              <a:t>Flotation</a:t>
            </a:r>
            <a:r>
              <a:rPr lang="pt-BR" sz="1400" dirty="0"/>
              <a:t> </a:t>
            </a:r>
            <a:r>
              <a:rPr lang="pt-BR" sz="1400" dirty="0" err="1"/>
              <a:t>Column</a:t>
            </a:r>
            <a:r>
              <a:rPr lang="pt-BR" sz="1400" dirty="0"/>
              <a:t> 05 </a:t>
            </a:r>
            <a:r>
              <a:rPr lang="pt-BR" sz="1400" dirty="0" err="1"/>
              <a:t>Level</a:t>
            </a:r>
            <a:r>
              <a:rPr lang="pt-BR" sz="1400" dirty="0"/>
              <a:t>', '</a:t>
            </a:r>
            <a:r>
              <a:rPr lang="pt-BR" sz="1400" dirty="0" err="1"/>
              <a:t>Flotation</a:t>
            </a:r>
            <a:r>
              <a:rPr lang="pt-BR" sz="1400" dirty="0"/>
              <a:t> </a:t>
            </a:r>
            <a:r>
              <a:rPr lang="pt-BR" sz="1400" dirty="0" err="1"/>
              <a:t>Column</a:t>
            </a:r>
            <a:r>
              <a:rPr lang="pt-BR" sz="1400" dirty="0"/>
              <a:t> 06 </a:t>
            </a:r>
            <a:r>
              <a:rPr lang="pt-BR" sz="1400" dirty="0" err="1"/>
              <a:t>Level</a:t>
            </a:r>
            <a:r>
              <a:rPr lang="pt-BR" sz="1400" dirty="0"/>
              <a:t>', '</a:t>
            </a:r>
            <a:r>
              <a:rPr lang="pt-BR" sz="1400" dirty="0" err="1"/>
              <a:t>Flotation</a:t>
            </a:r>
            <a:r>
              <a:rPr lang="pt-BR" sz="1400" dirty="0"/>
              <a:t> </a:t>
            </a:r>
            <a:r>
              <a:rPr lang="pt-BR" sz="1400" dirty="0" err="1"/>
              <a:t>Column</a:t>
            </a:r>
            <a:r>
              <a:rPr lang="pt-BR" sz="1400" dirty="0"/>
              <a:t> 07 </a:t>
            </a:r>
            <a:r>
              <a:rPr lang="pt-BR" sz="1400" dirty="0" err="1"/>
              <a:t>Level</a:t>
            </a:r>
            <a:r>
              <a:rPr lang="pt-BR" sz="1400" dirty="0"/>
              <a:t>', '% Iron </a:t>
            </a:r>
            <a:r>
              <a:rPr lang="pt-BR" sz="1400" dirty="0" err="1"/>
              <a:t>Concentrate</a:t>
            </a:r>
            <a:r>
              <a:rPr lang="pt-BR" sz="1400" dirty="0"/>
              <a:t>', '% </a:t>
            </a:r>
            <a:r>
              <a:rPr lang="pt-BR" sz="1400" dirty="0" err="1"/>
              <a:t>Silica</a:t>
            </a:r>
            <a:r>
              <a:rPr lang="pt-BR" sz="1400" dirty="0"/>
              <a:t> </a:t>
            </a:r>
            <a:r>
              <a:rPr lang="pt-BR" sz="1400" dirty="0" err="1"/>
              <a:t>Concentrate</a:t>
            </a:r>
            <a:r>
              <a:rPr lang="pt-BR" sz="1400" dirty="0"/>
              <a:t>'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E4DBC82-CE53-4D83-9E55-0BA99581E71F}"/>
              </a:ext>
            </a:extLst>
          </p:cNvPr>
          <p:cNvSpPr/>
          <p:nvPr/>
        </p:nvSpPr>
        <p:spPr>
          <a:xfrm>
            <a:off x="8582319" y="1774431"/>
            <a:ext cx="1362161" cy="4405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479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50" y="0"/>
            <a:ext cx="6533560" cy="1460499"/>
          </a:xfrm>
        </p:spPr>
        <p:txBody>
          <a:bodyPr>
            <a:normAutofit/>
          </a:bodyPr>
          <a:lstStyle/>
          <a:p>
            <a:r>
              <a:rPr lang="pt-BR" b="1" dirty="0"/>
              <a:t>Dicionário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C803F3-404C-40FA-AD92-BB7F7823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49" y="1207285"/>
            <a:ext cx="10587088" cy="75407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dirty="0"/>
              <a:t>Foi criado um dicionário de dados para colocar um pouco de contexto sobre a análise, conseguir avaliar o impacto inicial de cada feature e identificar potenciais problemas ou distorções na base.</a:t>
            </a:r>
            <a:endParaRPr lang="pt-BR" sz="1400" b="0" i="0" dirty="0">
              <a:effectLst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7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Entendimento dos Dados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https://www.kaggle.com/edumagalhaes/quality-prediction-in-a-mining-process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AF34B90-D1A4-4090-81CE-D799218F9FD7}"/>
              </a:ext>
            </a:extLst>
          </p:cNvPr>
          <p:cNvSpPr txBox="1"/>
          <p:nvPr/>
        </p:nvSpPr>
        <p:spPr>
          <a:xfrm>
            <a:off x="697584" y="1857659"/>
            <a:ext cx="3143446" cy="4431983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algn="just"/>
            <a:r>
              <a:rPr lang="pt-BR" sz="1400" b="1" dirty="0">
                <a:effectLst/>
              </a:rPr>
              <a:t>date</a:t>
            </a:r>
            <a:r>
              <a:rPr lang="pt-BR" sz="1000" b="1" dirty="0">
                <a:effectLst/>
              </a:rPr>
              <a:t>: </a:t>
            </a:r>
            <a:r>
              <a:rPr lang="pt-BR" sz="1000" b="0" dirty="0">
                <a:effectLst/>
              </a:rPr>
              <a:t>Data e hora da medição, que cobre o período de 10 de Março de 2017 à 9 de Setembro de 2017. </a:t>
            </a:r>
            <a:r>
              <a:rPr lang="pt-BR" sz="1000" b="1" dirty="0">
                <a:effectLst/>
              </a:rPr>
              <a:t>Algumas variáveis são amostradas a cada 20 segundos, enquanto outras são amostradas a cada 1 hora</a:t>
            </a:r>
            <a:r>
              <a:rPr lang="pt-BR" sz="1000" b="0" dirty="0">
                <a:effectLst/>
              </a:rPr>
              <a:t>. 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>
                <a:effectLst/>
              </a:rPr>
              <a:t>% Iron Feed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Percentual de Ferro presente no minério de ferro, antes de entrar na coluna de flotação.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>
                <a:effectLst/>
              </a:rPr>
              <a:t>% </a:t>
            </a:r>
            <a:r>
              <a:rPr lang="pt-BR" sz="1400" b="1" dirty="0" err="1">
                <a:effectLst/>
              </a:rPr>
              <a:t>Silica</a:t>
            </a:r>
            <a:r>
              <a:rPr lang="pt-BR" sz="1400" b="1" dirty="0">
                <a:effectLst/>
              </a:rPr>
              <a:t> Feed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Percentual de Sílica (impureza) presente no minério de ferro, antes de entrar na coluna de flotação.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 err="1"/>
              <a:t>Starch</a:t>
            </a:r>
            <a:r>
              <a:rPr lang="pt-BR" sz="1400" b="1" dirty="0"/>
              <a:t> </a:t>
            </a:r>
            <a:r>
              <a:rPr lang="pt-BR" sz="1400" b="1" dirty="0" err="1"/>
              <a:t>Flow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Fluxo do reagente </a:t>
            </a:r>
            <a:r>
              <a:rPr lang="pt-BR" sz="1000" b="1" dirty="0">
                <a:effectLst/>
              </a:rPr>
              <a:t>Amido</a:t>
            </a:r>
            <a:r>
              <a:rPr lang="pt-BR" sz="1000" b="0" dirty="0">
                <a:effectLst/>
              </a:rPr>
              <a:t> (m³/h).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/>
              <a:t>Amina </a:t>
            </a:r>
            <a:r>
              <a:rPr lang="pt-BR" sz="1400" b="1" dirty="0" err="1"/>
              <a:t>Flow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Fluxo do reagente </a:t>
            </a:r>
            <a:r>
              <a:rPr lang="pt-BR" sz="1000" b="1" dirty="0">
                <a:effectLst/>
              </a:rPr>
              <a:t>Amina</a:t>
            </a:r>
            <a:r>
              <a:rPr lang="pt-BR" sz="1000" b="0" dirty="0">
                <a:effectLst/>
              </a:rPr>
              <a:t> (m³/h).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/>
              <a:t>Ore Pulp </a:t>
            </a:r>
            <a:r>
              <a:rPr lang="pt-BR" sz="1400" b="1" dirty="0" err="1"/>
              <a:t>Flow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Fluxo da polpa de Minério (t/h).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/>
              <a:t>Ore Pulp pH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PH da polpa de Minério (0 a 14).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/>
              <a:t>Ore Pulp </a:t>
            </a:r>
            <a:r>
              <a:rPr lang="pt-BR" sz="1400" b="1" dirty="0" err="1"/>
              <a:t>Density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Densidade da polpa de Minério (1 a 3 kg/cm³).</a:t>
            </a:r>
          </a:p>
          <a:p>
            <a:pPr algn="just"/>
            <a:br>
              <a:rPr lang="pt-BR" sz="1000" b="0" dirty="0">
                <a:effectLst/>
              </a:rPr>
            </a:br>
            <a:endParaRPr lang="pt-BR" sz="1000" b="0" dirty="0">
              <a:effectLst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EEF2D11-1306-418E-8904-E12905A421DC}"/>
              </a:ext>
            </a:extLst>
          </p:cNvPr>
          <p:cNvSpPr txBox="1"/>
          <p:nvPr/>
        </p:nvSpPr>
        <p:spPr>
          <a:xfrm>
            <a:off x="4337793" y="1857659"/>
            <a:ext cx="3060000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400" b="1" dirty="0" err="1"/>
              <a:t>Flotation</a:t>
            </a:r>
            <a:r>
              <a:rPr lang="pt-BR" sz="1400" b="1" dirty="0"/>
              <a:t> </a:t>
            </a:r>
            <a:r>
              <a:rPr lang="pt-BR" sz="1400" b="1" dirty="0" err="1"/>
              <a:t>Column</a:t>
            </a:r>
            <a:r>
              <a:rPr lang="pt-BR" sz="1400" b="1" dirty="0"/>
              <a:t> 01 Air </a:t>
            </a:r>
            <a:r>
              <a:rPr lang="pt-BR" sz="1400" b="1" dirty="0" err="1"/>
              <a:t>Flow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Fluxo de ar que vai para a célula de flotação (Nm³/h).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 err="1"/>
              <a:t>Flotation</a:t>
            </a:r>
            <a:r>
              <a:rPr lang="pt-BR" sz="1400" b="1" dirty="0"/>
              <a:t> </a:t>
            </a:r>
            <a:r>
              <a:rPr lang="pt-BR" sz="1400" b="1" dirty="0" err="1"/>
              <a:t>Column</a:t>
            </a:r>
            <a:r>
              <a:rPr lang="pt-BR" sz="1400" b="1" dirty="0"/>
              <a:t> 02 Air </a:t>
            </a:r>
            <a:r>
              <a:rPr lang="pt-BR" sz="1400" b="1" dirty="0" err="1"/>
              <a:t>Flow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Fluxo de ar que vai para a célula de flotação (Nm³/h).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 err="1"/>
              <a:t>Flotation</a:t>
            </a:r>
            <a:r>
              <a:rPr lang="pt-BR" sz="1400" b="1" dirty="0"/>
              <a:t> </a:t>
            </a:r>
            <a:r>
              <a:rPr lang="pt-BR" sz="1400" b="1" dirty="0" err="1"/>
              <a:t>Column</a:t>
            </a:r>
            <a:r>
              <a:rPr lang="pt-BR" sz="1400" b="1" dirty="0"/>
              <a:t> 03 Air </a:t>
            </a:r>
            <a:r>
              <a:rPr lang="pt-BR" sz="1400" b="1" dirty="0" err="1"/>
              <a:t>Flow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Fluxo de ar que vai para a célula de flotação (Nm³/h).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 err="1"/>
              <a:t>Flotation</a:t>
            </a:r>
            <a:r>
              <a:rPr lang="pt-BR" sz="1400" b="1" dirty="0"/>
              <a:t> </a:t>
            </a:r>
            <a:r>
              <a:rPr lang="pt-BR" sz="1400" b="1" dirty="0" err="1"/>
              <a:t>Column</a:t>
            </a:r>
            <a:r>
              <a:rPr lang="pt-BR" sz="1400" b="1" dirty="0"/>
              <a:t> 04 Air </a:t>
            </a:r>
            <a:r>
              <a:rPr lang="pt-BR" sz="1400" b="1" dirty="0" err="1"/>
              <a:t>Flow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Fluxo de ar que vai para a célula de flotação (Nm³/h).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 err="1"/>
              <a:t>Flotation</a:t>
            </a:r>
            <a:r>
              <a:rPr lang="pt-BR" sz="1400" b="1" dirty="0"/>
              <a:t> </a:t>
            </a:r>
            <a:r>
              <a:rPr lang="pt-BR" sz="1400" b="1" dirty="0" err="1"/>
              <a:t>Column</a:t>
            </a:r>
            <a:r>
              <a:rPr lang="pt-BR" sz="1400" b="1" dirty="0"/>
              <a:t> 05 Air </a:t>
            </a:r>
            <a:r>
              <a:rPr lang="pt-BR" sz="1400" b="1" dirty="0" err="1"/>
              <a:t>Flow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Fluxo de ar que vai para a célula de flotação (Nm³/h).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 err="1"/>
              <a:t>Flotation</a:t>
            </a:r>
            <a:r>
              <a:rPr lang="pt-BR" sz="1400" b="1" dirty="0"/>
              <a:t> </a:t>
            </a:r>
            <a:r>
              <a:rPr lang="pt-BR" sz="1400" b="1" dirty="0" err="1"/>
              <a:t>Column</a:t>
            </a:r>
            <a:r>
              <a:rPr lang="pt-BR" sz="1400" b="1" dirty="0"/>
              <a:t> 06 Air </a:t>
            </a:r>
            <a:r>
              <a:rPr lang="pt-BR" sz="1400" b="1" dirty="0" err="1"/>
              <a:t>Flow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Fluxo de ar que vai para a célula de flotação (Nm³/h).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 err="1"/>
              <a:t>Flotation</a:t>
            </a:r>
            <a:r>
              <a:rPr lang="pt-BR" sz="1400" b="1" dirty="0"/>
              <a:t> </a:t>
            </a:r>
            <a:r>
              <a:rPr lang="pt-BR" sz="1400" b="1" dirty="0" err="1"/>
              <a:t>Column</a:t>
            </a:r>
            <a:r>
              <a:rPr lang="pt-BR" sz="1400" b="1" dirty="0"/>
              <a:t> 07 Air </a:t>
            </a:r>
            <a:r>
              <a:rPr lang="pt-BR" sz="1400" b="1" dirty="0" err="1"/>
              <a:t>Flow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Fluxo de ar que vai para a célula de flotação (Nm³/h).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 err="1"/>
              <a:t>Flotation</a:t>
            </a:r>
            <a:r>
              <a:rPr lang="pt-BR" sz="1400" b="1" dirty="0"/>
              <a:t> </a:t>
            </a:r>
            <a:r>
              <a:rPr lang="pt-BR" sz="1400" b="1" dirty="0" err="1"/>
              <a:t>Column</a:t>
            </a:r>
            <a:r>
              <a:rPr lang="pt-BR" sz="1400" b="1" dirty="0"/>
              <a:t> 01 </a:t>
            </a:r>
            <a:r>
              <a:rPr lang="pt-BR" sz="1400" b="1" dirty="0" err="1"/>
              <a:t>Level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Nível de Espuma na célula de flotação (mm).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D7A3D3B-8892-4273-9B6B-432E556D6121}"/>
              </a:ext>
            </a:extLst>
          </p:cNvPr>
          <p:cNvSpPr txBox="1"/>
          <p:nvPr/>
        </p:nvSpPr>
        <p:spPr>
          <a:xfrm>
            <a:off x="7894556" y="1857659"/>
            <a:ext cx="3060000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400" b="1" dirty="0" err="1"/>
              <a:t>Flotation</a:t>
            </a:r>
            <a:r>
              <a:rPr lang="pt-BR" sz="1400" b="1" dirty="0"/>
              <a:t> </a:t>
            </a:r>
            <a:r>
              <a:rPr lang="pt-BR" sz="1400" b="1" dirty="0" err="1"/>
              <a:t>Column</a:t>
            </a:r>
            <a:r>
              <a:rPr lang="pt-BR" sz="1400" b="1" dirty="0"/>
              <a:t> 02 </a:t>
            </a:r>
            <a:r>
              <a:rPr lang="pt-BR" sz="1400" b="1" dirty="0" err="1"/>
              <a:t>Level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Nível de Espuma na célula de flotação (mm).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 err="1"/>
              <a:t>Flotation</a:t>
            </a:r>
            <a:r>
              <a:rPr lang="pt-BR" sz="1400" b="1" dirty="0"/>
              <a:t> </a:t>
            </a:r>
            <a:r>
              <a:rPr lang="pt-BR" sz="1400" b="1" dirty="0" err="1"/>
              <a:t>Column</a:t>
            </a:r>
            <a:r>
              <a:rPr lang="pt-BR" sz="1400" b="1" dirty="0"/>
              <a:t> 03 </a:t>
            </a:r>
            <a:r>
              <a:rPr lang="pt-BR" sz="1400" b="1" dirty="0" err="1"/>
              <a:t>Level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Nível de Espuma na célula de flotação (mm).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 err="1"/>
              <a:t>Flotation</a:t>
            </a:r>
            <a:r>
              <a:rPr lang="pt-BR" sz="1400" b="1" dirty="0"/>
              <a:t> </a:t>
            </a:r>
            <a:r>
              <a:rPr lang="pt-BR" sz="1400" b="1" dirty="0" err="1"/>
              <a:t>Column</a:t>
            </a:r>
            <a:r>
              <a:rPr lang="pt-BR" sz="1400" b="1" dirty="0"/>
              <a:t> 04 </a:t>
            </a:r>
            <a:r>
              <a:rPr lang="pt-BR" sz="1400" b="1" dirty="0" err="1"/>
              <a:t>Level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Nível de Espuma na célula de flotação (mm).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 err="1"/>
              <a:t>Flotation</a:t>
            </a:r>
            <a:r>
              <a:rPr lang="pt-BR" sz="1400" b="1" dirty="0"/>
              <a:t> </a:t>
            </a:r>
            <a:r>
              <a:rPr lang="pt-BR" sz="1400" b="1" dirty="0" err="1"/>
              <a:t>Column</a:t>
            </a:r>
            <a:r>
              <a:rPr lang="pt-BR" sz="1400" b="1" dirty="0"/>
              <a:t> 05 </a:t>
            </a:r>
            <a:r>
              <a:rPr lang="pt-BR" sz="1400" b="1" dirty="0" err="1"/>
              <a:t>Level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Nível de Espuma na célula de flotação (mm).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 err="1"/>
              <a:t>Flotation</a:t>
            </a:r>
            <a:r>
              <a:rPr lang="pt-BR" sz="1400" b="1" dirty="0"/>
              <a:t> </a:t>
            </a:r>
            <a:r>
              <a:rPr lang="pt-BR" sz="1400" b="1" dirty="0" err="1"/>
              <a:t>Column</a:t>
            </a:r>
            <a:r>
              <a:rPr lang="pt-BR" sz="1400" b="1" dirty="0"/>
              <a:t> 06 </a:t>
            </a:r>
            <a:r>
              <a:rPr lang="pt-BR" sz="1400" b="1" dirty="0" err="1"/>
              <a:t>Level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Nível de Espuma na célula de flotação (mm).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 err="1"/>
              <a:t>Flotation</a:t>
            </a:r>
            <a:r>
              <a:rPr lang="pt-BR" sz="1400" b="1" dirty="0"/>
              <a:t> </a:t>
            </a:r>
            <a:r>
              <a:rPr lang="pt-BR" sz="1400" b="1" dirty="0" err="1"/>
              <a:t>Column</a:t>
            </a:r>
            <a:r>
              <a:rPr lang="pt-BR" sz="1400" b="1" dirty="0"/>
              <a:t> 07 </a:t>
            </a:r>
            <a:r>
              <a:rPr lang="pt-BR" sz="1400" b="1" dirty="0" err="1"/>
              <a:t>Level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Nível de Espuma na célula de flotação (mm).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/>
              <a:t>% Iron </a:t>
            </a:r>
            <a:r>
              <a:rPr lang="pt-BR" sz="1400" b="1" dirty="0" err="1"/>
              <a:t>Concentrate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Percentual de Ferro presente no minério de ferro, após o processo de flotação (medição de laboratório).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/>
              <a:t>% </a:t>
            </a:r>
            <a:r>
              <a:rPr lang="pt-BR" sz="1400" b="1" dirty="0" err="1"/>
              <a:t>Silica</a:t>
            </a:r>
            <a:r>
              <a:rPr lang="pt-BR" sz="1400" b="1" dirty="0"/>
              <a:t> </a:t>
            </a:r>
            <a:r>
              <a:rPr lang="pt-BR" sz="1400" b="1" dirty="0" err="1"/>
              <a:t>Concentrate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Percentual de Sílica (impureza) presente no minério de ferro, após o processo de flotação (medição de laboratório).</a:t>
            </a:r>
          </a:p>
        </p:txBody>
      </p:sp>
    </p:spTree>
    <p:extLst>
      <p:ext uri="{BB962C8B-B14F-4D97-AF65-F5344CB8AC3E}">
        <p14:creationId xmlns:p14="http://schemas.microsoft.com/office/powerpoint/2010/main" val="340837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50" y="0"/>
            <a:ext cx="6533560" cy="1460499"/>
          </a:xfrm>
        </p:spPr>
        <p:txBody>
          <a:bodyPr>
            <a:normAutofit/>
          </a:bodyPr>
          <a:lstStyle/>
          <a:p>
            <a:r>
              <a:rPr lang="pt-BR" b="1" dirty="0"/>
              <a:t>Problemas de Registro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C803F3-404C-40FA-AD92-BB7F7823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49" y="1395311"/>
            <a:ext cx="3432143" cy="456410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600" dirty="0"/>
              <a:t>Se algumas features são amostradas a cada 20 segundos e outras a cada hora, como são registrados os dados dessas últimas?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16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600" dirty="0"/>
              <a:t>Será que o último valor disponível é repetido até a próxima hora?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16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600" dirty="0"/>
              <a:t>E em relação às 2 últimas features, as quais o valor depende de uma medição em laboratório. Em qual intervalo essa análise é feita? </a:t>
            </a:r>
            <a:endParaRPr lang="pt-BR" sz="1600" b="0" i="0" dirty="0">
              <a:effectLst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8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Preparação dos Dados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EB1C545-D4CA-41D4-8C7F-9BC988C14085}"/>
              </a:ext>
            </a:extLst>
          </p:cNvPr>
          <p:cNvSpPr txBox="1"/>
          <p:nvPr/>
        </p:nvSpPr>
        <p:spPr>
          <a:xfrm>
            <a:off x="4681487" y="1221078"/>
            <a:ext cx="67532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dirty="0">
                <a:effectLst/>
              </a:rPr>
              <a:t>Valores de ‘% Iron </a:t>
            </a:r>
            <a:r>
              <a:rPr lang="pt-BR" sz="1600" b="0" dirty="0" err="1">
                <a:effectLst/>
              </a:rPr>
              <a:t>Concentrate</a:t>
            </a:r>
            <a:r>
              <a:rPr lang="pt-BR" sz="1600" b="0" dirty="0">
                <a:effectLst/>
              </a:rPr>
              <a:t>’ e ‘% </a:t>
            </a:r>
            <a:r>
              <a:rPr lang="pt-BR" sz="1600" b="0" dirty="0" err="1">
                <a:effectLst/>
              </a:rPr>
              <a:t>Silica</a:t>
            </a:r>
            <a:r>
              <a:rPr lang="pt-BR" sz="1600" b="0" dirty="0">
                <a:effectLst/>
              </a:rPr>
              <a:t> </a:t>
            </a:r>
            <a:r>
              <a:rPr lang="pt-BR" sz="1600" b="0" dirty="0" err="1">
                <a:effectLst/>
              </a:rPr>
              <a:t>Concentrate</a:t>
            </a:r>
            <a:r>
              <a:rPr lang="pt-BR" sz="1600" b="0" dirty="0">
                <a:effectLst/>
              </a:rPr>
              <a:t>’ durante um mesmo dia.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62198C7-F187-48EE-B0B6-8D5210960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488" y="1567465"/>
            <a:ext cx="6753225" cy="1782283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E5D8F972-7644-40AA-90A0-07421ECDD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86" y="3858307"/>
            <a:ext cx="6753226" cy="1432228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7BE0C1A8-62F0-4862-8FF0-F4D092B3BD66}"/>
              </a:ext>
            </a:extLst>
          </p:cNvPr>
          <p:cNvSpPr txBox="1"/>
          <p:nvPr/>
        </p:nvSpPr>
        <p:spPr>
          <a:xfrm>
            <a:off x="4681486" y="3517887"/>
            <a:ext cx="6753225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40" b="0" dirty="0">
                <a:effectLst/>
              </a:rPr>
              <a:t>Avaliar se a medição de ‘% Iron </a:t>
            </a:r>
            <a:r>
              <a:rPr lang="pt-BR" sz="1440" b="0" dirty="0" err="1">
                <a:effectLst/>
              </a:rPr>
              <a:t>Concentrate</a:t>
            </a:r>
            <a:r>
              <a:rPr lang="pt-BR" sz="1440" b="0" dirty="0">
                <a:effectLst/>
              </a:rPr>
              <a:t>’ e ‘% </a:t>
            </a:r>
            <a:r>
              <a:rPr lang="pt-BR" sz="1440" b="0" dirty="0" err="1">
                <a:effectLst/>
              </a:rPr>
              <a:t>Silica</a:t>
            </a:r>
            <a:r>
              <a:rPr lang="pt-BR" sz="1440" b="0" dirty="0">
                <a:effectLst/>
              </a:rPr>
              <a:t> </a:t>
            </a:r>
            <a:r>
              <a:rPr lang="pt-BR" sz="1440" b="0" dirty="0" err="1">
                <a:effectLst/>
              </a:rPr>
              <a:t>Concentrate</a:t>
            </a:r>
            <a:r>
              <a:rPr lang="pt-BR" sz="1440" b="0" dirty="0">
                <a:effectLst/>
              </a:rPr>
              <a:t>’ ocorre a cada hora.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33C07BE-D078-402E-8200-A460BF4C391A}"/>
              </a:ext>
            </a:extLst>
          </p:cNvPr>
          <p:cNvSpPr/>
          <p:nvPr/>
        </p:nvSpPr>
        <p:spPr>
          <a:xfrm>
            <a:off x="7107810" y="1842037"/>
            <a:ext cx="688157" cy="1448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5CD303CC-BD3B-40D6-8AA1-1FCA16617E66}"/>
              </a:ext>
            </a:extLst>
          </p:cNvPr>
          <p:cNvSpPr/>
          <p:nvPr/>
        </p:nvSpPr>
        <p:spPr>
          <a:xfrm>
            <a:off x="8850982" y="1842037"/>
            <a:ext cx="688157" cy="1448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5082861A-3B3C-419E-9180-526F0BBAC8E7}"/>
              </a:ext>
            </a:extLst>
          </p:cNvPr>
          <p:cNvSpPr/>
          <p:nvPr/>
        </p:nvSpPr>
        <p:spPr>
          <a:xfrm>
            <a:off x="10665643" y="1840769"/>
            <a:ext cx="688157" cy="1448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CD50D7B3-1C31-44B3-A3C4-284CBFEBD3E9}"/>
              </a:ext>
            </a:extLst>
          </p:cNvPr>
          <p:cNvSpPr/>
          <p:nvPr/>
        </p:nvSpPr>
        <p:spPr>
          <a:xfrm rot="16200000">
            <a:off x="7808932" y="1393137"/>
            <a:ext cx="494982" cy="65947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1727FE-EC53-4455-B34D-013946B31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002" y="5828870"/>
            <a:ext cx="4733925" cy="58102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1FF01234-3854-4711-8C31-F66B0D5B9150}"/>
              </a:ext>
            </a:extLst>
          </p:cNvPr>
          <p:cNvSpPr txBox="1"/>
          <p:nvPr/>
        </p:nvSpPr>
        <p:spPr>
          <a:xfrm>
            <a:off x="4968071" y="5468100"/>
            <a:ext cx="565578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40" b="0" dirty="0" err="1">
                <a:effectLst/>
              </a:rPr>
              <a:t>df.loc</a:t>
            </a:r>
            <a:r>
              <a:rPr lang="pt-BR" sz="1440" b="0" dirty="0">
                <a:effectLst/>
              </a:rPr>
              <a:t>[0:173][['% </a:t>
            </a:r>
            <a:r>
              <a:rPr lang="pt-BR" sz="1440" b="0" dirty="0" err="1">
                <a:effectLst/>
              </a:rPr>
              <a:t>Silica</a:t>
            </a:r>
            <a:r>
              <a:rPr lang="pt-BR" sz="1440" b="0" dirty="0">
                <a:effectLst/>
              </a:rPr>
              <a:t> </a:t>
            </a:r>
            <a:r>
              <a:rPr lang="pt-BR" sz="1440" b="0" dirty="0" err="1">
                <a:effectLst/>
              </a:rPr>
              <a:t>Concentrate</a:t>
            </a:r>
            <a:r>
              <a:rPr lang="pt-BR" sz="1440" b="0" dirty="0">
                <a:effectLst/>
              </a:rPr>
              <a:t>', '% Iron </a:t>
            </a:r>
            <a:r>
              <a:rPr lang="pt-BR" sz="1440" b="0" dirty="0" err="1">
                <a:effectLst/>
              </a:rPr>
              <a:t>Concentrate</a:t>
            </a:r>
            <a:r>
              <a:rPr lang="pt-BR" sz="1440" b="0" dirty="0">
                <a:effectLst/>
              </a:rPr>
              <a:t>']].</a:t>
            </a:r>
            <a:r>
              <a:rPr lang="pt-BR" sz="1440" b="0" dirty="0" err="1">
                <a:effectLst/>
              </a:rPr>
              <a:t>value_counts</a:t>
            </a:r>
            <a:r>
              <a:rPr lang="pt-BR" sz="1440" b="0" dirty="0">
                <a:effectLst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7077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50" y="0"/>
            <a:ext cx="6533560" cy="1460499"/>
          </a:xfrm>
        </p:spPr>
        <p:txBody>
          <a:bodyPr>
            <a:normAutofit/>
          </a:bodyPr>
          <a:lstStyle/>
          <a:p>
            <a:r>
              <a:rPr lang="pt-BR" b="1" dirty="0"/>
              <a:t>Problemas de Registro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C803F3-404C-40FA-AD92-BB7F7823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684" y="1263483"/>
            <a:ext cx="4195714" cy="119432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/>
              <a:t>As 2 primeiras features também são determinadas por análise laboratorial?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2000" dirty="0"/>
              <a:t>Se sim, qual o intervalo das análises?</a:t>
            </a:r>
            <a:endParaRPr lang="pt-BR" sz="2000" b="0" i="0" dirty="0">
              <a:effectLst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9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Preparação dos Dados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EB1C545-D4CA-41D4-8C7F-9BC988C14085}"/>
              </a:ext>
            </a:extLst>
          </p:cNvPr>
          <p:cNvSpPr txBox="1"/>
          <p:nvPr/>
        </p:nvSpPr>
        <p:spPr>
          <a:xfrm>
            <a:off x="783526" y="2743071"/>
            <a:ext cx="3779657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300" b="0" dirty="0">
                <a:effectLst/>
              </a:rPr>
              <a:t>Valores de '% Iron Feed' e '% </a:t>
            </a:r>
            <a:r>
              <a:rPr lang="pt-BR" sz="1300" b="0" dirty="0" err="1">
                <a:effectLst/>
              </a:rPr>
              <a:t>Silica</a:t>
            </a:r>
            <a:r>
              <a:rPr lang="pt-BR" sz="1300" b="0" dirty="0">
                <a:effectLst/>
              </a:rPr>
              <a:t> Feed' no dia </a:t>
            </a:r>
            <a:r>
              <a:rPr lang="pt-BR" sz="1300" b="1" dirty="0">
                <a:effectLst/>
              </a:rPr>
              <a:t>10/03</a:t>
            </a: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8D110824-9117-4F86-AF01-6AD82C7C9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30" y="3035458"/>
            <a:ext cx="3600450" cy="13716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CA25C276-C927-4151-9B9A-CECBEF767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55" y="4882816"/>
            <a:ext cx="3590925" cy="1371600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AB22A720-78AD-49C8-A250-88A88F7F4773}"/>
              </a:ext>
            </a:extLst>
          </p:cNvPr>
          <p:cNvSpPr txBox="1"/>
          <p:nvPr/>
        </p:nvSpPr>
        <p:spPr>
          <a:xfrm>
            <a:off x="6096000" y="1182313"/>
            <a:ext cx="51882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b="0" dirty="0">
                <a:effectLst/>
              </a:rPr>
              <a:t>Deletei os valores duplicados para as features </a:t>
            </a:r>
            <a:r>
              <a:rPr lang="it-IT" sz="1600" b="0" dirty="0">
                <a:effectLst/>
              </a:rPr>
              <a:t>'% Iron Feed' e '% Silica Feed’ </a:t>
            </a:r>
            <a:r>
              <a:rPr lang="pt-BR" sz="1600" b="0" dirty="0">
                <a:effectLst/>
              </a:rPr>
              <a:t>e avaliei quando apareciam novos valores.</a:t>
            </a:r>
            <a:endParaRPr lang="pt-BR" sz="1600" b="1" dirty="0">
              <a:effectLst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DBF549F-ABB9-42C5-8B67-1C6FBDFD8307}"/>
              </a:ext>
            </a:extLst>
          </p:cNvPr>
          <p:cNvSpPr txBox="1"/>
          <p:nvPr/>
        </p:nvSpPr>
        <p:spPr>
          <a:xfrm>
            <a:off x="760008" y="4617619"/>
            <a:ext cx="3779657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300" b="0" dirty="0">
                <a:effectLst/>
              </a:rPr>
              <a:t>Valores de '% Iron Feed' e '% </a:t>
            </a:r>
            <a:r>
              <a:rPr lang="pt-BR" sz="1300" b="0" dirty="0" err="1">
                <a:effectLst/>
              </a:rPr>
              <a:t>Silica</a:t>
            </a:r>
            <a:r>
              <a:rPr lang="pt-BR" sz="1300" b="0" dirty="0">
                <a:effectLst/>
              </a:rPr>
              <a:t> Feed' no dia </a:t>
            </a:r>
            <a:r>
              <a:rPr lang="pt-BR" sz="1300" b="1" dirty="0">
                <a:effectLst/>
              </a:rPr>
              <a:t>11/03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FAB72775-5A50-4DBD-B172-AD4E21E78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210" y="1967449"/>
            <a:ext cx="2043351" cy="4188869"/>
          </a:xfrm>
          <a:prstGeom prst="rect">
            <a:avLst/>
          </a:prstGeom>
          <a:ln>
            <a:noFill/>
          </a:ln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A98A0148-27B6-40A3-92FC-02D9832C18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784"/>
          <a:stretch/>
        </p:blipFill>
        <p:spPr>
          <a:xfrm>
            <a:off x="8795853" y="1827332"/>
            <a:ext cx="2044971" cy="4550566"/>
          </a:xfrm>
          <a:prstGeom prst="rect">
            <a:avLst/>
          </a:prstGeom>
        </p:spPr>
      </p:pic>
      <p:sp>
        <p:nvSpPr>
          <p:cNvPr id="31" name="Retângulo 30">
            <a:extLst>
              <a:ext uri="{FF2B5EF4-FFF2-40B4-BE49-F238E27FC236}">
                <a16:creationId xmlns:a16="http://schemas.microsoft.com/office/drawing/2014/main" id="{CD50D7B3-1C31-44B3-A3C4-284CBFEBD3E9}"/>
              </a:ext>
            </a:extLst>
          </p:cNvPr>
          <p:cNvSpPr/>
          <p:nvPr/>
        </p:nvSpPr>
        <p:spPr>
          <a:xfrm rot="16200000">
            <a:off x="7044247" y="2792760"/>
            <a:ext cx="183687" cy="62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0EB0E154-B01D-4BA9-A035-9B31E3B9B50A}"/>
              </a:ext>
            </a:extLst>
          </p:cNvPr>
          <p:cNvSpPr/>
          <p:nvPr/>
        </p:nvSpPr>
        <p:spPr>
          <a:xfrm rot="16200000">
            <a:off x="7061092" y="3351228"/>
            <a:ext cx="183687" cy="62216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70D7E9A4-2C5A-417D-AB01-2DF4AED3764B}"/>
              </a:ext>
            </a:extLst>
          </p:cNvPr>
          <p:cNvSpPr/>
          <p:nvPr/>
        </p:nvSpPr>
        <p:spPr>
          <a:xfrm rot="16200000">
            <a:off x="7061093" y="3929154"/>
            <a:ext cx="183687" cy="6221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B108B1E-B59C-4DE8-9F65-893C98F38328}"/>
              </a:ext>
            </a:extLst>
          </p:cNvPr>
          <p:cNvSpPr/>
          <p:nvPr/>
        </p:nvSpPr>
        <p:spPr>
          <a:xfrm rot="16200000">
            <a:off x="7061093" y="4507079"/>
            <a:ext cx="183687" cy="62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07E4F65A-AF66-47F3-BA5B-0BDDD3BFB965}"/>
              </a:ext>
            </a:extLst>
          </p:cNvPr>
          <p:cNvSpPr/>
          <p:nvPr/>
        </p:nvSpPr>
        <p:spPr>
          <a:xfrm rot="16200000">
            <a:off x="7061093" y="5085003"/>
            <a:ext cx="183687" cy="62216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AD47AC7E-D7F2-42A5-B8A4-5310D3DF3B1C}"/>
              </a:ext>
            </a:extLst>
          </p:cNvPr>
          <p:cNvSpPr/>
          <p:nvPr/>
        </p:nvSpPr>
        <p:spPr>
          <a:xfrm rot="16200000">
            <a:off x="7044248" y="5680536"/>
            <a:ext cx="183687" cy="6221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90A62700-55BA-4F0D-A008-BEAAA15D8062}"/>
              </a:ext>
            </a:extLst>
          </p:cNvPr>
          <p:cNvSpPr/>
          <p:nvPr/>
        </p:nvSpPr>
        <p:spPr>
          <a:xfrm rot="16200000">
            <a:off x="9532138" y="2020793"/>
            <a:ext cx="183687" cy="62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3C06D03B-8BC1-4AB1-8DF6-D9F49B14F265}"/>
              </a:ext>
            </a:extLst>
          </p:cNvPr>
          <p:cNvSpPr/>
          <p:nvPr/>
        </p:nvSpPr>
        <p:spPr>
          <a:xfrm rot="16200000">
            <a:off x="9532139" y="2590218"/>
            <a:ext cx="183687" cy="62216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8B9B4B3A-AC6F-4E89-830A-4541C7AFA65D}"/>
              </a:ext>
            </a:extLst>
          </p:cNvPr>
          <p:cNvSpPr/>
          <p:nvPr/>
        </p:nvSpPr>
        <p:spPr>
          <a:xfrm rot="16200000">
            <a:off x="9532139" y="3156914"/>
            <a:ext cx="183687" cy="6221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8AC10914-00E0-4E24-BC28-580478E7A89A}"/>
              </a:ext>
            </a:extLst>
          </p:cNvPr>
          <p:cNvSpPr/>
          <p:nvPr/>
        </p:nvSpPr>
        <p:spPr>
          <a:xfrm rot="16200000">
            <a:off x="9540780" y="3699687"/>
            <a:ext cx="183687" cy="62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5882A9DD-8231-4868-B144-3DD77AD88BE4}"/>
              </a:ext>
            </a:extLst>
          </p:cNvPr>
          <p:cNvSpPr/>
          <p:nvPr/>
        </p:nvSpPr>
        <p:spPr>
          <a:xfrm rot="16200000">
            <a:off x="9530568" y="4266382"/>
            <a:ext cx="183687" cy="62216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6B2B1D-5C34-4AB8-92FC-0F5A318F8022}"/>
              </a:ext>
            </a:extLst>
          </p:cNvPr>
          <p:cNvSpPr/>
          <p:nvPr/>
        </p:nvSpPr>
        <p:spPr>
          <a:xfrm rot="16200000">
            <a:off x="9540780" y="4835806"/>
            <a:ext cx="183687" cy="6221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32199EC-D7B7-44A7-AD70-4C278C347536}"/>
              </a:ext>
            </a:extLst>
          </p:cNvPr>
          <p:cNvSpPr/>
          <p:nvPr/>
        </p:nvSpPr>
        <p:spPr>
          <a:xfrm rot="16200000">
            <a:off x="9530567" y="5395960"/>
            <a:ext cx="183687" cy="62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EA281BD0-4212-4B1D-BA47-365048888307}"/>
              </a:ext>
            </a:extLst>
          </p:cNvPr>
          <p:cNvSpPr/>
          <p:nvPr/>
        </p:nvSpPr>
        <p:spPr>
          <a:xfrm rot="16200000">
            <a:off x="9528995" y="5956113"/>
            <a:ext cx="183687" cy="62216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73E926C-75B7-46DC-BC7C-3D7974CC04B3}"/>
              </a:ext>
            </a:extLst>
          </p:cNvPr>
          <p:cNvSpPr/>
          <p:nvPr/>
        </p:nvSpPr>
        <p:spPr>
          <a:xfrm rot="16200000">
            <a:off x="1149028" y="5562074"/>
            <a:ext cx="183687" cy="62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7236C0BC-AFE2-438A-A1B6-FCC6BE0FC678}"/>
              </a:ext>
            </a:extLst>
          </p:cNvPr>
          <p:cNvSpPr/>
          <p:nvPr/>
        </p:nvSpPr>
        <p:spPr>
          <a:xfrm rot="16200000">
            <a:off x="1149026" y="3377725"/>
            <a:ext cx="183687" cy="62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35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3061</Words>
  <Application>Microsoft Office PowerPoint</Application>
  <PresentationFormat>Widescreen</PresentationFormat>
  <Paragraphs>323</Paragraphs>
  <Slides>27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Tema do Office</vt:lpstr>
      <vt:lpstr>Quality Prediction in a Mining Process</vt:lpstr>
      <vt:lpstr>Sumário</vt:lpstr>
      <vt:lpstr>Metodologia</vt:lpstr>
      <vt:lpstr>Contexto</vt:lpstr>
      <vt:lpstr>Processo de Beneficiamento</vt:lpstr>
      <vt:lpstr>Base de Dados</vt:lpstr>
      <vt:lpstr>Dicionário de Dados</vt:lpstr>
      <vt:lpstr>Problemas de Registro</vt:lpstr>
      <vt:lpstr>Problemas de Registro</vt:lpstr>
      <vt:lpstr>Dados Nulos e Faltantes</vt:lpstr>
      <vt:lpstr>Reestruturação da Base</vt:lpstr>
      <vt:lpstr>Análise Exploratória dos Dados</vt:lpstr>
      <vt:lpstr>Análise Exploratória dos Dados</vt:lpstr>
      <vt:lpstr>Análise Exploratória dos Dados</vt:lpstr>
      <vt:lpstr>Análise Exploratória dos Dados</vt:lpstr>
      <vt:lpstr>Análise Exploratória dos Dados</vt:lpstr>
      <vt:lpstr>Escolha do Modelo</vt:lpstr>
      <vt:lpstr>Escolha da Métrica</vt:lpstr>
      <vt:lpstr>Ajuste do Modelo</vt:lpstr>
      <vt:lpstr>Remoção de Outliers</vt:lpstr>
      <vt:lpstr>Qualidade da Predição</vt:lpstr>
      <vt:lpstr>Validação</vt:lpstr>
      <vt:lpstr>Abordagem Alternativa</vt:lpstr>
      <vt:lpstr>Reestruturação da Base</vt:lpstr>
      <vt:lpstr>Random Forest</vt:lpstr>
      <vt:lpstr>Discussão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construído dentro da metodologia CRISP-DM</dc:title>
  <dc:creator>José Walter Lima</dc:creator>
  <cp:lastModifiedBy>José Walter Lima</cp:lastModifiedBy>
  <cp:revision>332</cp:revision>
  <dcterms:created xsi:type="dcterms:W3CDTF">2021-11-20T13:04:30Z</dcterms:created>
  <dcterms:modified xsi:type="dcterms:W3CDTF">2021-11-28T23:42:42Z</dcterms:modified>
</cp:coreProperties>
</file>