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</p:sldIdLst>
  <p:sldSz cx="18288000" cy="10287000"/>
  <p:notesSz cx="18288000" cy="10287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602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028" y="0"/>
                </a:lnTo>
                <a:lnTo>
                  <a:pt x="10487028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6502" y="2068361"/>
            <a:ext cx="13474994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146" y="2621875"/>
            <a:ext cx="15277707" cy="229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0" y="3314700"/>
            <a:ext cx="6324600" cy="159466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ctr">
              <a:lnSpc>
                <a:spcPts val="11920"/>
              </a:lnSpc>
              <a:spcBef>
                <a:spcPts val="535"/>
              </a:spcBef>
            </a:pPr>
            <a:r>
              <a:rPr lang="es-ES" sz="9950" b="1" spc="320" dirty="0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endParaRPr sz="9950" dirty="0">
              <a:latin typeface="Trebuchet MS"/>
              <a:cs typeface="Trebuchet MS"/>
            </a:endParaRPr>
          </a:p>
        </p:txBody>
      </p:sp>
      <p:pic>
        <p:nvPicPr>
          <p:cNvPr id="2050" name="Picture 2" descr="Qué es un chatbot? Definición">
            <a:extLst>
              <a:ext uri="{FF2B5EF4-FFF2-40B4-BE49-F238E27FC236}">
                <a16:creationId xmlns:a16="http://schemas.microsoft.com/office/drawing/2014/main" id="{3E9E5954-4924-3110-5FAC-6C3B246F2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5485"/>
          <a:stretch/>
        </p:blipFill>
        <p:spPr bwMode="auto">
          <a:xfrm>
            <a:off x="-76200" y="0"/>
            <a:ext cx="9829801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21766F-FB12-0C13-AA48-2EFCB4CD1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1" t="12962" r="5310" b="17408"/>
          <a:stretch/>
        </p:blipFill>
        <p:spPr>
          <a:xfrm flipH="1">
            <a:off x="-26126" y="177292"/>
            <a:ext cx="7874726" cy="99324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D610E0-97E1-1F39-CA83-195850147F62}"/>
              </a:ext>
            </a:extLst>
          </p:cNvPr>
          <p:cNvSpPr txBox="1"/>
          <p:nvPr/>
        </p:nvSpPr>
        <p:spPr>
          <a:xfrm>
            <a:off x="9372600" y="3835449"/>
            <a:ext cx="7467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</a:t>
            </a:r>
            <a:endParaRPr lang="es-BO" sz="8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5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15159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3400"/>
              </a:spcBef>
            </a:pP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</a:t>
            </a:r>
            <a:r>
              <a:rPr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Artiﬁcial?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07649" y="3393165"/>
            <a:ext cx="7750175" cy="3390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85"/>
              </a:spcBef>
            </a:pP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sz="3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Artiﬁcial</a:t>
            </a:r>
            <a:r>
              <a:rPr sz="3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requieren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</a:t>
            </a:r>
            <a:r>
              <a:rPr sz="3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humana,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aprendizaje,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decisiones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resolución 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problemas. 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97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6644" y="3771900"/>
            <a:ext cx="7373303" cy="47715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z="3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000" b="1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Artiﬁcial </a:t>
            </a:r>
            <a:r>
              <a:rPr sz="3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 </a:t>
            </a:r>
            <a:r>
              <a:rPr sz="3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</a:t>
            </a:r>
            <a:r>
              <a:rPr sz="30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0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s-ES" sz="3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matemáticos  </a:t>
            </a:r>
            <a:r>
              <a:rPr sz="3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analizar </a:t>
            </a:r>
            <a:r>
              <a:rPr sz="30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30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encontrar  </a:t>
            </a:r>
            <a:r>
              <a:rPr sz="3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patrones.</a:t>
            </a:r>
            <a:r>
              <a:rPr sz="3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Estos</a:t>
            </a:r>
            <a:r>
              <a:rPr sz="3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patrones</a:t>
            </a:r>
            <a:r>
              <a:rPr sz="3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000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  </a:t>
            </a:r>
            <a:r>
              <a:rPr sz="3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sz="3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tomar </a:t>
            </a:r>
            <a:r>
              <a:rPr sz="3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decisiones </a:t>
            </a:r>
            <a:r>
              <a:rPr sz="30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 </a:t>
            </a:r>
            <a:r>
              <a:rPr sz="30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predicciones.</a:t>
            </a:r>
            <a:r>
              <a:rPr sz="3000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3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sz="3000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  </a:t>
            </a:r>
            <a:r>
              <a:rPr sz="3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aprender </a:t>
            </a:r>
            <a:r>
              <a:rPr sz="3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 </a:t>
            </a:r>
            <a:r>
              <a:rPr sz="3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autónoma </a:t>
            </a:r>
            <a:r>
              <a:rPr sz="3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</a:t>
            </a:r>
            <a:r>
              <a:rPr sz="3000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proporciona</a:t>
            </a:r>
            <a:r>
              <a:rPr sz="30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  </a:t>
            </a:r>
            <a:r>
              <a:rPr sz="30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657EF92-D00A-27DB-9034-2BF7CF5C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346" y="2171700"/>
            <a:ext cx="6127898" cy="769441"/>
          </a:xfrm>
        </p:spPr>
        <p:txBody>
          <a:bodyPr/>
          <a:lstStyle/>
          <a:p>
            <a:r>
              <a:rPr lang="es-E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función la IA?</a:t>
            </a:r>
            <a:endParaRPr lang="es-BO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660" y="1610369"/>
            <a:ext cx="6948340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5000" spc="-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sz="50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50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50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5000" spc="-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5000" spc="-2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vida</a:t>
            </a:r>
            <a:r>
              <a:rPr sz="50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cotidiana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7609" y="3619500"/>
            <a:ext cx="7347192" cy="40829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0480" algn="ctr">
              <a:lnSpc>
                <a:spcPct val="150000"/>
              </a:lnSpc>
              <a:spcBef>
                <a:spcPts val="85"/>
              </a:spcBef>
            </a:pP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Artiﬁcial</a:t>
            </a:r>
            <a:r>
              <a:rPr sz="3000"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 </a:t>
            </a: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cotidiana,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asistentes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virtuales 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nuestros</a:t>
            </a:r>
            <a:r>
              <a:rPr sz="3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teléfonos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 </a:t>
            </a:r>
            <a:r>
              <a:rPr sz="3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medicina,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automotriz,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3000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otros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sectores.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1563" y="0"/>
            <a:ext cx="8974032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1333500"/>
            <a:ext cx="636841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000" spc="185" dirty="0">
                <a:solidFill>
                  <a:srgbClr val="000000"/>
                </a:solidFill>
                <a:latin typeface="Times New Roman"/>
                <a:cs typeface="Times New Roman"/>
              </a:rPr>
              <a:t>Los</a:t>
            </a:r>
            <a:r>
              <a:rPr sz="50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spc="320" dirty="0">
                <a:solidFill>
                  <a:srgbClr val="000000"/>
                </a:solidFill>
                <a:latin typeface="Times New Roman"/>
                <a:cs typeface="Times New Roman"/>
              </a:rPr>
              <a:t>beneﬁcios</a:t>
            </a:r>
            <a:r>
              <a:rPr sz="50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spc="265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50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spc="190" dirty="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sz="50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spc="-45" dirty="0">
                <a:solidFill>
                  <a:srgbClr val="000000"/>
                </a:solidFill>
                <a:latin typeface="Times New Roman"/>
                <a:cs typeface="Times New Roman"/>
              </a:rPr>
              <a:t>IA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960" y="3314700"/>
            <a:ext cx="6872499" cy="3390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85"/>
              </a:spcBef>
            </a:pP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Artiﬁcial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mejorar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nuestras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muchas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maneras,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atención 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médica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personalizada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conducción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autónoma.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5DED10-CBD8-E860-4C0A-3BA47F97F7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CE479AB-62AF-9F19-31A0-5794AD310667}"/>
              </a:ext>
            </a:extLst>
          </p:cNvPr>
          <p:cNvSpPr txBox="1"/>
          <p:nvPr/>
        </p:nvSpPr>
        <p:spPr>
          <a:xfrm>
            <a:off x="2895600" y="3168568"/>
            <a:ext cx="12496800" cy="39498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55"/>
              </a:spcBef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sz="35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respaldados por machine </a:t>
            </a:r>
            <a:r>
              <a:rPr lang="es-ES" sz="35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la inteligencia artificial tienen el potencial de transformar la forma en que interactuamos con la tecnología, mejorando la eficiencia, la personalización y la experiencia del usuario en una amplia gama de aplicaciones y sectores industriales.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0740082A-A1C7-C4AA-1F00-4F62E114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181100"/>
            <a:ext cx="6127898" cy="1231106"/>
          </a:xfrm>
        </p:spPr>
        <p:txBody>
          <a:bodyPr/>
          <a:lstStyle/>
          <a:p>
            <a:pPr algn="ctr"/>
            <a:r>
              <a:rPr lang="es-E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lang="es-BO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6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DB5F450-861B-8851-F3B5-34513BF1AB6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654CC47-7847-9A7B-AC5C-1166E00420C2}"/>
              </a:ext>
            </a:extLst>
          </p:cNvPr>
          <p:cNvSpPr txBox="1"/>
          <p:nvPr/>
        </p:nvSpPr>
        <p:spPr>
          <a:xfrm>
            <a:off x="2895600" y="3168568"/>
            <a:ext cx="12496800" cy="48218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Saul Escobar Serrano</a:t>
            </a:r>
          </a:p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Hans Cristhian Quisbert Vargas</a:t>
            </a:r>
          </a:p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Rodrigo Cristhian Torrez De La Cruz</a:t>
            </a:r>
          </a:p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Heber Mollericona Miranda</a:t>
            </a:r>
          </a:p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Wilmer David Cori Apaza</a:t>
            </a:r>
          </a:p>
          <a:p>
            <a:pPr marL="469900" marR="5080" indent="-457200">
              <a:lnSpc>
                <a:spcPct val="15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Luis </a:t>
            </a:r>
            <a:r>
              <a:rPr lang="es-ES" sz="35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Yanahuaya</a:t>
            </a:r>
            <a:r>
              <a:rPr lang="es-ES" sz="35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Mamani</a:t>
            </a: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7B3A39CB-EA23-9750-88D7-21A57B5B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485900"/>
            <a:ext cx="6127898" cy="923330"/>
          </a:xfrm>
        </p:spPr>
        <p:txBody>
          <a:bodyPr/>
          <a:lstStyle/>
          <a:p>
            <a:pPr algn="ctr"/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  <a:endParaRPr lang="es-BO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8744" y="1638300"/>
            <a:ext cx="6327775" cy="1079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5250" spc="22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</a:t>
            </a:r>
            <a:r>
              <a:rPr sz="5250" spc="-4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25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5250" spc="-4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250" spc="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5250" spc="-43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250" spc="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chatbot?</a:t>
            </a:r>
            <a:endParaRPr sz="5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683" y="3390900"/>
            <a:ext cx="6805896" cy="47741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75"/>
              </a:spcBef>
            </a:pPr>
            <a:r>
              <a:rPr sz="3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0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sz="3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 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conversación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humana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través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mensajes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capaz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preguntas,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brindar  </a:t>
            </a:r>
            <a:r>
              <a:rPr sz="30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bromas.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14705" algn="just">
              <a:lnSpc>
                <a:spcPct val="150000"/>
              </a:lnSpc>
            </a:pP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integrado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mensajería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990" y="800100"/>
            <a:ext cx="6951405" cy="21861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25"/>
              </a:spcBef>
            </a:pPr>
            <a:r>
              <a:rPr sz="50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</a:t>
            </a:r>
            <a:r>
              <a:rPr sz="5000" spc="-3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</a:t>
            </a:r>
            <a:r>
              <a:rPr sz="5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s-ES" sz="5000" spc="-3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chatbot?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400" y="81643"/>
            <a:ext cx="6140787" cy="9922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E8A1FC-2835-4246-9EFC-1CE7550E4871}"/>
              </a:ext>
            </a:extLst>
          </p:cNvPr>
          <p:cNvSpPr txBox="1"/>
          <p:nvPr/>
        </p:nvSpPr>
        <p:spPr>
          <a:xfrm>
            <a:off x="1855860" y="3086100"/>
            <a:ext cx="6373741" cy="625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s-ES"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funcionan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través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</a:t>
            </a:r>
            <a:r>
              <a:rPr lang="es-ES" sz="3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lang="es-ES" sz="30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artiﬁcial</a:t>
            </a:r>
            <a:r>
              <a:rPr lang="es-ES" sz="3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procesamiento </a:t>
            </a:r>
            <a:r>
              <a:rPr lang="es-ES" sz="3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s-ES" sz="30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lenguaje</a:t>
            </a:r>
            <a:r>
              <a:rPr lang="es-ES" sz="30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s-ES"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30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</a:t>
            </a:r>
            <a:r>
              <a:rPr lang="es-ES"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 </a:t>
            </a:r>
            <a:r>
              <a:rPr lang="es-ES"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preguntas </a:t>
            </a:r>
            <a:r>
              <a:rPr lang="es-ES"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responderlas</a:t>
            </a:r>
            <a:r>
              <a:rPr lang="es-ES" sz="30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manera </a:t>
            </a:r>
            <a:r>
              <a:rPr lang="es-E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coherente. </a:t>
            </a:r>
            <a:r>
              <a:rPr lang="es-ES"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</a:t>
            </a:r>
            <a:r>
              <a:rPr lang="es-ES" sz="30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lang="es-ES" sz="3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s-ES"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 </a:t>
            </a:r>
            <a:r>
              <a:rPr lang="es-ES" sz="3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s-ES" sz="3000" b="1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spc="-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3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E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mejorar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ES"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</a:t>
            </a:r>
            <a:r>
              <a:rPr lang="es-ES"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s-ES"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ES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s-ES"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0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BO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1144089"/>
            <a:ext cx="632777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5500" spc="2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¿Por</a:t>
            </a:r>
            <a:r>
              <a:rPr sz="5500" spc="-4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5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sz="5500" spc="-3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500" spc="1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</a:t>
            </a:r>
            <a:r>
              <a:rPr sz="5500" spc="-4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500" spc="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5500" spc="-3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500" spc="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chatbot?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25"/>
            <a:ext cx="6378575" cy="54679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5"/>
              </a:spcBef>
            </a:pP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excelente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sz="3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ahorrar </a:t>
            </a:r>
            <a:r>
              <a:rPr sz="3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mejorar </a:t>
            </a:r>
            <a:r>
              <a:rPr sz="3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 </a:t>
            </a:r>
            <a:r>
              <a:rPr sz="3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eﬁciencia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cotidianas. 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Pueden 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utilizados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atención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cliente,  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reservas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viajes,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compras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línea, 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otras.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programados 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toque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divertido,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hacerte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pasar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rato.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600" y="41910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028" y="0"/>
                </a:lnTo>
                <a:lnTo>
                  <a:pt x="10487028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56909" y="3865585"/>
            <a:ext cx="8574405" cy="25558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635" algn="ctr">
              <a:lnSpc>
                <a:spcPct val="99700"/>
              </a:lnSpc>
              <a:spcBef>
                <a:spcPts val="130"/>
              </a:spcBef>
            </a:pPr>
            <a:r>
              <a:rPr lang="es-ES" sz="8250" b="1" spc="135" dirty="0">
                <a:solidFill>
                  <a:srgbClr val="FFFFFF"/>
                </a:solidFill>
                <a:latin typeface="Arial"/>
                <a:cs typeface="Arial"/>
              </a:rPr>
              <a:t>MACHINE LEARNING</a:t>
            </a:r>
            <a:endParaRPr sz="8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999" y="1143000"/>
            <a:ext cx="5122072" cy="800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84696" y="1257300"/>
            <a:ext cx="6896608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5700" spc="5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S" sz="5000" spc="5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 </a:t>
            </a:r>
            <a:r>
              <a:rPr lang="es-BO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BO" sz="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BO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5700" spc="5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5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4200" y="3467100"/>
            <a:ext cx="6553200" cy="47728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5"/>
              </a:spcBef>
            </a:pPr>
            <a:r>
              <a:rPr lang="es-ES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ES" sz="3000" b="1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sz="3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Artiﬁcial</a:t>
            </a:r>
            <a:r>
              <a:rPr sz="30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aprender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estar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explícitamente 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programadas.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presentación, 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descubriremos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cómo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 </a:t>
            </a: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automático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revolucionando 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97810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3425"/>
              </a:spcBef>
            </a:pPr>
            <a:r>
              <a:rPr sz="5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</a:t>
            </a:r>
            <a:r>
              <a:rPr sz="5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BO" sz="50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BO" sz="5000" spc="-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4883" y="3793651"/>
            <a:ext cx="7734934" cy="20041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75"/>
              </a:spcBef>
            </a:pPr>
            <a:r>
              <a:rPr lang="es-BO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BO" sz="3000" b="1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BO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industrias,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Salud</a:t>
            </a:r>
            <a:r>
              <a:rPr sz="3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Finanzas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Transporte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más. 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4766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Algoritmos </a:t>
            </a:r>
            <a:r>
              <a:rPr sz="3000" spc="-85" dirty="0"/>
              <a:t>de</a:t>
            </a:r>
            <a:r>
              <a:rPr sz="3000" spc="-505" dirty="0"/>
              <a:t> </a:t>
            </a:r>
            <a:r>
              <a:rPr sz="3000" spc="-5" dirty="0"/>
              <a:t>Aprendizaje  </a:t>
            </a:r>
            <a:r>
              <a:rPr sz="3000" spc="-30" dirty="0"/>
              <a:t>Automático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338744" y="2599035"/>
            <a:ext cx="6189980" cy="47754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85"/>
              </a:spcBef>
            </a:pP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ES" sz="3000" b="1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programas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aprenden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predicciones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tomar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decisiones.</a:t>
            </a:r>
            <a:r>
              <a:rPr sz="3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ellos </a:t>
            </a:r>
            <a:r>
              <a:rPr lang="es-ES"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encuentran </a:t>
            </a:r>
            <a:r>
              <a:rPr lang="es-ES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</a:t>
            </a:r>
            <a:r>
              <a:rPr lang="es-E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lang="es-ES" sz="3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Regresión</a:t>
            </a:r>
            <a:r>
              <a:rPr lang="es-ES"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Clasiﬁcación</a:t>
            </a:r>
            <a:r>
              <a:rPr lang="es-E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spc="-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s-ES" sz="3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s-ES" sz="3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</a:t>
            </a:r>
            <a:r>
              <a:rPr lang="es-ES" sz="3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Neuronales </a:t>
            </a:r>
            <a:r>
              <a:rPr lang="es-ES"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507</Words>
  <Application>Microsoft Office PowerPoint</Application>
  <PresentationFormat>Personalizado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Integrantes:</vt:lpstr>
      <vt:lpstr>¿Qué es un chatbot?</vt:lpstr>
      <vt:lpstr>¿Cómo funciona un chatbot?</vt:lpstr>
      <vt:lpstr>¿Por qué usar un chatbot?</vt:lpstr>
      <vt:lpstr>Presentación de PowerPoint</vt:lpstr>
      <vt:lpstr>¿Que es Machine Learning ?</vt:lpstr>
      <vt:lpstr>Aplicaciones del Machine Learning</vt:lpstr>
      <vt:lpstr>Algoritmos de Aprendizaje  Automático</vt:lpstr>
      <vt:lpstr>Presentación de PowerPoint</vt:lpstr>
      <vt:lpstr>¿Qué es la Inteligencia Artiﬁcial?</vt:lpstr>
      <vt:lpstr>¿Cómo función la IA?</vt:lpstr>
      <vt:lpstr>Ejemplos de IA en la vida cotidiana</vt:lpstr>
      <vt:lpstr>Los beneﬁcios de la IA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Heber</dc:creator>
  <cp:lastModifiedBy>Heber Mollericona</cp:lastModifiedBy>
  <cp:revision>1</cp:revision>
  <dcterms:created xsi:type="dcterms:W3CDTF">2023-06-14T02:53:10Z</dcterms:created>
  <dcterms:modified xsi:type="dcterms:W3CDTF">2023-06-14T04:03:13Z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2023-06-14T00:00:00Z</vt:filetime>
  </property>
</Properties>
</file>