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4302" r:id="rId2"/>
    <p:sldId id="258" r:id="rId3"/>
    <p:sldId id="4296" r:id="rId4"/>
    <p:sldId id="268" r:id="rId5"/>
    <p:sldId id="4289" r:id="rId6"/>
    <p:sldId id="4309" r:id="rId7"/>
    <p:sldId id="4306" r:id="rId8"/>
    <p:sldId id="4307" r:id="rId9"/>
    <p:sldId id="4308" r:id="rId10"/>
    <p:sldId id="4310" r:id="rId11"/>
    <p:sldId id="429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51"/>
    <a:srgbClr val="136BA5"/>
    <a:srgbClr val="A09EA4"/>
    <a:srgbClr val="CEBCCB"/>
    <a:srgbClr val="BBB5BA"/>
    <a:srgbClr val="E2CEE4"/>
    <a:srgbClr val="DCD6D7"/>
    <a:srgbClr val="EBC7D0"/>
    <a:srgbClr val="E2ACB9"/>
    <a:srgbClr val="BB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5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90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oi.org/10.3390/atmos1205054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138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08 de octubre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PE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Trabajo encargado de teoría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84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32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4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806A88-4D9E-96CE-3A0B-370EE8829959}"/>
              </a:ext>
            </a:extLst>
          </p:cNvPr>
          <p:cNvCxnSpPr/>
          <p:nvPr/>
        </p:nvCxnSpPr>
        <p:spPr>
          <a:xfrm>
            <a:off x="5697526" y="1018826"/>
            <a:ext cx="0" cy="517176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1">
            <a:extLst>
              <a:ext uri="{FF2B5EF4-FFF2-40B4-BE49-F238E27FC236}">
                <a16:creationId xmlns:a16="http://schemas.microsoft.com/office/drawing/2014/main" id="{DD1085C7-45A1-9388-E661-5355CF89962E}"/>
              </a:ext>
            </a:extLst>
          </p:cNvPr>
          <p:cNvSpPr txBox="1"/>
          <p:nvPr/>
        </p:nvSpPr>
        <p:spPr>
          <a:xfrm>
            <a:off x="992043" y="5625716"/>
            <a:ext cx="253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Figura. </a:t>
            </a:r>
            <a:r>
              <a:rPr lang="es-E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Interacción</a:t>
            </a:r>
            <a:endParaRPr lang="es-PE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12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Conclusiones y recomendaciones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7423C-1432-480F-0245-DAA4E61F1968}"/>
              </a:ext>
            </a:extLst>
          </p:cNvPr>
          <p:cNvSpPr txBox="1"/>
          <p:nvPr/>
        </p:nvSpPr>
        <p:spPr>
          <a:xfrm>
            <a:off x="783694" y="1148990"/>
            <a:ext cx="76081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400" dirty="0">
                <a:latin typeface="Century Gothic" panose="020B0502020202020204" pitchFamily="34" charset="0"/>
              </a:rPr>
              <a:t>T</a:t>
            </a:r>
            <a:r>
              <a:rPr lang="es-MX" sz="2400" dirty="0" err="1"/>
              <a:t>anto</a:t>
            </a:r>
            <a:r>
              <a:rPr lang="es-MX" sz="2400" dirty="0"/>
              <a:t> la intensidad de pastoreo como el tipo de suelo tienen efectos significativos sobre la variable dependiente, siendo el tipo de suelo el factor más influyente.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prueba de Tukey mostró diferencias significativas entre los niveles de pastoreo, destacando que G0 y G0.7 son significativamente diferentes, mientras que G1.2 y G1.6 no se diferencian claramente.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Se detectó autocorrelación positiva en los residuos del modelo, lo que podría requerir ajustes adicionales para garantizar la validez del análisis.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2442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Estudiantes: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-Agatha Prado Gárate</a:t>
            </a:r>
            <a:endParaRPr sz="195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-Gustavo De la Cruz Montalvo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-Jhonsy O. Silva López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24 septiembre de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Pr</a:t>
            </a:r>
            <a:r>
              <a:rPr lang="es-419" sz="2200" i="1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áctica</a:t>
            </a:r>
            <a:r>
              <a:rPr lang="es-419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4: </a:t>
            </a:r>
            <a:r>
              <a:rPr lang="es-ES" sz="2200" i="1" kern="0" dirty="0">
                <a:solidFill>
                  <a:srgbClr val="000000"/>
                </a:solidFill>
                <a:latin typeface="Century Gothic" panose="020B0502020202020204" pitchFamily="34" charset="0"/>
                <a:cs typeface="Arial"/>
                <a:sym typeface="Arial"/>
              </a:rPr>
              <a:t>Pruebas estadísticas (DBCA)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Market penetration icon">
            <a:extLst>
              <a:ext uri="{FF2B5EF4-FFF2-40B4-BE49-F238E27FC236}">
                <a16:creationId xmlns:a16="http://schemas.microsoft.com/office/drawing/2014/main" id="{44C023F1-5041-5ABD-4EA8-24282BDD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6375029"/>
            <a:ext cx="475918" cy="4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46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544125" y="2207948"/>
            <a:ext cx="7242636" cy="337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Artículo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Objetivos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Marco teórico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Metodología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5. Resultados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6. Conclusiones y recomendaciones</a:t>
            </a:r>
          </a:p>
        </p:txBody>
      </p:sp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 amt="35000"/>
          </a:blip>
          <a:srcRect l="77466"/>
          <a:stretch/>
        </p:blipFill>
        <p:spPr>
          <a:xfrm>
            <a:off x="71692" y="633778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53" y="1970869"/>
            <a:ext cx="2830855" cy="9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1C814-C1B7-BC8E-5E5A-905E6A1B68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532" t="3854" r="9190" b="3757"/>
          <a:stretch/>
        </p:blipFill>
        <p:spPr>
          <a:xfrm>
            <a:off x="7739991" y="3148048"/>
            <a:ext cx="2046792" cy="2124678"/>
          </a:xfrm>
          <a:prstGeom prst="rect">
            <a:avLst/>
          </a:prstGeom>
        </p:spPr>
      </p:pic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25FEBC88-2EC8-80F8-799E-99B4DDA79A7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819BC-AE10-162C-909D-53BD2084A3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5059944B-B283-8C9D-A8F4-A4400A7A2AF5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 Contenido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F3A258-F14F-7C2B-D44B-66BFF760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695" y="1224255"/>
            <a:ext cx="1872600" cy="187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5EE912-5323-D0BC-EEA5-AD9CD1A29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8067" y="3326860"/>
            <a:ext cx="2255857" cy="2741986"/>
          </a:xfrm>
          <a:prstGeom prst="rect">
            <a:avLst/>
          </a:prstGeom>
        </p:spPr>
      </p:pic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Artículo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TextBox 22">
            <a:extLst>
              <a:ext uri="{FF2B5EF4-FFF2-40B4-BE49-F238E27FC236}">
                <a16:creationId xmlns:a16="http://schemas.microsoft.com/office/drawing/2014/main" id="{54157279-36B4-7F88-BBE5-D3C7CEA42481}"/>
              </a:ext>
            </a:extLst>
          </p:cNvPr>
          <p:cNvSpPr txBox="1"/>
          <p:nvPr/>
        </p:nvSpPr>
        <p:spPr>
          <a:xfrm>
            <a:off x="748582" y="575420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Zhan</a:t>
            </a:r>
            <a:r>
              <a:rPr lang="es-PE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et al., (2021) </a:t>
            </a:r>
            <a:endParaRPr lang="en-US" sz="1600" dirty="0">
              <a:latin typeface="Century Gothic" panose="020B0502020202020204" pitchFamily="34" charset="0"/>
            </a:endParaRP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765D583C-C303-71D9-87C5-15A69550CAEB}"/>
              </a:ext>
            </a:extLst>
          </p:cNvPr>
          <p:cNvSpPr txBox="1"/>
          <p:nvPr/>
        </p:nvSpPr>
        <p:spPr>
          <a:xfrm>
            <a:off x="748582" y="609275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PE" sz="1800" b="0" i="0" u="none" strike="noStrike" baseline="0" dirty="0">
                <a:latin typeface="URWPalladioL-Roma"/>
                <a:hlinkClick r:id="rId4"/>
              </a:rPr>
              <a:t>https://doi.org/10.3390/atmos12050541</a:t>
            </a:r>
            <a:r>
              <a:rPr lang="es-PE" sz="1800" b="0" i="0" u="none" strike="noStrike" baseline="0" dirty="0">
                <a:latin typeface="URWPalladioL-Roma"/>
              </a:rPr>
              <a:t> </a:t>
            </a:r>
            <a:endParaRPr lang="es-PE" sz="1600" b="0" i="0" u="none" strike="noStrike" dirty="0">
              <a:solidFill>
                <a:srgbClr val="333333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12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41EDB615-9923-20D3-E6BC-219837FF7F5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9B19-4348-5C17-C501-5BC9ABEF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072B7D2-9413-431F-AAD9-8C26828362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82" y="916969"/>
            <a:ext cx="6489405" cy="46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77BE13-55D2-E780-DC9C-B74D412E479D}"/>
              </a:ext>
            </a:extLst>
          </p:cNvPr>
          <p:cNvSpPr txBox="1"/>
          <p:nvPr/>
        </p:nvSpPr>
        <p:spPr>
          <a:xfrm>
            <a:off x="1076671" y="944803"/>
            <a:ext cx="95519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 general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MX" dirty="0"/>
              <a:t>Evaluar el efecto de diferentes intensidades de pastoreo sobre las concentraciones de NH4+-N, NO3-N y fósforo (P) en suelos de praderas alpinas de la meseta de </a:t>
            </a:r>
            <a:r>
              <a:rPr lang="es-MX" dirty="0" err="1"/>
              <a:t>Zoige</a:t>
            </a:r>
            <a:r>
              <a:rPr lang="es-MX" dirty="0"/>
              <a:t>, China, para determinar su impacto en la calidad del suelo y su relación con las emisiones de gases de efecto invernadero.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 </a:t>
            </a:r>
            <a:endParaRPr lang="en-US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Objetivos específicos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Implementar el </a:t>
            </a:r>
            <a:r>
              <a:rPr lang="es-ES" b="1" kern="0" dirty="0">
                <a:solidFill>
                  <a:srgbClr val="568551"/>
                </a:solidFill>
                <a:latin typeface="Century Gothic" panose="020B0502020202020204" pitchFamily="34" charset="0"/>
                <a:sym typeface="Lora"/>
              </a:rPr>
              <a:t>Diseño de Bloques Completos al Azar (DBCA)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para controlar la variabilidad entre los bloques y facilitar la aplicación de métodos estadísticos rigurosos en el análisis de los datos de tamaño de fibras.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Aplicar el </a:t>
            </a:r>
            <a:r>
              <a:rPr lang="es-ES" b="1" kern="0" dirty="0">
                <a:solidFill>
                  <a:srgbClr val="568551"/>
                </a:solidFill>
                <a:latin typeface="Century Gothic" panose="020B0502020202020204" pitchFamily="34" charset="0"/>
                <a:sym typeface="Lora"/>
              </a:rPr>
              <a:t>análisis de varianza (ANOVA)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para determinar la existencia de diferencias significativas en el tamaño de las fibras de bambú, complementado con las </a:t>
            </a:r>
            <a:r>
              <a:rPr lang="es-ES" b="1" kern="0" dirty="0">
                <a:solidFill>
                  <a:srgbClr val="568551"/>
                </a:solidFill>
                <a:latin typeface="Century Gothic" panose="020B0502020202020204" pitchFamily="34" charset="0"/>
                <a:sym typeface="Lora"/>
              </a:rPr>
              <a:t>pruebas de normalidad de Shapiro-Wilk y de homogeneidad de varianzas de Bartlett.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Realizar un análisis </a:t>
            </a:r>
            <a:r>
              <a:rPr lang="es-ES" i="1" kern="0" dirty="0" err="1">
                <a:solidFill>
                  <a:srgbClr val="000000"/>
                </a:solidFill>
                <a:latin typeface="Century Gothic" panose="020B0502020202020204" pitchFamily="34" charset="0"/>
              </a:rPr>
              <a:t>post-hoc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 mediante </a:t>
            </a:r>
            <a:r>
              <a:rPr lang="es-ES" b="1" kern="0" dirty="0">
                <a:solidFill>
                  <a:srgbClr val="568551"/>
                </a:solidFill>
                <a:latin typeface="Century Gothic" panose="020B0502020202020204" pitchFamily="34" charset="0"/>
              </a:rPr>
              <a:t>la prueba de Tukey para identificar comparaciones significativas</a:t>
            </a:r>
            <a:r>
              <a:rPr lang="es-ES" b="1" kern="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entre las especies de bambú, y aplicar la </a:t>
            </a:r>
            <a:r>
              <a:rPr lang="es-ES" b="1" kern="0" dirty="0">
                <a:solidFill>
                  <a:srgbClr val="568551"/>
                </a:solidFill>
                <a:latin typeface="Century Gothic" panose="020B0502020202020204" pitchFamily="34" charset="0"/>
              </a:rPr>
              <a:t>prueba de Durbin-Watson para verificar la independencia</a:t>
            </a:r>
            <a:r>
              <a:rPr lang="es-ES" b="1" kern="0" dirty="0">
                <a:solidFill>
                  <a:srgbClr val="00B0F0"/>
                </a:solidFill>
                <a:latin typeface="Century Gothic" panose="020B0502020202020204" pitchFamily="34" charset="0"/>
              </a:rPr>
              <a:t> </a:t>
            </a: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</a:rPr>
              <a:t>de los residuos en el modelo.</a:t>
            </a:r>
            <a:endParaRPr lang="en-US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</p:txBody>
      </p:sp>
      <p:sp>
        <p:nvSpPr>
          <p:cNvPr id="12" name="Google Shape;269;g2e5a8b74c22_0_0">
            <a:extLst>
              <a:ext uri="{FF2B5EF4-FFF2-40B4-BE49-F238E27FC236}">
                <a16:creationId xmlns:a16="http://schemas.microsoft.com/office/drawing/2014/main" id="{A8DB33AD-7E90-1CC3-EF23-19B265203929}"/>
              </a:ext>
            </a:extLst>
          </p:cNvPr>
          <p:cNvSpPr txBox="1"/>
          <p:nvPr/>
        </p:nvSpPr>
        <p:spPr>
          <a:xfrm>
            <a:off x="1076671" y="98906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Objetivos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D0E8CCCD-1DAF-DE51-A3C5-05EEA166CE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478CC-1E29-6361-7D59-AEFDE7F1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123821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" name="Google Shape;267;g2e5a8b74c22_0_0">
            <a:extLst>
              <a:ext uri="{FF2B5EF4-FFF2-40B4-BE49-F238E27FC236}">
                <a16:creationId xmlns:a16="http://schemas.microsoft.com/office/drawing/2014/main" id="{D42604AE-74B3-3B2F-AC67-0114DE9418AF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6D74A1E4-F895-430A-858B-93A75F953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19" y="1075445"/>
            <a:ext cx="8827604" cy="47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354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chemeClr val="accent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chemeClr val="accent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17C470-137C-7BE5-5AD7-629715E61592}"/>
              </a:ext>
            </a:extLst>
          </p:cNvPr>
          <p:cNvCxnSpPr/>
          <p:nvPr/>
        </p:nvCxnSpPr>
        <p:spPr>
          <a:xfrm>
            <a:off x="5771667" y="843116"/>
            <a:ext cx="0" cy="517176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36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765248" y="103687"/>
            <a:ext cx="10755160" cy="367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chemeClr val="accent5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chemeClr val="accent5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8CCFD1-B10B-7982-7CEE-60182BF7B0D3}"/>
              </a:ext>
            </a:extLst>
          </p:cNvPr>
          <p:cNvCxnSpPr/>
          <p:nvPr/>
        </p:nvCxnSpPr>
        <p:spPr>
          <a:xfrm>
            <a:off x="5915858" y="984248"/>
            <a:ext cx="0" cy="5171768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CFA5E4-FA53-25D5-9093-A884ACB18719}"/>
              </a:ext>
            </a:extLst>
          </p:cNvPr>
          <p:cNvSpPr txBox="1"/>
          <p:nvPr/>
        </p:nvSpPr>
        <p:spPr>
          <a:xfrm>
            <a:off x="617408" y="919066"/>
            <a:ext cx="501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Homogeneidad de varianzas: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3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D3A4B3-E2B9-8CAC-13C7-1C972D96A95E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200620" y="649989"/>
            <a:ext cx="6933" cy="5526050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2B9F019-6C50-4D08-E1B3-6ED6A75F7A65}"/>
              </a:ext>
            </a:extLst>
          </p:cNvPr>
          <p:cNvSpPr/>
          <p:nvPr/>
        </p:nvSpPr>
        <p:spPr>
          <a:xfrm>
            <a:off x="624798" y="5961387"/>
            <a:ext cx="2755570" cy="151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6">
            <a:extLst>
              <a:ext uri="{FF2B5EF4-FFF2-40B4-BE49-F238E27FC236}">
                <a16:creationId xmlns:a16="http://schemas.microsoft.com/office/drawing/2014/main" id="{5EF63E75-AE47-D3DD-6684-1F4964DB8518}"/>
              </a:ext>
            </a:extLst>
          </p:cNvPr>
          <p:cNvSpPr txBox="1"/>
          <p:nvPr/>
        </p:nvSpPr>
        <p:spPr>
          <a:xfrm>
            <a:off x="6460662" y="679448"/>
            <a:ext cx="543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b="1" dirty="0">
                <a:solidFill>
                  <a:srgbClr val="FF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</a:rPr>
              <a:t>Test de Tukey</a:t>
            </a:r>
          </a:p>
        </p:txBody>
      </p:sp>
    </p:spTree>
    <p:extLst>
      <p:ext uri="{BB962C8B-B14F-4D97-AF65-F5344CB8AC3E}">
        <p14:creationId xmlns:p14="http://schemas.microsoft.com/office/powerpoint/2010/main" val="312259044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586</Words>
  <Application>Microsoft Office PowerPoint</Application>
  <PresentationFormat>Panorámica</PresentationFormat>
  <Paragraphs>65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URWPalladioL-Roma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Jose Zevallos Ruiz</cp:lastModifiedBy>
  <cp:revision>40</cp:revision>
  <dcterms:created xsi:type="dcterms:W3CDTF">2024-09-03T15:33:41Z</dcterms:created>
  <dcterms:modified xsi:type="dcterms:W3CDTF">2024-10-04T21:03:27Z</dcterms:modified>
</cp:coreProperties>
</file>