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302" r:id="rId2"/>
    <p:sldId id="258" r:id="rId3"/>
    <p:sldId id="4296" r:id="rId4"/>
    <p:sldId id="268" r:id="rId5"/>
    <p:sldId id="4300" r:id="rId6"/>
    <p:sldId id="4289" r:id="rId7"/>
    <p:sldId id="4301" r:id="rId8"/>
    <p:sldId id="4297" r:id="rId9"/>
    <p:sldId id="4292" r:id="rId10"/>
    <p:sldId id="429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9EA4"/>
    <a:srgbClr val="CEBCCB"/>
    <a:srgbClr val="BBB5BA"/>
    <a:srgbClr val="E2CEE4"/>
    <a:srgbClr val="DCD6D7"/>
    <a:srgbClr val="EBC7D0"/>
    <a:srgbClr val="E2ACB9"/>
    <a:srgbClr val="BB415E"/>
    <a:srgbClr val="85777D"/>
    <a:srgbClr val="5C9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E0C0-63AB-438A-AAE5-4BEE5084D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6D029-1BFD-4C8B-948F-28CBD1827E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157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90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6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2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2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2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3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8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4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72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799"/>
              <a:buNone/>
              <a:defRPr sz="2400">
                <a:solidFill>
                  <a:srgbClr val="888888"/>
                </a:solidFill>
              </a:defRPr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999"/>
              <a:buNone/>
              <a:defRPr sz="2000">
                <a:solidFill>
                  <a:srgbClr val="888888"/>
                </a:solidFill>
              </a:defRPr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99"/>
              <a:buNone/>
              <a:defRPr sz="1800">
                <a:solidFill>
                  <a:srgbClr val="888888"/>
                </a:solidFill>
              </a:defRPr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10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6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6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8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7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 b="1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 b="1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 b="1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 b="1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 b="1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 b="1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7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37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8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8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12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9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3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31743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398"/>
              <a:buChar char="•"/>
              <a:defRPr sz="3199"/>
            </a:lvl1pPr>
            <a:lvl2pPr marL="457200" lvl="1" indent="-2920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599"/>
              <a:buChar char="•"/>
              <a:defRPr sz="2800"/>
            </a:lvl2pPr>
            <a:lvl3pPr marL="685800" lvl="2" indent="-2666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2400"/>
            </a:lvl3pPr>
            <a:lvl4pPr marL="914400" lvl="3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4pPr>
            <a:lvl5pPr marL="1143000" lvl="4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5pPr>
            <a:lvl6pPr marL="1371600" lvl="5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6pPr>
            <a:lvl7pPr marL="1600200" lvl="6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7pPr>
            <a:lvl8pPr marL="1828800" lvl="7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8pPr>
            <a:lvl9pPr marL="2057400" lvl="8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0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  <a:defRPr sz="1400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1200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0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05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1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1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  <a:defRPr sz="1400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1200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8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1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7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268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www.techscience.com/jrm/online/detail/21376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ebp"/><Relationship Id="rId3" Type="http://schemas.openxmlformats.org/officeDocument/2006/relationships/image" Target="../media/image9.png"/><Relationship Id="rId7" Type="http://schemas.openxmlformats.org/officeDocument/2006/relationships/image" Target="../media/image18.web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ebp"/><Relationship Id="rId5" Type="http://schemas.openxmlformats.org/officeDocument/2006/relationships/image" Target="../media/image16.webp"/><Relationship Id="rId4" Type="http://schemas.openxmlformats.org/officeDocument/2006/relationships/image" Target="../media/image15.webp"/><Relationship Id="rId9" Type="http://schemas.openxmlformats.org/officeDocument/2006/relationships/image" Target="../media/image20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776029" y="2750047"/>
            <a:ext cx="1033296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Curso: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809324" y="2896587"/>
            <a:ext cx="10643179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buClr>
                <a:srgbClr val="000000"/>
              </a:buClr>
              <a:buSzPts val="4800"/>
            </a:pPr>
            <a:r>
              <a:rPr lang="es-ES" sz="22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Diseño y Análisis de Experimentos en Ingeniería y Ciencias Ambientales</a:t>
            </a:r>
          </a:p>
        </p:txBody>
      </p:sp>
      <p:sp>
        <p:nvSpPr>
          <p:cNvPr id="190" name="Google Shape;190;p31"/>
          <p:cNvSpPr txBox="1"/>
          <p:nvPr/>
        </p:nvSpPr>
        <p:spPr>
          <a:xfrm>
            <a:off x="776029" y="4138392"/>
            <a:ext cx="6370585" cy="24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defTabSz="457200"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Docente: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-PhD. </a:t>
            </a:r>
            <a:r>
              <a:rPr lang="fr-FR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Christian René Encina </a:t>
            </a:r>
            <a:r>
              <a:rPr lang="fr-FR" sz="1950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Zelada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Estudiantes: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-Agatha Prado Gárate</a:t>
            </a:r>
            <a:endParaRPr sz="195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-Gustavo De la Cruz Montalvo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-Jhonsy O. Silva López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-José Zevallos Ruiz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157074" y="6539535"/>
            <a:ext cx="6967800" cy="27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algn="r" defTabSz="457200">
              <a:lnSpc>
                <a:spcPct val="85444"/>
              </a:lnSpc>
              <a:buClr>
                <a:srgbClr val="000000"/>
              </a:buClr>
              <a:buSzPts val="3600"/>
            </a:pP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24 septiembre de 2024, LIMA – PERÚ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613" y="252388"/>
            <a:ext cx="2296577" cy="128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3038" y="675571"/>
            <a:ext cx="3600449" cy="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2802914" y="1831448"/>
            <a:ext cx="6349932" cy="7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ctr" defTabSz="457200">
              <a:buClr>
                <a:srgbClr val="000000"/>
              </a:buClr>
              <a:buSzPts val="5400"/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Doctorado en Ingeniería y Ciencias Ambientales - DICA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4531" y="5497434"/>
            <a:ext cx="2629408" cy="77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6">
            <a:alphaModFix/>
          </a:blip>
          <a:srcRect l="-1183" t="25997" r="1178" b="30937"/>
          <a:stretch/>
        </p:blipFill>
        <p:spPr>
          <a:xfrm>
            <a:off x="9905613" y="4436497"/>
            <a:ext cx="2143125" cy="9229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918896" y="3517490"/>
            <a:ext cx="9592520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just" defTabSz="457200">
              <a:buClr>
                <a:srgbClr val="000000"/>
              </a:buClr>
              <a:buSzPts val="4800"/>
            </a:pP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</a:t>
            </a:r>
            <a:r>
              <a:rPr lang="es-419" sz="2200" i="1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áctica</a:t>
            </a:r>
            <a:r>
              <a:rPr lang="es-419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4: </a:t>
            </a: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Pruebas estadísticas (DBCA)</a:t>
            </a:r>
            <a:endParaRPr lang="en-US" sz="2200" i="1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776029" y="3384201"/>
            <a:ext cx="997200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Tema: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arket penetration icon">
            <a:extLst>
              <a:ext uri="{FF2B5EF4-FFF2-40B4-BE49-F238E27FC236}">
                <a16:creationId xmlns:a16="http://schemas.microsoft.com/office/drawing/2014/main" id="{44C023F1-5041-5ABD-4EA8-24282BDD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375029"/>
            <a:ext cx="475918" cy="47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4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880832" y="170529"/>
            <a:ext cx="1063957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5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Conclusiones y recomendaciones</a:t>
            </a:r>
            <a:endParaRPr sz="25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1;p12">
            <a:extLst>
              <a:ext uri="{FF2B5EF4-FFF2-40B4-BE49-F238E27FC236}">
                <a16:creationId xmlns:a16="http://schemas.microsoft.com/office/drawing/2014/main" id="{53297F01-C3D2-6574-4C47-36FB85C05006}"/>
              </a:ext>
            </a:extLst>
          </p:cNvPr>
          <p:cNvSpPr txBox="1">
            <a:spLocks/>
          </p:cNvSpPr>
          <p:nvPr/>
        </p:nvSpPr>
        <p:spPr>
          <a:xfrm>
            <a:off x="598886" y="790428"/>
            <a:ext cx="10921521" cy="547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9" tIns="121869" rIns="121869" bIns="1218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342900" indent="-342900" algn="just" defTabSz="457200">
              <a:buFont typeface="Wingdings" panose="05000000000000000000" pitchFamily="2" charset="2"/>
              <a:buChar char="§"/>
            </a:pPr>
            <a:r>
              <a:rPr lang="es-ES" b="0" kern="0" dirty="0">
                <a:latin typeface="Century Gothic (Cuerpo)"/>
              </a:rPr>
              <a:t>Se recomienda el uso de estas pruebas estadísticas en cualquier estudio experimental donde sea necesario garantizar la validez y la robustez de los resultados. Además, es crucial verificar que se cumplan los supuestos del modelo antes de interpretar los resultados, utilizando las pruebas de normalidad, homogeneidad de varianzas y autocorrelación para asegurar que las conclusiones derivadas del análisis sean confiables.</a:t>
            </a:r>
          </a:p>
        </p:txBody>
      </p:sp>
    </p:spTree>
    <p:extLst>
      <p:ext uri="{BB962C8B-B14F-4D97-AF65-F5344CB8AC3E}">
        <p14:creationId xmlns:p14="http://schemas.microsoft.com/office/powerpoint/2010/main" val="404003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776029" y="2750047"/>
            <a:ext cx="1033296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Curso: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809324" y="2896587"/>
            <a:ext cx="10643179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buClr>
                <a:srgbClr val="000000"/>
              </a:buClr>
              <a:buSzPts val="4800"/>
            </a:pPr>
            <a:r>
              <a:rPr lang="es-ES" sz="22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Diseño y Análisis de Experimentos en Ingeniería y Ciencias Ambientales</a:t>
            </a:r>
          </a:p>
        </p:txBody>
      </p:sp>
      <p:sp>
        <p:nvSpPr>
          <p:cNvPr id="190" name="Google Shape;190;p31"/>
          <p:cNvSpPr txBox="1"/>
          <p:nvPr/>
        </p:nvSpPr>
        <p:spPr>
          <a:xfrm>
            <a:off x="776029" y="4138392"/>
            <a:ext cx="6370585" cy="24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defTabSz="457200"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Docente: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-PhD. </a:t>
            </a:r>
            <a:r>
              <a:rPr lang="fr-FR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Christian René Encina </a:t>
            </a:r>
            <a:r>
              <a:rPr lang="fr-FR" sz="1950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Zelada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Estudiantes: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-Agatha Prado Gárate</a:t>
            </a:r>
            <a:endParaRPr sz="195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-Gustavo De la Cruz Montalvo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-Jhonsy O. Silva López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-José Zevallos Ruiz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157074" y="6539535"/>
            <a:ext cx="6967800" cy="27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algn="r" defTabSz="457200">
              <a:lnSpc>
                <a:spcPct val="85444"/>
              </a:lnSpc>
              <a:buClr>
                <a:srgbClr val="000000"/>
              </a:buClr>
              <a:buSzPts val="3600"/>
            </a:pP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24 septiembre de 2024, LIMA – PERÚ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613" y="252388"/>
            <a:ext cx="2296577" cy="128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3038" y="675571"/>
            <a:ext cx="3600449" cy="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2802914" y="1831448"/>
            <a:ext cx="6349932" cy="7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ctr" defTabSz="457200">
              <a:buClr>
                <a:srgbClr val="000000"/>
              </a:buClr>
              <a:buSzPts val="5400"/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Doctorado en Ingeniería y Ciencias Ambientales - DICA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4531" y="5497434"/>
            <a:ext cx="2629408" cy="77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6">
            <a:alphaModFix/>
          </a:blip>
          <a:srcRect l="-1183" t="25997" r="1178" b="30937"/>
          <a:stretch/>
        </p:blipFill>
        <p:spPr>
          <a:xfrm>
            <a:off x="9905613" y="4436497"/>
            <a:ext cx="2143125" cy="9229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918896" y="3517490"/>
            <a:ext cx="9592520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just" defTabSz="457200">
              <a:buClr>
                <a:srgbClr val="000000"/>
              </a:buClr>
              <a:buSzPts val="4800"/>
            </a:pP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</a:t>
            </a:r>
            <a:r>
              <a:rPr lang="es-419" sz="2200" i="1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áctica</a:t>
            </a:r>
            <a:r>
              <a:rPr lang="es-419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4: </a:t>
            </a: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Pruebas estadísticas (DBCA)</a:t>
            </a:r>
            <a:endParaRPr lang="en-US" sz="2200" i="1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776029" y="3384201"/>
            <a:ext cx="997200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Tema: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arket penetration icon">
            <a:extLst>
              <a:ext uri="{FF2B5EF4-FFF2-40B4-BE49-F238E27FC236}">
                <a16:creationId xmlns:a16="http://schemas.microsoft.com/office/drawing/2014/main" id="{44C023F1-5041-5ABD-4EA8-24282BDD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375029"/>
            <a:ext cx="475918" cy="47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46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/>
        </p:nvSpPr>
        <p:spPr>
          <a:xfrm>
            <a:off x="362542" y="1891366"/>
            <a:ext cx="7242636" cy="39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1. Artículo</a:t>
            </a:r>
            <a:endParaRPr lang="es-ES" sz="8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2. Objetivos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  3. Marco teórico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  4. Metodología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5. Resultados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6. Conclusiones y recomendaciones</a:t>
            </a:r>
          </a:p>
        </p:txBody>
      </p:sp>
      <p:pic>
        <p:nvPicPr>
          <p:cNvPr id="284" name="Google Shape;284;p32" descr="Universidad Nacional Agraria La Molina (UNALM) - Carreras y costos"/>
          <p:cNvPicPr preferRelativeResize="0"/>
          <p:nvPr/>
        </p:nvPicPr>
        <p:blipFill rotWithShape="1">
          <a:blip r:embed="rId3">
            <a:alphaModFix/>
          </a:blip>
          <a:srcRect l="12837" r="16339" b="26699"/>
          <a:stretch/>
        </p:blipFill>
        <p:spPr>
          <a:xfrm>
            <a:off x="90990" y="130658"/>
            <a:ext cx="765560" cy="7923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2"/>
          <p:cNvCxnSpPr/>
          <p:nvPr/>
        </p:nvCxnSpPr>
        <p:spPr>
          <a:xfrm>
            <a:off x="617408" y="6495617"/>
            <a:ext cx="10770710" cy="0"/>
          </a:xfrm>
          <a:prstGeom prst="straightConnector1">
            <a:avLst/>
          </a:prstGeom>
          <a:noFill/>
          <a:ln w="3810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8" name="Google Shape;288;p32"/>
          <p:cNvPicPr preferRelativeResize="0"/>
          <p:nvPr/>
        </p:nvPicPr>
        <p:blipFill rotWithShape="1">
          <a:blip r:embed="rId4">
            <a:alphaModFix amt="20000"/>
          </a:blip>
          <a:srcRect r="61417"/>
          <a:stretch/>
        </p:blipFill>
        <p:spPr>
          <a:xfrm>
            <a:off x="11418598" y="2422843"/>
            <a:ext cx="771542" cy="231668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/>
        </p:nvSpPr>
        <p:spPr>
          <a:xfrm>
            <a:off x="362542" y="1163105"/>
            <a:ext cx="4198149" cy="67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4000" b="1" kern="0" dirty="0">
                <a:solidFill>
                  <a:srgbClr val="2F549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Contenido</a:t>
            </a:r>
            <a:endParaRPr sz="4000" b="1" kern="0" dirty="0">
              <a:solidFill>
                <a:srgbClr val="2F549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" name="Google Shape;291;p32"/>
          <p:cNvPicPr preferRelativeResize="0"/>
          <p:nvPr/>
        </p:nvPicPr>
        <p:blipFill rotWithShape="1">
          <a:blip r:embed="rId5">
            <a:alphaModFix amt="35000"/>
          </a:blip>
          <a:srcRect l="77466"/>
          <a:stretch/>
        </p:blipFill>
        <p:spPr>
          <a:xfrm>
            <a:off x="71692" y="633778"/>
            <a:ext cx="1248092" cy="62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DC485CC1-5E7E-5D63-47A5-F161C6041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8146" y="237615"/>
            <a:ext cx="792323" cy="792323"/>
          </a:xfrm>
          <a:prstGeom prst="rect">
            <a:avLst/>
          </a:prstGeom>
        </p:spPr>
      </p:pic>
      <p:pic>
        <p:nvPicPr>
          <p:cNvPr id="1026" name="Picture 2" descr="Aprendiendo R studio. - 1 Introducción">
            <a:extLst>
              <a:ext uri="{FF2B5EF4-FFF2-40B4-BE49-F238E27FC236}">
                <a16:creationId xmlns:a16="http://schemas.microsoft.com/office/drawing/2014/main" id="{D5067F2B-BAAE-E109-BA48-A6853061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409" y="1762978"/>
            <a:ext cx="3823957" cy="134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C1498558-FA83-846A-D52B-9A4CB0E4EF1D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91C814-C1B7-BC8E-5E5A-905E6A1B68D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532" t="3854" r="9190" b="3757"/>
          <a:stretch/>
        </p:blipFill>
        <p:spPr>
          <a:xfrm>
            <a:off x="7739991" y="3148048"/>
            <a:ext cx="2046792" cy="21246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1" y="98906"/>
            <a:ext cx="704211" cy="708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09" y="74228"/>
            <a:ext cx="899340" cy="899340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902821" y="667828"/>
            <a:ext cx="1031148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8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Artículo</a:t>
            </a:r>
            <a:endParaRPr sz="28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C7D9E94-9420-D309-79AF-8F171F1B9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307"/>
          <a:stretch/>
        </p:blipFill>
        <p:spPr bwMode="auto">
          <a:xfrm>
            <a:off x="424106" y="1271538"/>
            <a:ext cx="6820756" cy="42247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54157279-36B4-7F88-BBE5-D3C7CEA42481}"/>
              </a:ext>
            </a:extLst>
          </p:cNvPr>
          <p:cNvSpPr txBox="1"/>
          <p:nvPr/>
        </p:nvSpPr>
        <p:spPr>
          <a:xfrm>
            <a:off x="748582" y="5531779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Prado </a:t>
            </a:r>
            <a:r>
              <a:rPr lang="en-US" sz="1600" i="1" dirty="0">
                <a:latin typeface="Century Gothic" panose="020B0502020202020204" pitchFamily="34" charset="0"/>
              </a:rPr>
              <a:t>et al. </a:t>
            </a:r>
            <a:r>
              <a:rPr lang="en-US" sz="1600" dirty="0">
                <a:latin typeface="Century Gothic" panose="020B0502020202020204" pitchFamily="34" charset="0"/>
              </a:rPr>
              <a:t>(2024)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765D583C-C303-71D9-87C5-15A69550CAEB}"/>
              </a:ext>
            </a:extLst>
          </p:cNvPr>
          <p:cNvSpPr txBox="1"/>
          <p:nvPr/>
        </p:nvSpPr>
        <p:spPr>
          <a:xfrm>
            <a:off x="748582" y="5870333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0" i="0" u="none" strike="noStrike" dirty="0">
                <a:solidFill>
                  <a:srgbClr val="333333"/>
                </a:solidFill>
                <a:effectLst/>
                <a:latin typeface="Helvetica" panose="020B0604020202020204" pitchFamily="34" charset="0"/>
                <a:hlinkClick r:id="rId5"/>
              </a:rPr>
              <a:t>doi:10.32604/jrm.2024.052481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51234B6-595A-BF3B-D746-5694CB6BF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955" y="98906"/>
            <a:ext cx="2686782" cy="263021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524A69E-6E43-5652-A2B6-C8F9849ECAC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47367"/>
          <a:stretch/>
        </p:blipFill>
        <p:spPr>
          <a:xfrm>
            <a:off x="7411515" y="2844697"/>
            <a:ext cx="4687400" cy="19812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44C9B15-28C8-2BE7-6D3E-0DCCBFD7CC9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9609" b="44645"/>
          <a:stretch/>
        </p:blipFill>
        <p:spPr>
          <a:xfrm>
            <a:off x="7956639" y="5116026"/>
            <a:ext cx="3597152" cy="10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1" y="98906"/>
            <a:ext cx="899340" cy="8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09" y="74228"/>
            <a:ext cx="899340" cy="89934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577BE13-55D2-E780-DC9C-B74D412E479D}"/>
              </a:ext>
            </a:extLst>
          </p:cNvPr>
          <p:cNvSpPr txBox="1"/>
          <p:nvPr/>
        </p:nvSpPr>
        <p:spPr>
          <a:xfrm>
            <a:off x="1320018" y="1225040"/>
            <a:ext cx="95519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ES" b="1" kern="0" dirty="0">
                <a:solidFill>
                  <a:srgbClr val="000000"/>
                </a:solidFill>
                <a:latin typeface="Century Gothic (Cuerpo)"/>
                <a:sym typeface="Lora"/>
              </a:rPr>
              <a:t>Objetivo general</a:t>
            </a:r>
            <a:endParaRPr lang="en-US" b="1" kern="0" dirty="0">
              <a:solidFill>
                <a:srgbClr val="000000"/>
              </a:solidFill>
              <a:latin typeface="Century Gothic (Cuerpo)"/>
              <a:sym typeface="Lora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Aplicar </a:t>
            </a:r>
            <a:r>
              <a:rPr lang="es-ES" b="1" kern="0" dirty="0">
                <a:solidFill>
                  <a:srgbClr val="00B0F0"/>
                </a:solidFill>
                <a:latin typeface="Century Gothic (Cuerpo)"/>
                <a:sym typeface="Lora"/>
              </a:rPr>
              <a:t>pruebas estadísticas </a:t>
            </a: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para analizar y comparar datos de tamaños de fibras evaluados con el equipo Bauer </a:t>
            </a:r>
            <a:r>
              <a:rPr lang="es-ES" kern="0" dirty="0" err="1">
                <a:solidFill>
                  <a:srgbClr val="000000"/>
                </a:solidFill>
                <a:latin typeface="Century Gothic (Cuerpo)"/>
                <a:sym typeface="Lora"/>
              </a:rPr>
              <a:t>McNett</a:t>
            </a: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, utilizando como base el artículo " </a:t>
            </a:r>
            <a:r>
              <a:rPr lang="es-ES" kern="0" dirty="0" err="1">
                <a:solidFill>
                  <a:srgbClr val="000000"/>
                </a:solidFill>
                <a:latin typeface="Century Gothic (Cuerpo)"/>
                <a:sym typeface="Lora"/>
              </a:rPr>
              <a:t>Potential</a:t>
            </a: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entury Gothic (Cuerpo)"/>
                <a:sym typeface="Lora"/>
              </a:rPr>
              <a:t>of</a:t>
            </a: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entury Gothic (Cuerpo)"/>
                <a:sym typeface="Lora"/>
              </a:rPr>
              <a:t>Bamboo</a:t>
            </a: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entury Gothic (Cuerpo)"/>
                <a:sym typeface="Lora"/>
              </a:rPr>
              <a:t>Species</a:t>
            </a: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 </a:t>
            </a:r>
            <a:r>
              <a:rPr lang="es-ES" i="1" kern="0" dirty="0">
                <a:solidFill>
                  <a:srgbClr val="000000"/>
                </a:solidFill>
                <a:latin typeface="Century Gothic (Cuerpo)"/>
                <a:sym typeface="Lora"/>
              </a:rPr>
              <a:t>Guadua </a:t>
            </a:r>
            <a:r>
              <a:rPr lang="es-ES" i="1" kern="0" dirty="0" err="1">
                <a:solidFill>
                  <a:srgbClr val="000000"/>
                </a:solidFill>
                <a:latin typeface="Century Gothic (Cuerpo)"/>
                <a:sym typeface="Lora"/>
              </a:rPr>
              <a:t>trinii</a:t>
            </a:r>
            <a:r>
              <a:rPr lang="es-ES" i="1" kern="0" dirty="0">
                <a:solidFill>
                  <a:srgbClr val="000000"/>
                </a:solidFill>
                <a:latin typeface="Century Gothic (Cuerpo)"/>
                <a:sym typeface="Lora"/>
              </a:rPr>
              <a:t> </a:t>
            </a: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and </a:t>
            </a:r>
            <a:r>
              <a:rPr lang="es-ES" i="1" kern="0" dirty="0">
                <a:solidFill>
                  <a:srgbClr val="000000"/>
                </a:solidFill>
                <a:latin typeface="Century Gothic (Cuerpo)"/>
                <a:sym typeface="Lora"/>
              </a:rPr>
              <a:t>Guadua angustifolia</a:t>
            </a: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entury Gothic (Cuerpo)"/>
                <a:sym typeface="Lora"/>
              </a:rPr>
              <a:t>for</a:t>
            </a: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entury Gothic (Cuerpo)"/>
                <a:sym typeface="Lora"/>
              </a:rPr>
              <a:t>Nanocellulose</a:t>
            </a: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 </a:t>
            </a:r>
            <a:r>
              <a:rPr lang="es-ES" kern="0" dirty="0" err="1">
                <a:solidFill>
                  <a:srgbClr val="000000"/>
                </a:solidFill>
                <a:latin typeface="Century Gothic (Cuerpo)"/>
                <a:sym typeface="Lora"/>
              </a:rPr>
              <a:t>Production</a:t>
            </a: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"".</a:t>
            </a:r>
            <a:endParaRPr lang="en-US" kern="0" dirty="0">
              <a:solidFill>
                <a:srgbClr val="000000"/>
              </a:solidFill>
              <a:latin typeface="Century Gothic (Cuerpo)"/>
              <a:sym typeface="Lor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 </a:t>
            </a:r>
            <a:endParaRPr lang="en-US" kern="0" dirty="0">
              <a:solidFill>
                <a:srgbClr val="000000"/>
              </a:solidFill>
              <a:latin typeface="Century Gothic (Cuerpo)"/>
              <a:sym typeface="Lor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ES" b="1" kern="0" dirty="0">
                <a:solidFill>
                  <a:srgbClr val="000000"/>
                </a:solidFill>
                <a:latin typeface="Century Gothic (Cuerpo)"/>
                <a:sym typeface="Lora"/>
              </a:rPr>
              <a:t>Objetivos específicos</a:t>
            </a:r>
            <a:endParaRPr lang="en-US" b="1" kern="0" dirty="0">
              <a:solidFill>
                <a:srgbClr val="000000"/>
              </a:solidFill>
              <a:latin typeface="Century Gothic (Cuerpo)"/>
              <a:sym typeface="Lora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Implementar el </a:t>
            </a:r>
            <a:r>
              <a:rPr lang="es-ES" b="1" kern="0" dirty="0">
                <a:solidFill>
                  <a:srgbClr val="00B0F0"/>
                </a:solidFill>
                <a:latin typeface="Century Gothic (Cuerpo)"/>
                <a:sym typeface="Lora"/>
              </a:rPr>
              <a:t>Diseño de Bloques Completos al Azar (DBCA) </a:t>
            </a: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para controlar la variabilidad entre los bloques y facilitar la aplicación de métodos estadísticos rigurosos en el análisis de los datos de tamaño de fibras.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Aplicar el </a:t>
            </a:r>
            <a:r>
              <a:rPr lang="es-ES" b="1" kern="0" dirty="0">
                <a:solidFill>
                  <a:srgbClr val="00B0F0"/>
                </a:solidFill>
                <a:latin typeface="Century Gothic (Cuerpo)"/>
                <a:sym typeface="Lora"/>
              </a:rPr>
              <a:t>análisis de varianza (ANOVA) </a:t>
            </a:r>
            <a:r>
              <a:rPr lang="es-ES" kern="0" dirty="0">
                <a:solidFill>
                  <a:srgbClr val="000000"/>
                </a:solidFill>
                <a:latin typeface="Century Gothic (Cuerpo)"/>
                <a:sym typeface="Lora"/>
              </a:rPr>
              <a:t>para determinar la existencia de diferencias significativas en el tamaño de las fibras de bambú, complementado con las </a:t>
            </a:r>
            <a:r>
              <a:rPr lang="es-ES" b="1" kern="0" dirty="0">
                <a:solidFill>
                  <a:srgbClr val="00B0F0"/>
                </a:solidFill>
                <a:latin typeface="Century Gothic (Cuerpo)"/>
                <a:sym typeface="Lora"/>
              </a:rPr>
              <a:t>pruebas de normalidad de Shapiro-Wilk y de homogeneidad de varianzas de Bartlett.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s-ES" kern="0" dirty="0">
                <a:solidFill>
                  <a:srgbClr val="000000"/>
                </a:solidFill>
                <a:latin typeface="Century Gothic (Cuerpo)"/>
              </a:rPr>
              <a:t>Realizar un análisis </a:t>
            </a:r>
            <a:r>
              <a:rPr lang="es-ES" kern="0" dirty="0" err="1">
                <a:solidFill>
                  <a:srgbClr val="000000"/>
                </a:solidFill>
                <a:latin typeface="Century Gothic (Cuerpo)"/>
              </a:rPr>
              <a:t>post-hoc</a:t>
            </a:r>
            <a:r>
              <a:rPr lang="es-ES" kern="0" dirty="0">
                <a:solidFill>
                  <a:srgbClr val="000000"/>
                </a:solidFill>
                <a:latin typeface="Century Gothic (Cuerpo)"/>
              </a:rPr>
              <a:t> mediante </a:t>
            </a:r>
            <a:r>
              <a:rPr lang="es-ES" b="1" kern="0" dirty="0">
                <a:solidFill>
                  <a:srgbClr val="00B0F0"/>
                </a:solidFill>
                <a:latin typeface="Century Gothic (Cuerpo)"/>
              </a:rPr>
              <a:t>la prueba de Tukey para identificar comparaciones significativas </a:t>
            </a:r>
            <a:r>
              <a:rPr lang="es-ES" kern="0" dirty="0">
                <a:solidFill>
                  <a:srgbClr val="000000"/>
                </a:solidFill>
                <a:latin typeface="Century Gothic (Cuerpo)"/>
              </a:rPr>
              <a:t>entre las especies de bambú, y aplicar la </a:t>
            </a:r>
            <a:r>
              <a:rPr lang="es-ES" b="1" kern="0" dirty="0">
                <a:solidFill>
                  <a:srgbClr val="00B0F0"/>
                </a:solidFill>
                <a:latin typeface="Century Gothic (Cuerpo)"/>
              </a:rPr>
              <a:t>prueba de Durbin-Watson para verificar la independencia </a:t>
            </a:r>
            <a:r>
              <a:rPr lang="es-ES" kern="0" dirty="0">
                <a:solidFill>
                  <a:srgbClr val="000000"/>
                </a:solidFill>
                <a:latin typeface="Century Gothic (Cuerpo)"/>
              </a:rPr>
              <a:t>de los residuos en el modelo.</a:t>
            </a:r>
            <a:endParaRPr lang="en-US" kern="0" dirty="0">
              <a:solidFill>
                <a:srgbClr val="000000"/>
              </a:solidFill>
              <a:latin typeface="Century Gothic (Cuerpo)"/>
              <a:sym typeface="Lora"/>
            </a:endParaRPr>
          </a:p>
        </p:txBody>
      </p:sp>
      <p:sp>
        <p:nvSpPr>
          <p:cNvPr id="12" name="Google Shape;269;g2e5a8b74c22_0_0">
            <a:extLst>
              <a:ext uri="{FF2B5EF4-FFF2-40B4-BE49-F238E27FC236}">
                <a16:creationId xmlns:a16="http://schemas.microsoft.com/office/drawing/2014/main" id="{A8DB33AD-7E90-1CC3-EF23-19B265203929}"/>
              </a:ext>
            </a:extLst>
          </p:cNvPr>
          <p:cNvSpPr txBox="1"/>
          <p:nvPr/>
        </p:nvSpPr>
        <p:spPr>
          <a:xfrm>
            <a:off x="971341" y="586347"/>
            <a:ext cx="1031148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8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Objetivos</a:t>
            </a:r>
            <a:endParaRPr sz="28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799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9" y="6565976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1" y="98906"/>
            <a:ext cx="899340" cy="8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09" y="74228"/>
            <a:ext cx="899340" cy="899340"/>
          </a:xfrm>
          <a:prstGeom prst="rect">
            <a:avLst/>
          </a:prstGeom>
        </p:spPr>
      </p:pic>
      <p:sp>
        <p:nvSpPr>
          <p:cNvPr id="7" name="Google Shape;71;p12">
            <a:extLst>
              <a:ext uri="{FF2B5EF4-FFF2-40B4-BE49-F238E27FC236}">
                <a16:creationId xmlns:a16="http://schemas.microsoft.com/office/drawing/2014/main" id="{53297F01-C3D2-6574-4C47-36FB85C05006}"/>
              </a:ext>
            </a:extLst>
          </p:cNvPr>
          <p:cNvSpPr txBox="1">
            <a:spLocks/>
          </p:cNvSpPr>
          <p:nvPr/>
        </p:nvSpPr>
        <p:spPr>
          <a:xfrm>
            <a:off x="521671" y="762007"/>
            <a:ext cx="8540660" cy="25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9" tIns="121869" rIns="121869" bIns="1218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342900" indent="-342900" algn="just" defTabSz="457200">
              <a:buFont typeface="Wingdings" panose="05000000000000000000" pitchFamily="2" charset="2"/>
              <a:buChar char="§"/>
            </a:pPr>
            <a:r>
              <a:rPr lang="es-ES" sz="2600" b="0" kern="0" dirty="0">
                <a:latin typeface="Century Gothic (Cuerpo)"/>
              </a:rPr>
              <a:t>DBCA (Diseño de Bloques Completos al Azar)</a:t>
            </a:r>
          </a:p>
          <a:p>
            <a:pPr marL="342900" indent="-342900" algn="just" defTabSz="457200">
              <a:buFont typeface="Wingdings" panose="05000000000000000000" pitchFamily="2" charset="2"/>
              <a:buChar char="§"/>
            </a:pPr>
            <a:r>
              <a:rPr lang="es-ES" sz="2600" b="0" kern="0" dirty="0">
                <a:latin typeface="Century Gothic (Cuerpo)"/>
              </a:rPr>
              <a:t>ANOVA (Análisis de varianza)</a:t>
            </a:r>
          </a:p>
          <a:p>
            <a:pPr marL="342900" indent="-342900" algn="just" defTabSz="457200">
              <a:buFont typeface="Wingdings" panose="05000000000000000000" pitchFamily="2" charset="2"/>
              <a:buChar char="§"/>
            </a:pPr>
            <a:r>
              <a:rPr lang="es-ES" sz="2600" b="0" kern="0" dirty="0">
                <a:latin typeface="Century Gothic (Cuerpo)"/>
              </a:rPr>
              <a:t>Prueba Shapiro-Wilk </a:t>
            </a:r>
          </a:p>
          <a:p>
            <a:pPr marL="342900" indent="-342900" algn="just" defTabSz="457200">
              <a:buFont typeface="Wingdings" panose="05000000000000000000" pitchFamily="2" charset="2"/>
              <a:buChar char="§"/>
            </a:pPr>
            <a:r>
              <a:rPr lang="es-ES" sz="2600" b="0" kern="0" dirty="0">
                <a:latin typeface="Century Gothic (Cuerpo)"/>
              </a:rPr>
              <a:t>Prueba de Bartlett</a:t>
            </a:r>
          </a:p>
          <a:p>
            <a:pPr marL="342900" indent="-342900" defTabSz="457200">
              <a:buFont typeface="Wingdings" panose="05000000000000000000" pitchFamily="2" charset="2"/>
              <a:buChar char="§"/>
            </a:pPr>
            <a:r>
              <a:rPr lang="es-ES" sz="2600" b="0" kern="0" dirty="0">
                <a:latin typeface="Century Gothic (Cuerpo)"/>
              </a:rPr>
              <a:t>Prueba de Tukey</a:t>
            </a:r>
          </a:p>
          <a:p>
            <a:pPr marL="342900" indent="-342900" defTabSz="457200">
              <a:buFont typeface="Wingdings" panose="05000000000000000000" pitchFamily="2" charset="2"/>
              <a:buChar char="§"/>
            </a:pPr>
            <a:r>
              <a:rPr lang="es-ES" sz="2600" b="0" kern="0" dirty="0">
                <a:latin typeface="Century Gothic (Cuerpo)"/>
              </a:rPr>
              <a:t>Prueba de Durbin-Watson</a:t>
            </a:r>
          </a:p>
        </p:txBody>
      </p:sp>
      <p:sp>
        <p:nvSpPr>
          <p:cNvPr id="8" name="Google Shape;269;g2e5a8b74c22_0_0">
            <a:extLst>
              <a:ext uri="{FF2B5EF4-FFF2-40B4-BE49-F238E27FC236}">
                <a16:creationId xmlns:a16="http://schemas.microsoft.com/office/drawing/2014/main" id="{B0EBD216-0FE2-BBF5-1850-BAD7FD2A5150}"/>
              </a:ext>
            </a:extLst>
          </p:cNvPr>
          <p:cNvSpPr txBox="1"/>
          <p:nvPr/>
        </p:nvSpPr>
        <p:spPr>
          <a:xfrm>
            <a:off x="1000258" y="305232"/>
            <a:ext cx="7298644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8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Marco teórico</a:t>
            </a:r>
            <a:endParaRPr sz="28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3E3EB27-06B4-316B-60C4-DD3603F7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" t="1443" r="3709" b="4450"/>
          <a:stretch/>
        </p:blipFill>
        <p:spPr>
          <a:xfrm>
            <a:off x="8391522" y="134495"/>
            <a:ext cx="2730167" cy="277106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65F116-5C90-EDA6-B8CF-AC6B1E06B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8" t="14195" r="20324" b="11590"/>
          <a:stretch/>
        </p:blipFill>
        <p:spPr>
          <a:xfrm>
            <a:off x="9370275" y="3049822"/>
            <a:ext cx="2710757" cy="34466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28731CA-9555-10A3-D50E-2552B24A9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b="11311"/>
          <a:stretch/>
        </p:blipFill>
        <p:spPr>
          <a:xfrm>
            <a:off x="110968" y="3560391"/>
            <a:ext cx="2710756" cy="293609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7B563E0-2A47-7165-CBE7-702565DA2C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3" t="44696" b="37812"/>
          <a:stretch/>
        </p:blipFill>
        <p:spPr>
          <a:xfrm>
            <a:off x="1829046" y="4433093"/>
            <a:ext cx="871951" cy="35536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7CA503B-F09D-0C0C-54BF-6460E8C1B5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3" t="44696" b="37812"/>
          <a:stretch/>
        </p:blipFill>
        <p:spPr>
          <a:xfrm>
            <a:off x="1116265" y="9544219"/>
            <a:ext cx="2348238" cy="31016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BDEA74D-38B8-14D3-01A0-2936EC458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5" t="6779" r="8427" b="8658"/>
          <a:stretch/>
        </p:blipFill>
        <p:spPr>
          <a:xfrm>
            <a:off x="2960472" y="3578458"/>
            <a:ext cx="2664636" cy="268579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130CAB3-746E-2F92-8150-80825013C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7" t="12187" r="8427" b="81522"/>
          <a:stretch/>
        </p:blipFill>
        <p:spPr>
          <a:xfrm>
            <a:off x="2965877" y="6040865"/>
            <a:ext cx="1081179" cy="455627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12C91B8B-5876-0793-DB1D-F5E22208371D}"/>
              </a:ext>
            </a:extLst>
          </p:cNvPr>
          <p:cNvSpPr/>
          <p:nvPr/>
        </p:nvSpPr>
        <p:spPr>
          <a:xfrm>
            <a:off x="2965877" y="6034090"/>
            <a:ext cx="1081179" cy="4624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EQUAL VARIANCES</a:t>
            </a:r>
            <a:endParaRPr lang="es-PE" sz="1200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1BB33898-D7AD-D032-6142-AE0958A87D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7" t="12187" r="8427" b="81522"/>
          <a:stretch/>
        </p:blipFill>
        <p:spPr>
          <a:xfrm>
            <a:off x="4522987" y="6040865"/>
            <a:ext cx="1102121" cy="455627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571EFA06-2397-6EA3-723F-A80CE9EAFFD3}"/>
              </a:ext>
            </a:extLst>
          </p:cNvPr>
          <p:cNvSpPr/>
          <p:nvPr/>
        </p:nvSpPr>
        <p:spPr>
          <a:xfrm>
            <a:off x="4522987" y="6034088"/>
            <a:ext cx="1081179" cy="4624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DIFFERENT VARIANCES</a:t>
            </a:r>
            <a:endParaRPr lang="es-PE" sz="1200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70BF4FB3-F5A4-7CC9-E0AB-4793681158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r="10312" b="18359"/>
          <a:stretch/>
        </p:blipFill>
        <p:spPr>
          <a:xfrm>
            <a:off x="5713598" y="1407471"/>
            <a:ext cx="2585304" cy="2587172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D400A8D4-816A-6A51-51AA-9C0BED6A28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9" t="10750" r="10312" b="86760"/>
          <a:stretch/>
        </p:blipFill>
        <p:spPr>
          <a:xfrm>
            <a:off x="5763856" y="1670713"/>
            <a:ext cx="1261562" cy="7889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6CBA402-5037-863A-D588-D0969B6DD3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t="15973" r="8632" b="33538"/>
          <a:stretch/>
        </p:blipFill>
        <p:spPr>
          <a:xfrm>
            <a:off x="5666663" y="4144079"/>
            <a:ext cx="3615122" cy="23524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A0D23B7D-E190-F4D1-BA37-B7A2C1F2F6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t="-1" r="8632" b="89516"/>
          <a:stretch/>
        </p:blipFill>
        <p:spPr>
          <a:xfrm>
            <a:off x="5666663" y="4135224"/>
            <a:ext cx="3615118" cy="54235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54C38B3A-F236-BB41-A7ED-C805196A7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3" t="44696" b="37812"/>
          <a:stretch/>
        </p:blipFill>
        <p:spPr>
          <a:xfrm>
            <a:off x="5666663" y="6147722"/>
            <a:ext cx="1813265" cy="355364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B53D3EA1-86A6-D7F8-BB04-F4B79BD9CCF4}"/>
              </a:ext>
            </a:extLst>
          </p:cNvPr>
          <p:cNvSpPr/>
          <p:nvPr/>
        </p:nvSpPr>
        <p:spPr>
          <a:xfrm>
            <a:off x="5666663" y="6130252"/>
            <a:ext cx="1813265" cy="3755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AUTOCORRELATED ERRORS</a:t>
            </a:r>
            <a:endParaRPr lang="es-PE" sz="1200" dirty="0">
              <a:solidFill>
                <a:schemeClr val="tx1"/>
              </a:solidFill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9134BB1F-5C49-D494-6108-D42596FD6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33" t="44696" b="37812"/>
          <a:stretch/>
        </p:blipFill>
        <p:spPr>
          <a:xfrm>
            <a:off x="7568418" y="6139083"/>
            <a:ext cx="1712521" cy="355364"/>
          </a:xfrm>
          <a:prstGeom prst="rect">
            <a:avLst/>
          </a:prstGeom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2B66C283-756F-656C-50C1-DCFB702F667A}"/>
              </a:ext>
            </a:extLst>
          </p:cNvPr>
          <p:cNvSpPr/>
          <p:nvPr/>
        </p:nvSpPr>
        <p:spPr>
          <a:xfrm>
            <a:off x="7542472" y="6118921"/>
            <a:ext cx="1738467" cy="3755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INDEPENDENT ERRORS</a:t>
            </a:r>
            <a:endParaRPr lang="es-PE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EF624E8-CB82-A6C8-F8D3-716E4D85430C}"/>
              </a:ext>
            </a:extLst>
          </p:cNvPr>
          <p:cNvSpPr/>
          <p:nvPr/>
        </p:nvSpPr>
        <p:spPr>
          <a:xfrm>
            <a:off x="9461202" y="5819414"/>
            <a:ext cx="1081179" cy="4624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ANOVA</a:t>
            </a:r>
            <a:endParaRPr lang="es-PE" sz="16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B607D29-78D8-3E3D-3E4A-C318AD43D791}"/>
              </a:ext>
            </a:extLst>
          </p:cNvPr>
          <p:cNvSpPr/>
          <p:nvPr/>
        </p:nvSpPr>
        <p:spPr>
          <a:xfrm>
            <a:off x="10353822" y="166983"/>
            <a:ext cx="753800" cy="4091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DBCA</a:t>
            </a:r>
            <a:endParaRPr lang="es-PE" sz="1600" dirty="0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C5932252-4368-9DFB-866D-6B4FD0DEF3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5" t="25695" r="48638" b="68398"/>
          <a:stretch/>
        </p:blipFill>
        <p:spPr>
          <a:xfrm>
            <a:off x="5713597" y="4650173"/>
            <a:ext cx="219455" cy="1423793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8F59113A-2817-627B-3C53-7D0398AF4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5" t="25695" r="48638" b="68398"/>
          <a:stretch/>
        </p:blipFill>
        <p:spPr>
          <a:xfrm>
            <a:off x="7515455" y="4650172"/>
            <a:ext cx="219455" cy="14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6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D27F27D6-1B87-4750-9374-C25DBBEF9D4F}"/>
              </a:ext>
            </a:extLst>
          </p:cNvPr>
          <p:cNvSpPr txBox="1"/>
          <p:nvPr/>
        </p:nvSpPr>
        <p:spPr>
          <a:xfrm>
            <a:off x="776212" y="255642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32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Metodología</a:t>
            </a:r>
            <a:endParaRPr sz="24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776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D27F27D6-1B87-4750-9374-C25DBBEF9D4F}"/>
              </a:ext>
            </a:extLst>
          </p:cNvPr>
          <p:cNvSpPr txBox="1"/>
          <p:nvPr/>
        </p:nvSpPr>
        <p:spPr>
          <a:xfrm>
            <a:off x="776212" y="255642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32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Metodología</a:t>
            </a:r>
            <a:endParaRPr sz="24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533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217469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32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</a:t>
            </a:r>
            <a:endParaRPr sz="24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7651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776212" y="300944"/>
            <a:ext cx="1063957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3200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</a:t>
            </a:r>
            <a:endParaRPr sz="2400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0812590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Recent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AF50"/>
      </a:accent1>
      <a:accent2>
        <a:srgbClr val="43A047"/>
      </a:accent2>
      <a:accent3>
        <a:srgbClr val="388E3C"/>
      </a:accent3>
      <a:accent4>
        <a:srgbClr val="44BF55"/>
      </a:accent4>
      <a:accent5>
        <a:srgbClr val="118715"/>
      </a:accent5>
      <a:accent6>
        <a:srgbClr val="14481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585</Words>
  <Application>Microsoft Office PowerPoint</Application>
  <PresentationFormat>Panorámica</PresentationFormat>
  <Paragraphs>72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Century Gothic (Cuerpo)</vt:lpstr>
      <vt:lpstr>Helvetica</vt:lpstr>
      <vt:lpstr>Wingdings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Jhonsy Omar Silva López</dc:creator>
  <cp:lastModifiedBy>Agatha Prado Gárate</cp:lastModifiedBy>
  <cp:revision>14</cp:revision>
  <dcterms:created xsi:type="dcterms:W3CDTF">2024-09-03T15:33:41Z</dcterms:created>
  <dcterms:modified xsi:type="dcterms:W3CDTF">2024-09-19T19:36:43Z</dcterms:modified>
</cp:coreProperties>
</file>