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4302" r:id="rId2"/>
    <p:sldId id="258" r:id="rId3"/>
    <p:sldId id="4296" r:id="rId4"/>
    <p:sldId id="268" r:id="rId5"/>
    <p:sldId id="4289" r:id="rId6"/>
    <p:sldId id="4309" r:id="rId7"/>
    <p:sldId id="4311" r:id="rId8"/>
    <p:sldId id="4312" r:id="rId9"/>
    <p:sldId id="4306" r:id="rId10"/>
    <p:sldId id="4307" r:id="rId11"/>
    <p:sldId id="4313" r:id="rId12"/>
    <p:sldId id="4314" r:id="rId13"/>
    <p:sldId id="4315" r:id="rId14"/>
    <p:sldId id="4308" r:id="rId15"/>
    <p:sldId id="4316" r:id="rId16"/>
    <p:sldId id="4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551"/>
    <a:srgbClr val="136BA5"/>
    <a:srgbClr val="A09EA4"/>
    <a:srgbClr val="CEBCCB"/>
    <a:srgbClr val="BBB5BA"/>
    <a:srgbClr val="E2CEE4"/>
    <a:srgbClr val="DCD6D7"/>
    <a:srgbClr val="EBC7D0"/>
    <a:srgbClr val="E2ACB9"/>
    <a:srgbClr val="BB41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E0C0-63AB-438A-AAE5-4BEE5084D9B0}"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D029-1BFD-4C8B-948F-28CBD1827E50}" type="slidenum">
              <a:rPr lang="en-US" smtClean="0"/>
              <a:t>‹Nº›</a:t>
            </a:fld>
            <a:endParaRPr lang="en-US"/>
          </a:p>
        </p:txBody>
      </p:sp>
    </p:spTree>
    <p:extLst>
      <p:ext uri="{BB962C8B-B14F-4D97-AF65-F5344CB8AC3E}">
        <p14:creationId xmlns:p14="http://schemas.microsoft.com/office/powerpoint/2010/main" val="40793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157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4799"/>
              <a:buNone/>
              <a:defRPr sz="2400"/>
            </a:lvl1pPr>
            <a:lvl2pPr lvl="1" algn="ctr">
              <a:lnSpc>
                <a:spcPct val="90000"/>
              </a:lnSpc>
              <a:spcBef>
                <a:spcPts val="500"/>
              </a:spcBef>
              <a:spcAft>
                <a:spcPts val="0"/>
              </a:spcAft>
              <a:buClr>
                <a:schemeClr val="dk1"/>
              </a:buClr>
              <a:buSzPts val="3999"/>
              <a:buNone/>
              <a:defRPr sz="2000"/>
            </a:lvl2pPr>
            <a:lvl3pPr lvl="2" algn="ctr">
              <a:lnSpc>
                <a:spcPct val="90000"/>
              </a:lnSpc>
              <a:spcBef>
                <a:spcPts val="500"/>
              </a:spcBef>
              <a:spcAft>
                <a:spcPts val="0"/>
              </a:spcAft>
              <a:buClr>
                <a:schemeClr val="dk1"/>
              </a:buClr>
              <a:buSzPts val="3599"/>
              <a:buNone/>
              <a:defRPr sz="1800"/>
            </a:lvl3pPr>
            <a:lvl4pPr lvl="3" algn="ctr">
              <a:lnSpc>
                <a:spcPct val="90000"/>
              </a:lnSpc>
              <a:spcBef>
                <a:spcPts val="500"/>
              </a:spcBef>
              <a:spcAft>
                <a:spcPts val="0"/>
              </a:spcAft>
              <a:buClr>
                <a:schemeClr val="dk1"/>
              </a:buClr>
              <a:buSzPts val="3199"/>
              <a:buNone/>
              <a:defRPr sz="1600"/>
            </a:lvl4pPr>
            <a:lvl5pPr lvl="4" algn="ctr">
              <a:lnSpc>
                <a:spcPct val="90000"/>
              </a:lnSpc>
              <a:spcBef>
                <a:spcPts val="500"/>
              </a:spcBef>
              <a:spcAft>
                <a:spcPts val="0"/>
              </a:spcAft>
              <a:buClr>
                <a:schemeClr val="dk1"/>
              </a:buClr>
              <a:buSzPts val="3199"/>
              <a:buNone/>
              <a:defRPr sz="1600"/>
            </a:lvl5pPr>
            <a:lvl6pPr lvl="5" algn="ctr">
              <a:lnSpc>
                <a:spcPct val="90000"/>
              </a:lnSpc>
              <a:spcBef>
                <a:spcPts val="500"/>
              </a:spcBef>
              <a:spcAft>
                <a:spcPts val="0"/>
              </a:spcAft>
              <a:buClr>
                <a:schemeClr val="dk1"/>
              </a:buClr>
              <a:buSzPts val="3199"/>
              <a:buNone/>
              <a:defRPr sz="1600"/>
            </a:lvl6pPr>
            <a:lvl7pPr lvl="6" algn="ctr">
              <a:lnSpc>
                <a:spcPct val="90000"/>
              </a:lnSpc>
              <a:spcBef>
                <a:spcPts val="500"/>
              </a:spcBef>
              <a:spcAft>
                <a:spcPts val="0"/>
              </a:spcAft>
              <a:buClr>
                <a:schemeClr val="dk1"/>
              </a:buClr>
              <a:buSzPts val="3199"/>
              <a:buNone/>
              <a:defRPr sz="1600"/>
            </a:lvl7pPr>
            <a:lvl8pPr lvl="7" algn="ctr">
              <a:lnSpc>
                <a:spcPct val="90000"/>
              </a:lnSpc>
              <a:spcBef>
                <a:spcPts val="500"/>
              </a:spcBef>
              <a:spcAft>
                <a:spcPts val="0"/>
              </a:spcAft>
              <a:buClr>
                <a:schemeClr val="dk1"/>
              </a:buClr>
              <a:buSzPts val="3199"/>
              <a:buNone/>
              <a:defRPr sz="1600"/>
            </a:lvl8pPr>
            <a:lvl9pPr lvl="8" algn="ctr">
              <a:lnSpc>
                <a:spcPct val="90000"/>
              </a:lnSpc>
              <a:spcBef>
                <a:spcPts val="500"/>
              </a:spcBef>
              <a:spcAft>
                <a:spcPts val="0"/>
              </a:spcAft>
              <a:buClr>
                <a:schemeClr val="dk1"/>
              </a:buClr>
              <a:buSzPts val="3199"/>
              <a:buNone/>
              <a:defRPr sz="1600"/>
            </a:lvl9pPr>
          </a:lstStyle>
          <a:p>
            <a:endParaRPr/>
          </a:p>
        </p:txBody>
      </p:sp>
      <p:sp>
        <p:nvSpPr>
          <p:cNvPr id="18" name="Google Shape;18;p5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9566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8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2"/>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75" name="Google Shape;75;p8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337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rot="5400000">
            <a:off x="7133431"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81" name="Google Shape;81;p8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5724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24" name="Google Shape;24;p7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73472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831850" y="1709739"/>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831850" y="4589464"/>
            <a:ext cx="10515600" cy="1500187"/>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rgbClr val="888888"/>
              </a:buClr>
              <a:buSzPts val="4799"/>
              <a:buNone/>
              <a:defRPr sz="2400">
                <a:solidFill>
                  <a:srgbClr val="888888"/>
                </a:solidFill>
              </a:defRPr>
            </a:lvl1pPr>
            <a:lvl2pPr marL="457200" lvl="1" indent="-114300" algn="l">
              <a:lnSpc>
                <a:spcPct val="90000"/>
              </a:lnSpc>
              <a:spcBef>
                <a:spcPts val="500"/>
              </a:spcBef>
              <a:spcAft>
                <a:spcPts val="0"/>
              </a:spcAft>
              <a:buClr>
                <a:srgbClr val="888888"/>
              </a:buClr>
              <a:buSzPts val="3999"/>
              <a:buNone/>
              <a:defRPr sz="2000">
                <a:solidFill>
                  <a:srgbClr val="888888"/>
                </a:solidFill>
              </a:defRPr>
            </a:lvl2pPr>
            <a:lvl3pPr marL="685800" lvl="2" indent="-114300" algn="l">
              <a:lnSpc>
                <a:spcPct val="90000"/>
              </a:lnSpc>
              <a:spcBef>
                <a:spcPts val="500"/>
              </a:spcBef>
              <a:spcAft>
                <a:spcPts val="0"/>
              </a:spcAft>
              <a:buClr>
                <a:srgbClr val="888888"/>
              </a:buClr>
              <a:buSzPts val="3599"/>
              <a:buNone/>
              <a:defRPr sz="1800">
                <a:solidFill>
                  <a:srgbClr val="888888"/>
                </a:solidFill>
              </a:defRPr>
            </a:lvl3pPr>
            <a:lvl4pPr marL="914400" lvl="3" indent="-114300" algn="l">
              <a:lnSpc>
                <a:spcPct val="90000"/>
              </a:lnSpc>
              <a:spcBef>
                <a:spcPts val="500"/>
              </a:spcBef>
              <a:spcAft>
                <a:spcPts val="0"/>
              </a:spcAft>
              <a:buClr>
                <a:srgbClr val="888888"/>
              </a:buClr>
              <a:buSzPts val="3199"/>
              <a:buNone/>
              <a:defRPr sz="1600">
                <a:solidFill>
                  <a:srgbClr val="888888"/>
                </a:solidFill>
              </a:defRPr>
            </a:lvl4pPr>
            <a:lvl5pPr marL="1143000" lvl="4" indent="-114300" algn="l">
              <a:lnSpc>
                <a:spcPct val="90000"/>
              </a:lnSpc>
              <a:spcBef>
                <a:spcPts val="500"/>
              </a:spcBef>
              <a:spcAft>
                <a:spcPts val="0"/>
              </a:spcAft>
              <a:buClr>
                <a:srgbClr val="888888"/>
              </a:buClr>
              <a:buSzPts val="3199"/>
              <a:buNone/>
              <a:defRPr sz="1600">
                <a:solidFill>
                  <a:srgbClr val="888888"/>
                </a:solidFill>
              </a:defRPr>
            </a:lvl5pPr>
            <a:lvl6pPr marL="1371600" lvl="5" indent="-114300" algn="l">
              <a:lnSpc>
                <a:spcPct val="90000"/>
              </a:lnSpc>
              <a:spcBef>
                <a:spcPts val="500"/>
              </a:spcBef>
              <a:spcAft>
                <a:spcPts val="0"/>
              </a:spcAft>
              <a:buClr>
                <a:srgbClr val="888888"/>
              </a:buClr>
              <a:buSzPts val="3199"/>
              <a:buNone/>
              <a:defRPr sz="1600">
                <a:solidFill>
                  <a:srgbClr val="888888"/>
                </a:solidFill>
              </a:defRPr>
            </a:lvl6pPr>
            <a:lvl7pPr marL="1600200" lvl="6" indent="-114300" algn="l">
              <a:lnSpc>
                <a:spcPct val="90000"/>
              </a:lnSpc>
              <a:spcBef>
                <a:spcPts val="500"/>
              </a:spcBef>
              <a:spcAft>
                <a:spcPts val="0"/>
              </a:spcAft>
              <a:buClr>
                <a:srgbClr val="888888"/>
              </a:buClr>
              <a:buSzPts val="3199"/>
              <a:buNone/>
              <a:defRPr sz="1600">
                <a:solidFill>
                  <a:srgbClr val="888888"/>
                </a:solidFill>
              </a:defRPr>
            </a:lvl7pPr>
            <a:lvl8pPr marL="1828800" lvl="7" indent="-114300" algn="l">
              <a:lnSpc>
                <a:spcPct val="90000"/>
              </a:lnSpc>
              <a:spcBef>
                <a:spcPts val="500"/>
              </a:spcBef>
              <a:spcAft>
                <a:spcPts val="0"/>
              </a:spcAft>
              <a:buClr>
                <a:srgbClr val="888888"/>
              </a:buClr>
              <a:buSzPts val="3199"/>
              <a:buNone/>
              <a:defRPr sz="1600">
                <a:solidFill>
                  <a:srgbClr val="888888"/>
                </a:solidFill>
              </a:defRPr>
            </a:lvl8pPr>
            <a:lvl9pPr marL="2057400" lvl="8" indent="-114300" algn="l">
              <a:lnSpc>
                <a:spcPct val="90000"/>
              </a:lnSpc>
              <a:spcBef>
                <a:spcPts val="500"/>
              </a:spcBef>
              <a:spcAft>
                <a:spcPts val="0"/>
              </a:spcAft>
              <a:buClr>
                <a:srgbClr val="888888"/>
              </a:buClr>
              <a:buSzPts val="3199"/>
              <a:buNone/>
              <a:defRPr sz="1600">
                <a:solidFill>
                  <a:srgbClr val="888888"/>
                </a:solidFill>
              </a:defRPr>
            </a:lvl9pPr>
          </a:lstStyle>
          <a:p>
            <a:endParaRPr/>
          </a:p>
        </p:txBody>
      </p:sp>
      <p:sp>
        <p:nvSpPr>
          <p:cNvPr id="30" name="Google Shape;30;p7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3210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6" name="Google Shape;36;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7" name="Google Shape;37;p7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6"/>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1558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7"/>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3" name="Google Shape;43;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4" name="Google Shape;44;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5" name="Google Shape;45;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6" name="Google Shape;46;p7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7"/>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913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8"/>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1212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9"/>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1736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8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0"/>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228600" lvl="0" indent="-317437" algn="l">
              <a:lnSpc>
                <a:spcPct val="90000"/>
              </a:lnSpc>
              <a:spcBef>
                <a:spcPts val="1000"/>
              </a:spcBef>
              <a:spcAft>
                <a:spcPts val="0"/>
              </a:spcAft>
              <a:buClr>
                <a:schemeClr val="dk1"/>
              </a:buClr>
              <a:buSzPts val="6398"/>
              <a:buChar char="•"/>
              <a:defRPr sz="3199"/>
            </a:lvl1pPr>
            <a:lvl2pPr marL="457200" lvl="1" indent="-292068" algn="l">
              <a:lnSpc>
                <a:spcPct val="90000"/>
              </a:lnSpc>
              <a:spcBef>
                <a:spcPts val="500"/>
              </a:spcBef>
              <a:spcAft>
                <a:spcPts val="0"/>
              </a:spcAft>
              <a:buClr>
                <a:schemeClr val="dk1"/>
              </a:buClr>
              <a:buSzPts val="5599"/>
              <a:buChar char="•"/>
              <a:defRPr sz="2800"/>
            </a:lvl2pPr>
            <a:lvl3pPr marL="685800" lvl="2" indent="-266668" algn="l">
              <a:lnSpc>
                <a:spcPct val="90000"/>
              </a:lnSpc>
              <a:spcBef>
                <a:spcPts val="500"/>
              </a:spcBef>
              <a:spcAft>
                <a:spcPts val="0"/>
              </a:spcAft>
              <a:buClr>
                <a:schemeClr val="dk1"/>
              </a:buClr>
              <a:buSzPts val="4799"/>
              <a:buChar char="•"/>
              <a:defRPr sz="2400"/>
            </a:lvl3pPr>
            <a:lvl4pPr marL="914400" lvl="3" indent="-241268" algn="l">
              <a:lnSpc>
                <a:spcPct val="90000"/>
              </a:lnSpc>
              <a:spcBef>
                <a:spcPts val="500"/>
              </a:spcBef>
              <a:spcAft>
                <a:spcPts val="0"/>
              </a:spcAft>
              <a:buClr>
                <a:schemeClr val="dk1"/>
              </a:buClr>
              <a:buSzPts val="3999"/>
              <a:buChar char="•"/>
              <a:defRPr sz="2000"/>
            </a:lvl4pPr>
            <a:lvl5pPr marL="1143000" lvl="4" indent="-241268" algn="l">
              <a:lnSpc>
                <a:spcPct val="90000"/>
              </a:lnSpc>
              <a:spcBef>
                <a:spcPts val="500"/>
              </a:spcBef>
              <a:spcAft>
                <a:spcPts val="0"/>
              </a:spcAft>
              <a:buClr>
                <a:schemeClr val="dk1"/>
              </a:buClr>
              <a:buSzPts val="3999"/>
              <a:buChar char="•"/>
              <a:defRPr sz="2000"/>
            </a:lvl5pPr>
            <a:lvl6pPr marL="1371600" lvl="5" indent="-241268" algn="l">
              <a:lnSpc>
                <a:spcPct val="90000"/>
              </a:lnSpc>
              <a:spcBef>
                <a:spcPts val="500"/>
              </a:spcBef>
              <a:spcAft>
                <a:spcPts val="0"/>
              </a:spcAft>
              <a:buClr>
                <a:schemeClr val="dk1"/>
              </a:buClr>
              <a:buSzPts val="3999"/>
              <a:buChar char="•"/>
              <a:defRPr sz="2000"/>
            </a:lvl6pPr>
            <a:lvl7pPr marL="1600200" lvl="6" indent="-241268" algn="l">
              <a:lnSpc>
                <a:spcPct val="90000"/>
              </a:lnSpc>
              <a:spcBef>
                <a:spcPts val="500"/>
              </a:spcBef>
              <a:spcAft>
                <a:spcPts val="0"/>
              </a:spcAft>
              <a:buClr>
                <a:schemeClr val="dk1"/>
              </a:buClr>
              <a:buSzPts val="3999"/>
              <a:buChar char="•"/>
              <a:defRPr sz="2000"/>
            </a:lvl7pPr>
            <a:lvl8pPr marL="1828800" lvl="7" indent="-241268" algn="l">
              <a:lnSpc>
                <a:spcPct val="90000"/>
              </a:lnSpc>
              <a:spcBef>
                <a:spcPts val="500"/>
              </a:spcBef>
              <a:spcAft>
                <a:spcPts val="0"/>
              </a:spcAft>
              <a:buClr>
                <a:schemeClr val="dk1"/>
              </a:buClr>
              <a:buSzPts val="3999"/>
              <a:buChar char="•"/>
              <a:defRPr sz="2000"/>
            </a:lvl8pPr>
            <a:lvl9pPr marL="2057400" lvl="8" indent="-241268" algn="l">
              <a:lnSpc>
                <a:spcPct val="90000"/>
              </a:lnSpc>
              <a:spcBef>
                <a:spcPts val="500"/>
              </a:spcBef>
              <a:spcAft>
                <a:spcPts val="0"/>
              </a:spcAft>
              <a:buClr>
                <a:schemeClr val="dk1"/>
              </a:buClr>
              <a:buSzPts val="3999"/>
              <a:buChar char="•"/>
              <a:defRPr sz="2000"/>
            </a:lvl9pPr>
          </a:lstStyle>
          <a:p>
            <a:endParaRPr/>
          </a:p>
        </p:txBody>
      </p:sp>
      <p:sp>
        <p:nvSpPr>
          <p:cNvPr id="61" name="Google Shape;61;p80"/>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2" name="Google Shape;62;p8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0"/>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77305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81"/>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1"/>
          <p:cNvSpPr>
            <a:spLocks noGrp="1"/>
          </p:cNvSpPr>
          <p:nvPr>
            <p:ph type="pic" idx="2"/>
          </p:nvPr>
        </p:nvSpPr>
        <p:spPr>
          <a:xfrm>
            <a:off x="5183188" y="987426"/>
            <a:ext cx="6172200" cy="4873625"/>
          </a:xfrm>
          <a:prstGeom prst="rect">
            <a:avLst/>
          </a:prstGeom>
          <a:noFill/>
          <a:ln>
            <a:noFill/>
          </a:ln>
        </p:spPr>
      </p:sp>
      <p:sp>
        <p:nvSpPr>
          <p:cNvPr id="68" name="Google Shape;68;p81"/>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9" name="Google Shape;69;p8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1"/>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65571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3" name="Google Shape;13;p5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4" name="Google Shape;14;p5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202682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i.org/10.3390/atmos12050541"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3.e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3.emf"/><Relationship Id="rId4" Type="http://schemas.openxmlformats.org/officeDocument/2006/relationships/package" Target="../embeddings/Microsoft_Word_Document2.docx"/></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1388828"/>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08 de octubre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PE" sz="2200" i="1" kern="0" dirty="0">
                <a:solidFill>
                  <a:srgbClr val="000000"/>
                </a:solidFill>
                <a:latin typeface="Century Gothic" panose="020B0502020202020204" pitchFamily="34" charset="0"/>
                <a:ea typeface="Century Gothic"/>
                <a:cs typeface="Century Gothic"/>
                <a:sym typeface="Century Gothic"/>
              </a:rPr>
              <a:t>Trabajo encargado de teoría</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spTree>
    <p:extLst>
      <p:ext uri="{BB962C8B-B14F-4D97-AF65-F5344CB8AC3E}">
        <p14:creationId xmlns:p14="http://schemas.microsoft.com/office/powerpoint/2010/main" val="215384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7408"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Homogeneidad de varianzas:</a:t>
            </a:r>
            <a:endParaRPr lang="en-US" b="1" dirty="0"/>
          </a:p>
        </p:txBody>
      </p:sp>
      <p:pic>
        <p:nvPicPr>
          <p:cNvPr id="9" name="Imagen 8">
            <a:extLst>
              <a:ext uri="{FF2B5EF4-FFF2-40B4-BE49-F238E27FC236}">
                <a16:creationId xmlns:a16="http://schemas.microsoft.com/office/drawing/2014/main" id="{B66D94B8-F1DF-4CAB-A9E1-DDE6CE8080D4}"/>
              </a:ext>
            </a:extLst>
          </p:cNvPr>
          <p:cNvPicPr>
            <a:picLocks noChangeAspect="1"/>
          </p:cNvPicPr>
          <p:nvPr/>
        </p:nvPicPr>
        <p:blipFill>
          <a:blip r:embed="rId3"/>
          <a:stretch>
            <a:fillRect/>
          </a:stretch>
        </p:blipFill>
        <p:spPr>
          <a:xfrm>
            <a:off x="689627" y="1288398"/>
            <a:ext cx="5110661" cy="5192301"/>
          </a:xfrm>
          <a:prstGeom prst="rect">
            <a:avLst/>
          </a:prstGeom>
        </p:spPr>
      </p:pic>
      <p:pic>
        <p:nvPicPr>
          <p:cNvPr id="13" name="Imagen 12">
            <a:extLst>
              <a:ext uri="{FF2B5EF4-FFF2-40B4-BE49-F238E27FC236}">
                <a16:creationId xmlns:a16="http://schemas.microsoft.com/office/drawing/2014/main" id="{CC194266-94AE-4A54-B3FF-FC5537CACC3E}"/>
              </a:ext>
            </a:extLst>
          </p:cNvPr>
          <p:cNvPicPr>
            <a:picLocks noChangeAspect="1"/>
          </p:cNvPicPr>
          <p:nvPr/>
        </p:nvPicPr>
        <p:blipFill>
          <a:blip r:embed="rId4"/>
          <a:stretch>
            <a:fillRect/>
          </a:stretch>
        </p:blipFill>
        <p:spPr>
          <a:xfrm>
            <a:off x="5915858" y="686912"/>
            <a:ext cx="6276137" cy="1805464"/>
          </a:xfrm>
          <a:prstGeom prst="rect">
            <a:avLst/>
          </a:prstGeom>
        </p:spPr>
      </p:pic>
    </p:spTree>
    <p:extLst>
      <p:ext uri="{BB962C8B-B14F-4D97-AF65-F5344CB8AC3E}">
        <p14:creationId xmlns:p14="http://schemas.microsoft.com/office/powerpoint/2010/main" val="2273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7408"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Homogeneidad de varianzas:</a:t>
            </a:r>
            <a:endParaRPr lang="en-US" b="1" dirty="0"/>
          </a:p>
        </p:txBody>
      </p:sp>
      <p:pic>
        <p:nvPicPr>
          <p:cNvPr id="5" name="Imagen 4">
            <a:extLst>
              <a:ext uri="{FF2B5EF4-FFF2-40B4-BE49-F238E27FC236}">
                <a16:creationId xmlns:a16="http://schemas.microsoft.com/office/drawing/2014/main" id="{9A868A55-9512-4614-B621-8EF0B95AC722}"/>
              </a:ext>
            </a:extLst>
          </p:cNvPr>
          <p:cNvPicPr>
            <a:picLocks noChangeAspect="1"/>
          </p:cNvPicPr>
          <p:nvPr/>
        </p:nvPicPr>
        <p:blipFill>
          <a:blip r:embed="rId3"/>
          <a:stretch>
            <a:fillRect/>
          </a:stretch>
        </p:blipFill>
        <p:spPr>
          <a:xfrm>
            <a:off x="630094" y="1288398"/>
            <a:ext cx="4791220" cy="5092765"/>
          </a:xfrm>
          <a:prstGeom prst="rect">
            <a:avLst/>
          </a:prstGeom>
        </p:spPr>
      </p:pic>
      <p:pic>
        <p:nvPicPr>
          <p:cNvPr id="10" name="Imagen 9">
            <a:extLst>
              <a:ext uri="{FF2B5EF4-FFF2-40B4-BE49-F238E27FC236}">
                <a16:creationId xmlns:a16="http://schemas.microsoft.com/office/drawing/2014/main" id="{E706734D-C0B9-4460-B952-2E7C1F31EB02}"/>
              </a:ext>
            </a:extLst>
          </p:cNvPr>
          <p:cNvPicPr>
            <a:picLocks noChangeAspect="1"/>
          </p:cNvPicPr>
          <p:nvPr/>
        </p:nvPicPr>
        <p:blipFill>
          <a:blip r:embed="rId4"/>
          <a:stretch>
            <a:fillRect/>
          </a:stretch>
        </p:blipFill>
        <p:spPr>
          <a:xfrm>
            <a:off x="5915858" y="919066"/>
            <a:ext cx="5838825" cy="1514475"/>
          </a:xfrm>
          <a:prstGeom prst="rect">
            <a:avLst/>
          </a:prstGeom>
        </p:spPr>
      </p:pic>
    </p:spTree>
    <p:extLst>
      <p:ext uri="{BB962C8B-B14F-4D97-AF65-F5344CB8AC3E}">
        <p14:creationId xmlns:p14="http://schemas.microsoft.com/office/powerpoint/2010/main" val="55801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7408"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Homogeneidad de varianzas:</a:t>
            </a:r>
            <a:endParaRPr lang="en-US" b="1" dirty="0"/>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2CF7BA2-1B38-40FD-A294-9709B9B7BE2F}"/>
                  </a:ext>
                </a:extLst>
              </p:cNvPr>
              <p:cNvSpPr txBox="1"/>
              <p:nvPr/>
            </p:nvSpPr>
            <p:spPr>
              <a:xfrm>
                <a:off x="613255" y="1621677"/>
                <a:ext cx="11034247" cy="3363678"/>
              </a:xfrm>
              <a:prstGeom prst="rect">
                <a:avLst/>
              </a:prstGeom>
              <a:noFill/>
            </p:spPr>
            <p:txBody>
              <a:bodyPr wrap="square">
                <a:spAutoFit/>
              </a:bodyPr>
              <a:lstStyle/>
              <a:p>
                <a:pPr algn="just">
                  <a:lnSpc>
                    <a:spcPct val="150000"/>
                  </a:lnSpc>
                </a:pPr>
                <a:r>
                  <a:rPr lang="es-PE" sz="1800" dirty="0">
                    <a:effectLst/>
                    <a:latin typeface="Century Gothic" panose="020B0502020202020204" pitchFamily="34" charset="0"/>
                    <a:ea typeface="Times New Roman" panose="02020603050405020304" pitchFamily="18" charset="0"/>
                  </a:rPr>
                  <a:t>En el análisis de varianza, se observó que la </a:t>
                </a:r>
                <a:r>
                  <a:rPr lang="es-PE" sz="1800" b="1" dirty="0">
                    <a:effectLst/>
                    <a:latin typeface="Century Gothic" panose="020B0502020202020204" pitchFamily="34" charset="0"/>
                    <a:ea typeface="Times New Roman" panose="02020603050405020304" pitchFamily="18" charset="0"/>
                  </a:rPr>
                  <a:t>Intensidad de Pastoreo</a:t>
                </a:r>
                <a:r>
                  <a:rPr lang="es-PE" sz="1800" dirty="0">
                    <a:effectLst/>
                    <a:latin typeface="Century Gothic" panose="020B0502020202020204" pitchFamily="34" charset="0"/>
                    <a:ea typeface="Times New Roman" panose="02020603050405020304" pitchFamily="18" charset="0"/>
                  </a:rPr>
                  <a:t> tiene un efecto significativo en los valores observados (p=0.0192), lo que indica que los diferentes niveles de pastoreo generan diferencias en los parámetros medidos. Sin embargo, las varianzas dentro de cada nivel de pastoreo son homogéneas (p=0.8029, Test de Bartlett), lo que sugiere una consistencia en la dispersión de los datos entre los tratamientos. Por otro lado, el bloque definido por la propiedad del suelo (</a:t>
                </a:r>
                <a:r>
                  <a:rPr lang="es-PE" sz="1800" b="1" dirty="0" err="1">
                    <a:effectLst/>
                    <a:latin typeface="Century Gothic" panose="020B0502020202020204" pitchFamily="34" charset="0"/>
                    <a:ea typeface="Times New Roman" panose="02020603050405020304" pitchFamily="18" charset="0"/>
                  </a:rPr>
                  <a:t>Psuelo</a:t>
                </a:r>
                <a:r>
                  <a:rPr lang="es-PE" sz="1800" dirty="0">
                    <a:effectLst/>
                    <a:latin typeface="Century Gothic" panose="020B0502020202020204" pitchFamily="34" charset="0"/>
                    <a:ea typeface="Times New Roman" panose="02020603050405020304" pitchFamily="18" charset="0"/>
                  </a:rPr>
                  <a:t>) mostró diferencias significativas en las varianzas (p≈</a:t>
                </a:r>
                <a14:m>
                  <m:oMath xmlns:m="http://schemas.openxmlformats.org/officeDocument/2006/math">
                    <m:r>
                      <a:rPr lang="es-PE" sz="1800" i="1">
                        <a:effectLst/>
                        <a:latin typeface="Cambria Math" panose="02040503050406030204" pitchFamily="18" charset="0"/>
                        <a:ea typeface="Times New Roman" panose="02020603050405020304" pitchFamily="18" charset="0"/>
                      </a:rPr>
                      <m:t>6.47∗</m:t>
                    </m:r>
                    <m:sSup>
                      <m:sSupPr>
                        <m:ctrlPr>
                          <a:rPr lang="es-PE" sz="1800" i="1">
                            <a:effectLst/>
                            <a:latin typeface="Cambria Math" panose="02040503050406030204" pitchFamily="18" charset="0"/>
                            <a:ea typeface="Times New Roman" panose="02020603050405020304" pitchFamily="18" charset="0"/>
                          </a:rPr>
                        </m:ctrlPr>
                      </m:sSupPr>
                      <m:e>
                        <m:r>
                          <a:rPr lang="es-PE" sz="1800" i="1">
                            <a:effectLst/>
                            <a:latin typeface="Cambria Math" panose="02040503050406030204" pitchFamily="18" charset="0"/>
                            <a:ea typeface="Times New Roman" panose="02020603050405020304" pitchFamily="18" charset="0"/>
                          </a:rPr>
                          <m:t>10</m:t>
                        </m:r>
                      </m:e>
                      <m:sup>
                        <m:r>
                          <a:rPr lang="es-PE" sz="1800" i="1">
                            <a:effectLst/>
                            <a:latin typeface="Cambria Math" panose="02040503050406030204" pitchFamily="18" charset="0"/>
                            <a:ea typeface="Times New Roman" panose="02020603050405020304" pitchFamily="18" charset="0"/>
                          </a:rPr>
                          <m:t>−12</m:t>
                        </m:r>
                      </m:sup>
                    </m:sSup>
                  </m:oMath>
                </a14:m>
                <a:r>
                  <a:rPr lang="es-PE" sz="1800" dirty="0">
                    <a:effectLst/>
                    <a:latin typeface="Century Gothic" panose="020B0502020202020204" pitchFamily="34" charset="0"/>
                    <a:ea typeface="Times New Roman" panose="02020603050405020304" pitchFamily="18" charset="0"/>
                  </a:rPr>
                  <a:t>), lo que sugiere que las propiedades del suelo influyen de manera diferenciada en la dispersión de los datos, afectando los resultados generales del análisis.</a:t>
                </a:r>
              </a:p>
            </p:txBody>
          </p:sp>
        </mc:Choice>
        <mc:Fallback>
          <p:sp>
            <p:nvSpPr>
              <p:cNvPr id="11" name="CuadroTexto 10">
                <a:extLst>
                  <a:ext uri="{FF2B5EF4-FFF2-40B4-BE49-F238E27FC236}">
                    <a16:creationId xmlns:a16="http://schemas.microsoft.com/office/drawing/2014/main" id="{12CF7BA2-1B38-40FD-A294-9709B9B7BE2F}"/>
                  </a:ext>
                </a:extLst>
              </p:cNvPr>
              <p:cNvSpPr txBox="1">
                <a:spLocks noRot="1" noChangeAspect="1" noMove="1" noResize="1" noEditPoints="1" noAdjustHandles="1" noChangeArrowheads="1" noChangeShapeType="1" noTextEdit="1"/>
              </p:cNvSpPr>
              <p:nvPr/>
            </p:nvSpPr>
            <p:spPr>
              <a:xfrm>
                <a:off x="613255" y="1621677"/>
                <a:ext cx="11034247" cy="3363678"/>
              </a:xfrm>
              <a:prstGeom prst="rect">
                <a:avLst/>
              </a:prstGeom>
              <a:blipFill>
                <a:blip r:embed="rId3"/>
                <a:stretch>
                  <a:fillRect l="-497" r="-442" b="-1812"/>
                </a:stretch>
              </a:blipFill>
            </p:spPr>
            <p:txBody>
              <a:bodyPr/>
              <a:lstStyle/>
              <a:p>
                <a:r>
                  <a:rPr lang="es-PE">
                    <a:noFill/>
                  </a:rPr>
                  <a:t> </a:t>
                </a:r>
              </a:p>
            </p:txBody>
          </p:sp>
        </mc:Fallback>
      </mc:AlternateContent>
    </p:spTree>
    <p:extLst>
      <p:ext uri="{BB962C8B-B14F-4D97-AF65-F5344CB8AC3E}">
        <p14:creationId xmlns:p14="http://schemas.microsoft.com/office/powerpoint/2010/main" val="298825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765248" y="103687"/>
            <a:ext cx="10755160" cy="367423"/>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panose="020B0502020202020204" pitchFamily="34" charset="0"/>
                <a:ea typeface="Century Gothic"/>
                <a:cs typeface="Century Gothic"/>
                <a:sym typeface="Century Gothic"/>
              </a:rPr>
              <a:t>5. Resultados</a:t>
            </a:r>
            <a:endParaRPr sz="2600" b="1" kern="0" dirty="0">
              <a:solidFill>
                <a:schemeClr val="accent5"/>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2" name="TextBox 11">
            <a:extLst>
              <a:ext uri="{FF2B5EF4-FFF2-40B4-BE49-F238E27FC236}">
                <a16:creationId xmlns:a16="http://schemas.microsoft.com/office/drawing/2014/main" id="{D4CFA5E4-FA53-25D5-9093-A884ACB18719}"/>
              </a:ext>
            </a:extLst>
          </p:cNvPr>
          <p:cNvSpPr txBox="1"/>
          <p:nvPr/>
        </p:nvSpPr>
        <p:spPr>
          <a:xfrm>
            <a:off x="613255" y="919066"/>
            <a:ext cx="5018148" cy="369332"/>
          </a:xfrm>
          <a:prstGeom prst="rect">
            <a:avLst/>
          </a:prstGeom>
          <a:noFill/>
        </p:spPr>
        <p:txBody>
          <a:bodyPr wrap="square">
            <a:spAutoFit/>
          </a:bodyPr>
          <a:lstStyle/>
          <a:p>
            <a:r>
              <a:rPr lang="es-PE" sz="1800" b="1" dirty="0">
                <a:effectLst/>
                <a:latin typeface="Century Gothic" panose="020B0502020202020204" pitchFamily="34" charset="0"/>
                <a:ea typeface="Times New Roman" panose="02020603050405020304" pitchFamily="18" charset="0"/>
              </a:rPr>
              <a:t>Prueba de Autocorrelación</a:t>
            </a:r>
            <a:endParaRPr lang="en-US" b="1" dirty="0"/>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CCD24E0C-9C20-41C3-9E76-093B9BF22FE1}"/>
                  </a:ext>
                </a:extLst>
              </p:cNvPr>
              <p:cNvSpPr txBox="1"/>
              <p:nvPr/>
            </p:nvSpPr>
            <p:spPr>
              <a:xfrm>
                <a:off x="613255" y="1288398"/>
                <a:ext cx="9976611" cy="5605124"/>
              </a:xfrm>
              <a:prstGeom prst="rect">
                <a:avLst/>
              </a:prstGeom>
              <a:noFill/>
            </p:spPr>
            <p:txBody>
              <a:bodyPr wrap="square">
                <a:spAutoFit/>
              </a:bodyPr>
              <a:lstStyle/>
              <a:p>
                <a:pPr algn="just">
                  <a:lnSpc>
                    <a:spcPct val="150000"/>
                  </a:lnSpc>
                </a:pPr>
                <a:r>
                  <a:rPr lang="es-PE" sz="1800" dirty="0">
                    <a:effectLst/>
                    <a:latin typeface="Century Gothic" panose="020B0502020202020204" pitchFamily="34" charset="0"/>
                    <a:ea typeface="Times New Roman" panose="02020603050405020304" pitchFamily="18" charset="0"/>
                  </a:rPr>
                  <a:t>La prueba de Durbin-Watson es una prueba estadística utilizada para detectar la autocorrelación en los residuos de un modelo de regresión. En este caso, el valor de Durbin-Watson es 1.0659, con un p-valor de 0.0001056. Dado que el p-valor es muy bajo (menor que el umbral común de significancia de 0.05), se rechaza la hipótesis nula de que no hay autocorrelación. El valor de 1.0659 está cerca de 1, lo que sugiere una autocorrelación positiva de primer orden en los residuos, es decir, existe una relación entre los errores residuales consecutivos en el modelo. Esto indica que los residuos no son independientes, lo cual puede ser un problema para la validez de los resultados del análisis ANOVA, ya que una de las suposiciones clave es la independencia de los errores.</a:t>
                </a:r>
              </a:p>
              <a:p>
                <a:pPr algn="just">
                  <a:lnSpc>
                    <a:spcPct val="150000"/>
                  </a:lnSpc>
                </a:pPr>
                <a:r>
                  <a:rPr lang="es-PE" sz="1800" b="1" dirty="0">
                    <a:effectLst/>
                    <a:latin typeface="Century Gothic" panose="020B0502020202020204" pitchFamily="34" charset="0"/>
                    <a:ea typeface="Times New Roman" panose="02020603050405020304" pitchFamily="18" charset="0"/>
                  </a:rPr>
                  <a:t> </a:t>
                </a:r>
                <a:endParaRPr lang="es-PE" sz="1800" dirty="0">
                  <a:effectLst/>
                  <a:latin typeface="Century Gothic" panose="020B0502020202020204" pitchFamily="34" charset="0"/>
                  <a:ea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s-PE" sz="1800" i="1">
                          <a:effectLst/>
                          <a:latin typeface="Cambria Math" panose="02040503050406030204" pitchFamily="18" charset="0"/>
                          <a:ea typeface="Times New Roman" panose="02020603050405020304" pitchFamily="18" charset="0"/>
                        </a:rPr>
                        <m:t>𝑑</m:t>
                      </m:r>
                      <m:r>
                        <a:rPr lang="es-PE" sz="1800" i="1">
                          <a:effectLst/>
                          <a:latin typeface="Cambria Math" panose="02040503050406030204" pitchFamily="18" charset="0"/>
                          <a:ea typeface="Times New Roman" panose="02020603050405020304" pitchFamily="18" charset="0"/>
                        </a:rPr>
                        <m:t>= </m:t>
                      </m:r>
                      <m:f>
                        <m:fPr>
                          <m:ctrlPr>
                            <a:rPr lang="es-PE" sz="1800" i="1">
                              <a:effectLst/>
                              <a:latin typeface="Cambria Math" panose="02040503050406030204" pitchFamily="18" charset="0"/>
                              <a:ea typeface="Times New Roman" panose="02020603050405020304" pitchFamily="18" charset="0"/>
                            </a:rPr>
                          </m:ctrlPr>
                        </m:fPr>
                        <m:num>
                          <m:nary>
                            <m:naryPr>
                              <m:chr m:val="∑"/>
                              <m:limLoc m:val="undOvr"/>
                              <m:ctrlPr>
                                <a:rPr lang="es-PE" sz="1800" i="1">
                                  <a:effectLst/>
                                  <a:latin typeface="Cambria Math" panose="02040503050406030204" pitchFamily="18" charset="0"/>
                                  <a:ea typeface="Times New Roman" panose="02020603050405020304" pitchFamily="18" charset="0"/>
                                </a:rPr>
                              </m:ctrlPr>
                            </m:naryPr>
                            <m:sub>
                              <m:r>
                                <a:rPr lang="es-PE" sz="1800" i="1">
                                  <a:effectLst/>
                                  <a:latin typeface="Cambria Math" panose="02040503050406030204" pitchFamily="18" charset="0"/>
                                  <a:ea typeface="Times New Roman" panose="02020603050405020304" pitchFamily="18" charset="0"/>
                                </a:rPr>
                                <m:t>𝑡</m:t>
                              </m:r>
                              <m:r>
                                <a:rPr lang="es-PE" sz="1800" i="1">
                                  <a:effectLst/>
                                  <a:latin typeface="Cambria Math" panose="02040503050406030204" pitchFamily="18" charset="0"/>
                                  <a:ea typeface="Times New Roman" panose="02020603050405020304" pitchFamily="18" charset="0"/>
                                </a:rPr>
                                <m:t>=2</m:t>
                              </m:r>
                            </m:sub>
                            <m:sup>
                              <m:r>
                                <a:rPr lang="es-PE" sz="1800" i="1">
                                  <a:effectLst/>
                                  <a:latin typeface="Cambria Math" panose="02040503050406030204" pitchFamily="18" charset="0"/>
                                  <a:ea typeface="Times New Roman" panose="02020603050405020304" pitchFamily="18" charset="0"/>
                                </a:rPr>
                                <m:t>𝑁</m:t>
                              </m:r>
                            </m:sup>
                            <m:e>
                              <m:sSup>
                                <m:sSupPr>
                                  <m:ctrlPr>
                                    <a:rPr lang="es-PE" sz="1800" i="1">
                                      <a:effectLst/>
                                      <a:latin typeface="Cambria Math" panose="02040503050406030204" pitchFamily="18" charset="0"/>
                                      <a:ea typeface="Times New Roman" panose="02020603050405020304" pitchFamily="18" charset="0"/>
                                    </a:rPr>
                                  </m:ctrlPr>
                                </m:sSupPr>
                                <m:e>
                                  <m:d>
                                    <m:dPr>
                                      <m:ctrlPr>
                                        <a:rPr lang="es-PE" sz="1800" i="1">
                                          <a:effectLst/>
                                          <a:latin typeface="Cambria Math" panose="02040503050406030204" pitchFamily="18" charset="0"/>
                                          <a:ea typeface="Times New Roman" panose="02020603050405020304" pitchFamily="18" charset="0"/>
                                        </a:rPr>
                                      </m:ctrlPr>
                                    </m:dPr>
                                    <m:e>
                                      <m:sSub>
                                        <m:sSubPr>
                                          <m:ctrlPr>
                                            <a:rPr lang="es-PE" sz="1800" i="1">
                                              <a:effectLst/>
                                              <a:latin typeface="Cambria Math" panose="02040503050406030204" pitchFamily="18" charset="0"/>
                                              <a:ea typeface="Times New Roman" panose="02020603050405020304" pitchFamily="18" charset="0"/>
                                            </a:rPr>
                                          </m:ctrlPr>
                                        </m:sSubPr>
                                        <m:e>
                                          <m:r>
                                            <a:rPr lang="es-PE" sz="1800" i="1">
                                              <a:effectLst/>
                                              <a:latin typeface="Cambria Math" panose="02040503050406030204" pitchFamily="18" charset="0"/>
                                              <a:ea typeface="Times New Roman" panose="02020603050405020304" pitchFamily="18" charset="0"/>
                                            </a:rPr>
                                            <m:t>𝑒</m:t>
                                          </m:r>
                                        </m:e>
                                        <m:sub>
                                          <m:r>
                                            <a:rPr lang="es-PE" sz="1800" i="1">
                                              <a:effectLst/>
                                              <a:latin typeface="Cambria Math" panose="02040503050406030204" pitchFamily="18" charset="0"/>
                                              <a:ea typeface="Times New Roman" panose="02020603050405020304" pitchFamily="18" charset="0"/>
                                            </a:rPr>
                                            <m:t>𝑡</m:t>
                                          </m:r>
                                        </m:sub>
                                      </m:sSub>
                                      <m:r>
                                        <a:rPr lang="es-PE" sz="1800" i="1">
                                          <a:effectLst/>
                                          <a:latin typeface="Cambria Math" panose="02040503050406030204" pitchFamily="18" charset="0"/>
                                          <a:ea typeface="Times New Roman" panose="02020603050405020304" pitchFamily="18" charset="0"/>
                                        </a:rPr>
                                        <m:t>−</m:t>
                                      </m:r>
                                      <m:sSub>
                                        <m:sSubPr>
                                          <m:ctrlPr>
                                            <a:rPr lang="es-PE" sz="1800" i="1">
                                              <a:effectLst/>
                                              <a:latin typeface="Cambria Math" panose="02040503050406030204" pitchFamily="18" charset="0"/>
                                              <a:ea typeface="Times New Roman" panose="02020603050405020304" pitchFamily="18" charset="0"/>
                                            </a:rPr>
                                          </m:ctrlPr>
                                        </m:sSubPr>
                                        <m:e>
                                          <m:r>
                                            <a:rPr lang="es-PE" sz="1800" i="1">
                                              <a:effectLst/>
                                              <a:latin typeface="Cambria Math" panose="02040503050406030204" pitchFamily="18" charset="0"/>
                                              <a:ea typeface="Times New Roman" panose="02020603050405020304" pitchFamily="18" charset="0"/>
                                            </a:rPr>
                                            <m:t>𝑒</m:t>
                                          </m:r>
                                        </m:e>
                                        <m:sub>
                                          <m:r>
                                            <a:rPr lang="es-PE" sz="1800" i="1">
                                              <a:effectLst/>
                                              <a:latin typeface="Cambria Math" panose="02040503050406030204" pitchFamily="18" charset="0"/>
                                              <a:ea typeface="Times New Roman" panose="02020603050405020304" pitchFamily="18" charset="0"/>
                                            </a:rPr>
                                            <m:t>𝑡</m:t>
                                          </m:r>
                                          <m:r>
                                            <a:rPr lang="es-PE" sz="1800" i="1">
                                              <a:effectLst/>
                                              <a:latin typeface="Cambria Math" panose="02040503050406030204" pitchFamily="18" charset="0"/>
                                              <a:ea typeface="Times New Roman" panose="02020603050405020304" pitchFamily="18" charset="0"/>
                                            </a:rPr>
                                            <m:t>−1</m:t>
                                          </m:r>
                                        </m:sub>
                                      </m:sSub>
                                    </m:e>
                                  </m:d>
                                </m:e>
                                <m:sup>
                                  <m:r>
                                    <a:rPr lang="es-PE" sz="1800" i="1">
                                      <a:effectLst/>
                                      <a:latin typeface="Cambria Math" panose="02040503050406030204" pitchFamily="18" charset="0"/>
                                      <a:ea typeface="Times New Roman" panose="02020603050405020304" pitchFamily="18" charset="0"/>
                                    </a:rPr>
                                    <m:t>2</m:t>
                                  </m:r>
                                </m:sup>
                              </m:sSup>
                            </m:e>
                          </m:nary>
                        </m:num>
                        <m:den>
                          <m:nary>
                            <m:naryPr>
                              <m:chr m:val="∑"/>
                              <m:limLoc m:val="undOvr"/>
                              <m:ctrlPr>
                                <a:rPr lang="es-PE" sz="1800" i="1">
                                  <a:effectLst/>
                                  <a:latin typeface="Cambria Math" panose="02040503050406030204" pitchFamily="18" charset="0"/>
                                  <a:ea typeface="Times New Roman" panose="02020603050405020304" pitchFamily="18" charset="0"/>
                                </a:rPr>
                              </m:ctrlPr>
                            </m:naryPr>
                            <m:sub>
                              <m:r>
                                <a:rPr lang="es-PE" sz="1800" i="1">
                                  <a:effectLst/>
                                  <a:latin typeface="Cambria Math" panose="02040503050406030204" pitchFamily="18" charset="0"/>
                                  <a:ea typeface="Times New Roman" panose="02020603050405020304" pitchFamily="18" charset="0"/>
                                </a:rPr>
                                <m:t>𝑡</m:t>
                              </m:r>
                              <m:r>
                                <a:rPr lang="es-PE" sz="1800" i="1">
                                  <a:effectLst/>
                                  <a:latin typeface="Cambria Math" panose="02040503050406030204" pitchFamily="18" charset="0"/>
                                  <a:ea typeface="Times New Roman" panose="02020603050405020304" pitchFamily="18" charset="0"/>
                                </a:rPr>
                                <m:t>=1</m:t>
                              </m:r>
                            </m:sub>
                            <m:sup>
                              <m:r>
                                <a:rPr lang="es-PE" sz="1800" i="1">
                                  <a:effectLst/>
                                  <a:latin typeface="Cambria Math" panose="02040503050406030204" pitchFamily="18" charset="0"/>
                                  <a:ea typeface="Times New Roman" panose="02020603050405020304" pitchFamily="18" charset="0"/>
                                </a:rPr>
                                <m:t>𝑁</m:t>
                              </m:r>
                            </m:sup>
                            <m:e>
                              <m:sSubSup>
                                <m:sSubSupPr>
                                  <m:ctrlPr>
                                    <a:rPr lang="es-PE" sz="1800" i="1">
                                      <a:effectLst/>
                                      <a:latin typeface="Cambria Math" panose="02040503050406030204" pitchFamily="18" charset="0"/>
                                      <a:ea typeface="Times New Roman" panose="02020603050405020304" pitchFamily="18" charset="0"/>
                                    </a:rPr>
                                  </m:ctrlPr>
                                </m:sSubSupPr>
                                <m:e>
                                  <m:r>
                                    <a:rPr lang="es-PE" sz="1800" i="1">
                                      <a:effectLst/>
                                      <a:latin typeface="Cambria Math" panose="02040503050406030204" pitchFamily="18" charset="0"/>
                                      <a:ea typeface="Times New Roman" panose="02020603050405020304" pitchFamily="18" charset="0"/>
                                    </a:rPr>
                                    <m:t>𝑒</m:t>
                                  </m:r>
                                </m:e>
                                <m:sub>
                                  <m:r>
                                    <a:rPr lang="es-PE" sz="1800" i="1">
                                      <a:effectLst/>
                                      <a:latin typeface="Cambria Math" panose="02040503050406030204" pitchFamily="18" charset="0"/>
                                      <a:ea typeface="Times New Roman" panose="02020603050405020304" pitchFamily="18" charset="0"/>
                                    </a:rPr>
                                    <m:t>𝑡</m:t>
                                  </m:r>
                                </m:sub>
                                <m:sup>
                                  <m:r>
                                    <a:rPr lang="es-PE" sz="1800" i="1">
                                      <a:effectLst/>
                                      <a:latin typeface="Cambria Math" panose="02040503050406030204" pitchFamily="18" charset="0"/>
                                      <a:ea typeface="Times New Roman" panose="02020603050405020304" pitchFamily="18" charset="0"/>
                                    </a:rPr>
                                    <m:t>2</m:t>
                                  </m:r>
                                </m:sup>
                              </m:sSubSup>
                            </m:e>
                          </m:nary>
                        </m:den>
                      </m:f>
                      <m:r>
                        <a:rPr lang="es-PE" sz="1800" i="1">
                          <a:effectLst/>
                          <a:latin typeface="Cambria Math" panose="02040503050406030204" pitchFamily="18" charset="0"/>
                          <a:ea typeface="Times New Roman" panose="02020603050405020304" pitchFamily="18" charset="0"/>
                        </a:rPr>
                        <m:t>=1.065</m:t>
                      </m:r>
                    </m:oMath>
                  </m:oMathPara>
                </a14:m>
                <a:endParaRPr lang="es-PE" sz="1800" dirty="0">
                  <a:effectLst/>
                  <a:latin typeface="Century Gothic" panose="020B0502020202020204" pitchFamily="34" charset="0"/>
                  <a:ea typeface="Times New Roman" panose="02020603050405020304" pitchFamily="18" charset="0"/>
                </a:endParaRPr>
              </a:p>
            </p:txBody>
          </p:sp>
        </mc:Choice>
        <mc:Fallback>
          <p:sp>
            <p:nvSpPr>
              <p:cNvPr id="9" name="CuadroTexto 8">
                <a:extLst>
                  <a:ext uri="{FF2B5EF4-FFF2-40B4-BE49-F238E27FC236}">
                    <a16:creationId xmlns:a16="http://schemas.microsoft.com/office/drawing/2014/main" id="{CCD24E0C-9C20-41C3-9E76-093B9BF22FE1}"/>
                  </a:ext>
                </a:extLst>
              </p:cNvPr>
              <p:cNvSpPr txBox="1">
                <a:spLocks noRot="1" noChangeAspect="1" noMove="1" noResize="1" noEditPoints="1" noAdjustHandles="1" noChangeArrowheads="1" noChangeShapeType="1" noTextEdit="1"/>
              </p:cNvSpPr>
              <p:nvPr/>
            </p:nvSpPr>
            <p:spPr>
              <a:xfrm>
                <a:off x="613255" y="1288398"/>
                <a:ext cx="9976611" cy="5605124"/>
              </a:xfrm>
              <a:prstGeom prst="rect">
                <a:avLst/>
              </a:prstGeom>
              <a:blipFill>
                <a:blip r:embed="rId3"/>
                <a:stretch>
                  <a:fillRect l="-550" r="-550"/>
                </a:stretch>
              </a:blipFill>
            </p:spPr>
            <p:txBody>
              <a:bodyPr/>
              <a:lstStyle/>
              <a:p>
                <a:r>
                  <a:rPr lang="es-PE">
                    <a:noFill/>
                  </a:rPr>
                  <a:t> </a:t>
                </a:r>
              </a:p>
            </p:txBody>
          </p:sp>
        </mc:Fallback>
      </mc:AlternateContent>
    </p:spTree>
    <p:extLst>
      <p:ext uri="{BB962C8B-B14F-4D97-AF65-F5344CB8AC3E}">
        <p14:creationId xmlns:p14="http://schemas.microsoft.com/office/powerpoint/2010/main" val="102074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8" name="Imagen 7">
            <a:extLst>
              <a:ext uri="{FF2B5EF4-FFF2-40B4-BE49-F238E27FC236}">
                <a16:creationId xmlns:a16="http://schemas.microsoft.com/office/drawing/2014/main" id="{654E859F-16DD-4D46-B7E3-A1407918A2F5}"/>
              </a:ext>
            </a:extLst>
          </p:cNvPr>
          <p:cNvPicPr>
            <a:picLocks noChangeAspect="1"/>
          </p:cNvPicPr>
          <p:nvPr/>
        </p:nvPicPr>
        <p:blipFill>
          <a:blip r:embed="rId4"/>
          <a:stretch>
            <a:fillRect/>
          </a:stretch>
        </p:blipFill>
        <p:spPr>
          <a:xfrm>
            <a:off x="671593" y="637742"/>
            <a:ext cx="5762625" cy="5915025"/>
          </a:xfrm>
          <a:prstGeom prst="rect">
            <a:avLst/>
          </a:prstGeom>
        </p:spPr>
      </p:pic>
      <p:pic>
        <p:nvPicPr>
          <p:cNvPr id="12" name="Imagen 11">
            <a:extLst>
              <a:ext uri="{FF2B5EF4-FFF2-40B4-BE49-F238E27FC236}">
                <a16:creationId xmlns:a16="http://schemas.microsoft.com/office/drawing/2014/main" id="{8F200813-3BE9-482D-988C-AF8B2D9BC51E}"/>
              </a:ext>
            </a:extLst>
          </p:cNvPr>
          <p:cNvPicPr>
            <a:picLocks noChangeAspect="1"/>
          </p:cNvPicPr>
          <p:nvPr/>
        </p:nvPicPr>
        <p:blipFill>
          <a:blip r:embed="rId5"/>
          <a:stretch>
            <a:fillRect/>
          </a:stretch>
        </p:blipFill>
        <p:spPr>
          <a:xfrm>
            <a:off x="6110850" y="2183906"/>
            <a:ext cx="5585519" cy="3868489"/>
          </a:xfrm>
          <a:prstGeom prst="rect">
            <a:avLst/>
          </a:prstGeom>
        </p:spPr>
      </p:pic>
    </p:spTree>
    <p:extLst>
      <p:ext uri="{BB962C8B-B14F-4D97-AF65-F5344CB8AC3E}">
        <p14:creationId xmlns:p14="http://schemas.microsoft.com/office/powerpoint/2010/main" val="312259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9" name="Imagen 8">
            <a:extLst>
              <a:ext uri="{FF2B5EF4-FFF2-40B4-BE49-F238E27FC236}">
                <a16:creationId xmlns:a16="http://schemas.microsoft.com/office/drawing/2014/main" id="{D7918B64-86F3-44C6-AB4B-8EFFA326914E}"/>
              </a:ext>
            </a:extLst>
          </p:cNvPr>
          <p:cNvPicPr>
            <a:picLocks noChangeAspect="1"/>
          </p:cNvPicPr>
          <p:nvPr/>
        </p:nvPicPr>
        <p:blipFill>
          <a:blip r:embed="rId4"/>
          <a:stretch>
            <a:fillRect/>
          </a:stretch>
        </p:blipFill>
        <p:spPr>
          <a:xfrm>
            <a:off x="630094" y="901082"/>
            <a:ext cx="5758576" cy="4871923"/>
          </a:xfrm>
          <a:prstGeom prst="rect">
            <a:avLst/>
          </a:prstGeom>
        </p:spPr>
      </p:pic>
      <p:pic>
        <p:nvPicPr>
          <p:cNvPr id="13" name="Imagen 12">
            <a:extLst>
              <a:ext uri="{FF2B5EF4-FFF2-40B4-BE49-F238E27FC236}">
                <a16:creationId xmlns:a16="http://schemas.microsoft.com/office/drawing/2014/main" id="{327039BA-51F0-4BC1-8E18-C5DD57B7D3BA}"/>
              </a:ext>
            </a:extLst>
          </p:cNvPr>
          <p:cNvPicPr>
            <a:picLocks noChangeAspect="1"/>
          </p:cNvPicPr>
          <p:nvPr/>
        </p:nvPicPr>
        <p:blipFill>
          <a:blip r:embed="rId5"/>
          <a:stretch>
            <a:fillRect/>
          </a:stretch>
        </p:blipFill>
        <p:spPr>
          <a:xfrm>
            <a:off x="6096000" y="2163936"/>
            <a:ext cx="5846536" cy="4346670"/>
          </a:xfrm>
          <a:prstGeom prst="rect">
            <a:avLst/>
          </a:prstGeom>
        </p:spPr>
      </p:pic>
    </p:spTree>
    <p:extLst>
      <p:ext uri="{BB962C8B-B14F-4D97-AF65-F5344CB8AC3E}">
        <p14:creationId xmlns:p14="http://schemas.microsoft.com/office/powerpoint/2010/main" val="299266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880832" y="170529"/>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500" b="1" kern="0" dirty="0">
                <a:solidFill>
                  <a:srgbClr val="2F5496"/>
                </a:solidFill>
                <a:latin typeface="Century Gothic"/>
                <a:ea typeface="Century Gothic"/>
                <a:cs typeface="Century Gothic"/>
                <a:sym typeface="Century Gothic"/>
              </a:rPr>
              <a:t>6. Conclusiones y recomendaciones</a:t>
            </a:r>
            <a:endParaRPr sz="2500" b="1" kern="0" dirty="0">
              <a:solidFill>
                <a:srgbClr val="8CB64A"/>
              </a:solidFill>
              <a:latin typeface="Century Gothic"/>
              <a:ea typeface="Century Gothic"/>
              <a:cs typeface="Century Gothic"/>
              <a:sym typeface="Century Gothic"/>
            </a:endParaRPr>
          </a:p>
        </p:txBody>
      </p:sp>
      <p:sp>
        <p:nvSpPr>
          <p:cNvPr id="9" name="TextBox 8">
            <a:extLst>
              <a:ext uri="{FF2B5EF4-FFF2-40B4-BE49-F238E27FC236}">
                <a16:creationId xmlns:a16="http://schemas.microsoft.com/office/drawing/2014/main" id="{99D7423C-1432-480F-0245-DAA4E61F1968}"/>
              </a:ext>
            </a:extLst>
          </p:cNvPr>
          <p:cNvSpPr txBox="1"/>
          <p:nvPr/>
        </p:nvSpPr>
        <p:spPr>
          <a:xfrm>
            <a:off x="783694" y="1148990"/>
            <a:ext cx="10430614" cy="3785652"/>
          </a:xfrm>
          <a:prstGeom prst="rect">
            <a:avLst/>
          </a:prstGeom>
          <a:noFill/>
        </p:spPr>
        <p:txBody>
          <a:bodyPr wrap="square">
            <a:spAutoFit/>
          </a:bodyPr>
          <a:lstStyle/>
          <a:p>
            <a:pPr marL="285750" indent="-285750" algn="just">
              <a:buFont typeface="Arial" panose="020B0604020202020204" pitchFamily="34" charset="0"/>
              <a:buChar char="•"/>
            </a:pPr>
            <a:r>
              <a:rPr lang="es-ES" sz="2400" dirty="0">
                <a:latin typeface="Century Gothic" panose="020B0502020202020204" pitchFamily="34" charset="0"/>
              </a:rPr>
              <a:t>T</a:t>
            </a:r>
            <a:r>
              <a:rPr lang="es-MX" sz="2400" dirty="0" err="1">
                <a:latin typeface="Century Gothic" panose="020B0502020202020204" pitchFamily="34" charset="0"/>
              </a:rPr>
              <a:t>anto</a:t>
            </a:r>
            <a:r>
              <a:rPr lang="es-MX" sz="2400" dirty="0">
                <a:latin typeface="Century Gothic" panose="020B0502020202020204" pitchFamily="34" charset="0"/>
              </a:rPr>
              <a:t> la intensidad de pastoreo como el tipo de suelo tienen efectos significativos sobre la variable dependiente, siendo el tipo de suelo el factor más influyente.</a:t>
            </a:r>
          </a:p>
          <a:p>
            <a:pPr marL="285750" indent="-285750" algn="just">
              <a:buFont typeface="Arial" panose="020B0604020202020204" pitchFamily="34" charset="0"/>
              <a:buChar char="•"/>
            </a:pPr>
            <a:r>
              <a:rPr lang="es-MX" sz="2400" dirty="0">
                <a:latin typeface="Century Gothic" panose="020B0502020202020204" pitchFamily="34" charset="0"/>
              </a:rPr>
              <a:t>La prueba de Tukey mostró diferencias significativas entre los niveles de pastoreo, destacando que G0 y G0.7 son significativamente diferentes, mientras que G1.2 y G1.6 no se diferencian claramente.</a:t>
            </a:r>
          </a:p>
          <a:p>
            <a:pPr marL="285750" indent="-285750" algn="just">
              <a:buFont typeface="Arial" panose="020B0604020202020204" pitchFamily="34" charset="0"/>
              <a:buChar char="•"/>
            </a:pPr>
            <a:r>
              <a:rPr lang="es-MX" sz="2400" dirty="0">
                <a:latin typeface="Century Gothic" panose="020B0502020202020204" pitchFamily="34" charset="0"/>
              </a:rPr>
              <a:t>Se detectó autocorrelación positiva en los residuos del modelo, lo que podría requerir ajustes adicionales para garantizar la validez del análisis.</a:t>
            </a:r>
            <a:endParaRPr lang="es-ES" sz="2400" dirty="0">
              <a:latin typeface="Century Gothic" panose="020B0502020202020204" pitchFamily="34" charset="0"/>
            </a:endParaRPr>
          </a:p>
        </p:txBody>
      </p:sp>
    </p:spTree>
    <p:extLst>
      <p:ext uri="{BB962C8B-B14F-4D97-AF65-F5344CB8AC3E}">
        <p14:creationId xmlns:p14="http://schemas.microsoft.com/office/powerpoint/2010/main" val="404003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90" name="Google Shape;290;p32"/>
          <p:cNvSpPr txBox="1"/>
          <p:nvPr/>
        </p:nvSpPr>
        <p:spPr>
          <a:xfrm>
            <a:off x="544125" y="2207948"/>
            <a:ext cx="7242636" cy="3370133"/>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1. Artículo</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2. Objetivos</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3. Marco teórico</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4. Metodología</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  5. Resultados</a:t>
            </a:r>
          </a:p>
          <a:p>
            <a:pPr defTabSz="457200">
              <a:lnSpc>
                <a:spcPct val="150000"/>
              </a:lnSpc>
              <a:buClr>
                <a:srgbClr val="000000"/>
              </a:buClr>
              <a:buSzPts val="4400"/>
            </a:pPr>
            <a:r>
              <a:rPr lang="es-ES" sz="2400" kern="0" dirty="0">
                <a:solidFill>
                  <a:srgbClr val="000000"/>
                </a:solidFill>
                <a:latin typeface="Century Gothic" panose="020B0502020202020204" pitchFamily="34" charset="0"/>
                <a:ea typeface="Century Gothic"/>
                <a:cs typeface="Century Gothic"/>
                <a:sym typeface="Century Gothic"/>
              </a:rPr>
              <a:t>6. Conclusiones y recomendaciones</a:t>
            </a:r>
          </a:p>
        </p:txBody>
      </p:sp>
      <p:cxnSp>
        <p:nvCxnSpPr>
          <p:cNvPr id="286" name="Google Shape;286;p32"/>
          <p:cNvCxnSpPr/>
          <p:nvPr/>
        </p:nvCxnSpPr>
        <p:spPr>
          <a:xfrm>
            <a:off x="617408" y="6495617"/>
            <a:ext cx="10770710" cy="0"/>
          </a:xfrm>
          <a:prstGeom prst="straightConnector1">
            <a:avLst/>
          </a:prstGeom>
          <a:noFill/>
          <a:ln w="38100" cap="flat" cmpd="sng">
            <a:solidFill>
              <a:srgbClr val="8CB64A"/>
            </a:solidFill>
            <a:prstDash val="solid"/>
            <a:miter lim="800000"/>
            <a:headEnd type="none" w="sm" len="sm"/>
            <a:tailEnd type="none" w="sm" len="sm"/>
          </a:ln>
        </p:spPr>
      </p:cxnSp>
      <p:pic>
        <p:nvPicPr>
          <p:cNvPr id="288" name="Google Shape;288;p32"/>
          <p:cNvPicPr preferRelativeResize="0"/>
          <p:nvPr/>
        </p:nvPicPr>
        <p:blipFill rotWithShape="1">
          <a:blip r:embed="rId3">
            <a:alphaModFix amt="20000"/>
          </a:blip>
          <a:srcRect r="61417"/>
          <a:stretch/>
        </p:blipFill>
        <p:spPr>
          <a:xfrm>
            <a:off x="11418598" y="2422843"/>
            <a:ext cx="771542" cy="2316681"/>
          </a:xfrm>
          <a:prstGeom prst="rect">
            <a:avLst/>
          </a:prstGeom>
          <a:noFill/>
          <a:ln>
            <a:noFill/>
          </a:ln>
        </p:spPr>
      </p:pic>
      <p:pic>
        <p:nvPicPr>
          <p:cNvPr id="291" name="Google Shape;291;p32"/>
          <p:cNvPicPr preferRelativeResize="0"/>
          <p:nvPr/>
        </p:nvPicPr>
        <p:blipFill rotWithShape="1">
          <a:blip r:embed="rId4">
            <a:alphaModFix amt="35000"/>
          </a:blip>
          <a:srcRect l="77466"/>
          <a:stretch/>
        </p:blipFill>
        <p:spPr>
          <a:xfrm>
            <a:off x="71692" y="633778"/>
            <a:ext cx="1248092" cy="6236749"/>
          </a:xfrm>
          <a:prstGeom prst="rect">
            <a:avLst/>
          </a:prstGeom>
          <a:noFill/>
          <a:ln>
            <a:noFill/>
          </a:ln>
        </p:spPr>
      </p:pic>
      <p:pic>
        <p:nvPicPr>
          <p:cNvPr id="1026" name="Picture 2" descr="Aprendiendo R studio. - 1 Introducción">
            <a:extLst>
              <a:ext uri="{FF2B5EF4-FFF2-40B4-BE49-F238E27FC236}">
                <a16:creationId xmlns:a16="http://schemas.microsoft.com/office/drawing/2014/main" id="{D5067F2B-BAAE-E109-BA48-A68530618FC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36753" y="1970869"/>
            <a:ext cx="2830855" cy="99411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8;g2e5a8b74c22_0_0">
            <a:extLst>
              <a:ext uri="{FF2B5EF4-FFF2-40B4-BE49-F238E27FC236}">
                <a16:creationId xmlns:a16="http://schemas.microsoft.com/office/drawing/2014/main" id="{C1498558-FA83-846A-D52B-9A4CB0E4EF1D}"/>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5" name="Imagen 4">
            <a:extLst>
              <a:ext uri="{FF2B5EF4-FFF2-40B4-BE49-F238E27FC236}">
                <a16:creationId xmlns:a16="http://schemas.microsoft.com/office/drawing/2014/main" id="{6991C814-C1B7-BC8E-5E5A-905E6A1B68DB}"/>
              </a:ext>
            </a:extLst>
          </p:cNvPr>
          <p:cNvPicPr>
            <a:picLocks noChangeAspect="1"/>
          </p:cNvPicPr>
          <p:nvPr/>
        </p:nvPicPr>
        <p:blipFill>
          <a:blip r:embed="rId6"/>
          <a:srcRect l="2532" t="3854" r="9190" b="3757"/>
          <a:stretch/>
        </p:blipFill>
        <p:spPr>
          <a:xfrm>
            <a:off x="7739991" y="3148048"/>
            <a:ext cx="2046792" cy="2124678"/>
          </a:xfrm>
          <a:prstGeom prst="rect">
            <a:avLst/>
          </a:prstGeom>
        </p:spPr>
      </p:pic>
      <p:pic>
        <p:nvPicPr>
          <p:cNvPr id="4" name="Google Shape;265;g2e5a8b74c22_0_0" descr="Universidad Nacional Agraria La Molina (UNALM) - Carreras y costos">
            <a:extLst>
              <a:ext uri="{FF2B5EF4-FFF2-40B4-BE49-F238E27FC236}">
                <a16:creationId xmlns:a16="http://schemas.microsoft.com/office/drawing/2014/main" id="{25FEBC88-2EC8-80F8-799E-99B4DDA79A76}"/>
              </a:ext>
            </a:extLst>
          </p:cNvPr>
          <p:cNvPicPr preferRelativeResize="0"/>
          <p:nvPr/>
        </p:nvPicPr>
        <p:blipFill rotWithShape="1">
          <a:blip r:embed="rId7">
            <a:alphaModFix/>
          </a:blip>
          <a:srcRect l="12839" r="16338" b="26696"/>
          <a:stretch/>
        </p:blipFill>
        <p:spPr>
          <a:xfrm>
            <a:off x="72002" y="98908"/>
            <a:ext cx="558092" cy="593242"/>
          </a:xfrm>
          <a:prstGeom prst="rect">
            <a:avLst/>
          </a:prstGeom>
          <a:noFill/>
          <a:ln>
            <a:noFill/>
          </a:ln>
        </p:spPr>
      </p:pic>
      <p:pic>
        <p:nvPicPr>
          <p:cNvPr id="6" name="Picture 5">
            <a:extLst>
              <a:ext uri="{FF2B5EF4-FFF2-40B4-BE49-F238E27FC236}">
                <a16:creationId xmlns:a16="http://schemas.microsoft.com/office/drawing/2014/main" id="{39B819BC-AE10-162C-909D-53BD2084A3A5}"/>
              </a:ext>
            </a:extLst>
          </p:cNvPr>
          <p:cNvPicPr>
            <a:picLocks noChangeAspect="1"/>
          </p:cNvPicPr>
          <p:nvPr/>
        </p:nvPicPr>
        <p:blipFill>
          <a:blip r:embed="rId8"/>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5059944B-B283-8C9D-A8F4-A4400A7A2AF5}"/>
              </a:ext>
            </a:extLst>
          </p:cNvPr>
          <p:cNvSpPr txBox="1"/>
          <p:nvPr/>
        </p:nvSpPr>
        <p:spPr>
          <a:xfrm>
            <a:off x="959796" y="149958"/>
            <a:ext cx="1029194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0. Contenido</a:t>
            </a:r>
            <a:endParaRPr sz="2600" b="1" kern="0" dirty="0">
              <a:solidFill>
                <a:srgbClr val="56855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6" name="Google Shape;269;g2e5a8b74c22_0_0">
            <a:extLst>
              <a:ext uri="{FF2B5EF4-FFF2-40B4-BE49-F238E27FC236}">
                <a16:creationId xmlns:a16="http://schemas.microsoft.com/office/drawing/2014/main" id="{8E71AE07-3BE9-E4ED-6882-FDC183DDB804}"/>
              </a:ext>
            </a:extLst>
          </p:cNvPr>
          <p:cNvSpPr txBox="1"/>
          <p:nvPr/>
        </p:nvSpPr>
        <p:spPr>
          <a:xfrm>
            <a:off x="959796" y="149958"/>
            <a:ext cx="1029194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1. Artículo</a:t>
            </a:r>
            <a:endParaRPr sz="2600" b="1" kern="0" dirty="0">
              <a:solidFill>
                <a:srgbClr val="568551"/>
              </a:solidFill>
              <a:latin typeface="Century Gothic"/>
              <a:ea typeface="Century Gothic"/>
              <a:cs typeface="Century Gothic"/>
              <a:sym typeface="Century Gothic"/>
            </a:endParaRPr>
          </a:p>
        </p:txBody>
      </p:sp>
      <p:sp>
        <p:nvSpPr>
          <p:cNvPr id="14" name="TextBox 22">
            <a:extLst>
              <a:ext uri="{FF2B5EF4-FFF2-40B4-BE49-F238E27FC236}">
                <a16:creationId xmlns:a16="http://schemas.microsoft.com/office/drawing/2014/main" id="{54157279-36B4-7F88-BBE5-D3C7CEA42481}"/>
              </a:ext>
            </a:extLst>
          </p:cNvPr>
          <p:cNvSpPr txBox="1"/>
          <p:nvPr/>
        </p:nvSpPr>
        <p:spPr>
          <a:xfrm>
            <a:off x="748582" y="5754202"/>
            <a:ext cx="6098058" cy="369332"/>
          </a:xfrm>
          <a:prstGeom prst="rect">
            <a:avLst/>
          </a:prstGeom>
          <a:noFill/>
        </p:spPr>
        <p:txBody>
          <a:bodyPr wrap="square">
            <a:spAutoFit/>
          </a:bodyPr>
          <a:lstStyle/>
          <a:p>
            <a:r>
              <a:rPr lang="es-PE" sz="1800" b="0" i="0" u="none" strike="noStrike" baseline="0" dirty="0" err="1">
                <a:solidFill>
                  <a:srgbClr val="000000"/>
                </a:solidFill>
                <a:latin typeface="Arial" panose="020B0604020202020204" pitchFamily="34" charset="0"/>
              </a:rPr>
              <a:t>Zhan</a:t>
            </a:r>
            <a:r>
              <a:rPr lang="es-PE" sz="1800" b="0" i="0" u="none" strike="noStrike" baseline="0" dirty="0">
                <a:solidFill>
                  <a:srgbClr val="000000"/>
                </a:solidFill>
                <a:latin typeface="Arial" panose="020B0604020202020204" pitchFamily="34" charset="0"/>
              </a:rPr>
              <a:t> et al., (2021) </a:t>
            </a:r>
            <a:endParaRPr lang="en-US" sz="1600" dirty="0">
              <a:latin typeface="Century Gothic" panose="020B0502020202020204" pitchFamily="34" charset="0"/>
            </a:endParaRPr>
          </a:p>
        </p:txBody>
      </p:sp>
      <p:sp>
        <p:nvSpPr>
          <p:cNvPr id="16" name="TextBox 27">
            <a:extLst>
              <a:ext uri="{FF2B5EF4-FFF2-40B4-BE49-F238E27FC236}">
                <a16:creationId xmlns:a16="http://schemas.microsoft.com/office/drawing/2014/main" id="{765D583C-C303-71D9-87C5-15A69550CAEB}"/>
              </a:ext>
            </a:extLst>
          </p:cNvPr>
          <p:cNvSpPr txBox="1"/>
          <p:nvPr/>
        </p:nvSpPr>
        <p:spPr>
          <a:xfrm>
            <a:off x="748582" y="6092756"/>
            <a:ext cx="6098058" cy="369332"/>
          </a:xfrm>
          <a:prstGeom prst="rect">
            <a:avLst/>
          </a:prstGeom>
          <a:noFill/>
        </p:spPr>
        <p:txBody>
          <a:bodyPr wrap="square">
            <a:spAutoFit/>
          </a:bodyPr>
          <a:lstStyle/>
          <a:p>
            <a:pPr algn="l"/>
            <a:r>
              <a:rPr lang="es-PE" sz="1800" b="0" i="0" u="none" strike="noStrike" baseline="0" dirty="0">
                <a:latin typeface="URWPalladioL-Roma"/>
                <a:hlinkClick r:id="rId2"/>
              </a:rPr>
              <a:t>https://doi.org/10.3390/atmos12050541</a:t>
            </a:r>
            <a:r>
              <a:rPr lang="es-PE" sz="1800" b="0" i="0" u="none" strike="noStrike" baseline="0" dirty="0">
                <a:latin typeface="URWPalladioL-Roma"/>
              </a:rPr>
              <a:t> </a:t>
            </a:r>
            <a:endParaRPr lang="es-PE" sz="1600" b="0" i="0" u="none" strike="noStrike" dirty="0">
              <a:solidFill>
                <a:srgbClr val="333333"/>
              </a:solidFill>
              <a:effectLst/>
              <a:latin typeface="Century Gothic" panose="020B0502020202020204" pitchFamily="34" charset="0"/>
            </a:endParaRPr>
          </a:p>
        </p:txBody>
      </p:sp>
      <p:pic>
        <p:nvPicPr>
          <p:cNvPr id="12" name="Google Shape;265;g2e5a8b74c22_0_0" descr="Universidad Nacional Agraria La Molina (UNALM) - Carreras y costos">
            <a:extLst>
              <a:ext uri="{FF2B5EF4-FFF2-40B4-BE49-F238E27FC236}">
                <a16:creationId xmlns:a16="http://schemas.microsoft.com/office/drawing/2014/main" id="{41EDB615-9923-20D3-E6BC-219837FF7F54}"/>
              </a:ext>
            </a:extLst>
          </p:cNvPr>
          <p:cNvPicPr preferRelativeResize="0"/>
          <p:nvPr/>
        </p:nvPicPr>
        <p:blipFill rotWithShape="1">
          <a:blip r:embed="rId3">
            <a:alphaModFix/>
          </a:blip>
          <a:srcRect l="12839" r="16338" b="26696"/>
          <a:stretch/>
        </p:blipFill>
        <p:spPr>
          <a:xfrm>
            <a:off x="72002" y="98908"/>
            <a:ext cx="558092" cy="593242"/>
          </a:xfrm>
          <a:prstGeom prst="rect">
            <a:avLst/>
          </a:prstGeom>
          <a:noFill/>
          <a:ln>
            <a:noFill/>
          </a:ln>
        </p:spPr>
      </p:pic>
      <p:pic>
        <p:nvPicPr>
          <p:cNvPr id="13" name="Picture 12">
            <a:extLst>
              <a:ext uri="{FF2B5EF4-FFF2-40B4-BE49-F238E27FC236}">
                <a16:creationId xmlns:a16="http://schemas.microsoft.com/office/drawing/2014/main" id="{E6F09B19-4348-5C17-C501-5BC9ABEFAB39}"/>
              </a:ext>
            </a:extLst>
          </p:cNvPr>
          <p:cNvPicPr>
            <a:picLocks noChangeAspect="1"/>
          </p:cNvPicPr>
          <p:nvPr/>
        </p:nvPicPr>
        <p:blipFill>
          <a:blip r:embed="rId4"/>
          <a:stretch>
            <a:fillRect/>
          </a:stretch>
        </p:blipFill>
        <p:spPr>
          <a:xfrm>
            <a:off x="11520407" y="74228"/>
            <a:ext cx="593241" cy="593241"/>
          </a:xfrm>
          <a:prstGeom prst="rect">
            <a:avLst/>
          </a:prstGeom>
        </p:spPr>
      </p:pic>
      <p:pic>
        <p:nvPicPr>
          <p:cNvPr id="5" name="Imagen 4">
            <a:extLst>
              <a:ext uri="{FF2B5EF4-FFF2-40B4-BE49-F238E27FC236}">
                <a16:creationId xmlns:a16="http://schemas.microsoft.com/office/drawing/2014/main" id="{9072B7D2-9413-431F-AAD9-8C2682836297}"/>
              </a:ext>
            </a:extLst>
          </p:cNvPr>
          <p:cNvPicPr>
            <a:picLocks noChangeAspect="1"/>
          </p:cNvPicPr>
          <p:nvPr/>
        </p:nvPicPr>
        <p:blipFill>
          <a:blip r:embed="rId5"/>
          <a:stretch>
            <a:fillRect/>
          </a:stretch>
        </p:blipFill>
        <p:spPr>
          <a:xfrm>
            <a:off x="748582" y="916969"/>
            <a:ext cx="6489405" cy="4667956"/>
          </a:xfrm>
          <a:prstGeom prst="rect">
            <a:avLst/>
          </a:prstGeom>
        </p:spPr>
      </p:pic>
    </p:spTree>
    <p:extLst>
      <p:ext uri="{BB962C8B-B14F-4D97-AF65-F5344CB8AC3E}">
        <p14:creationId xmlns:p14="http://schemas.microsoft.com/office/powerpoint/2010/main" val="25209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sp>
        <p:nvSpPr>
          <p:cNvPr id="11" name="CuadroTexto 10">
            <a:extLst>
              <a:ext uri="{FF2B5EF4-FFF2-40B4-BE49-F238E27FC236}">
                <a16:creationId xmlns:a16="http://schemas.microsoft.com/office/drawing/2014/main" id="{C577BE13-55D2-E780-DC9C-B74D412E479D}"/>
              </a:ext>
            </a:extLst>
          </p:cNvPr>
          <p:cNvSpPr txBox="1"/>
          <p:nvPr/>
        </p:nvSpPr>
        <p:spPr>
          <a:xfrm>
            <a:off x="1076671" y="944803"/>
            <a:ext cx="9551963" cy="5078313"/>
          </a:xfrm>
          <a:prstGeom prst="rect">
            <a:avLst/>
          </a:prstGeom>
          <a:noFill/>
        </p:spPr>
        <p:txBody>
          <a:bodyPr wrap="square">
            <a:spAutoFit/>
          </a:bodyPr>
          <a:lstStyle/>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panose="020B0502020202020204" pitchFamily="34" charset="0"/>
                <a:sym typeface="Lora"/>
              </a:rPr>
              <a:t>Objetivo general</a:t>
            </a: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endParaRPr lang="en-US" b="1" kern="0" dirty="0">
              <a:solidFill>
                <a:srgbClr val="000000"/>
              </a:solidFill>
              <a:latin typeface="Century Gothic" panose="020B0502020202020204" pitchFamily="34" charset="0"/>
              <a:sym typeface="Lora"/>
            </a:endParaRPr>
          </a:p>
          <a:p>
            <a:pPr marL="342900" marR="0" lvl="0" indent="-342900" algn="just">
              <a:spcBef>
                <a:spcPts val="0"/>
              </a:spcBef>
              <a:spcAft>
                <a:spcPts val="0"/>
              </a:spcAft>
              <a:buFont typeface="Arial" panose="020B0604020202020204" pitchFamily="34" charset="0"/>
              <a:buChar char="•"/>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MX" dirty="0">
                <a:latin typeface="Century Gothic" panose="020B0502020202020204" pitchFamily="34" charset="0"/>
              </a:rPr>
              <a:t>Evaluar el efecto de diferentes intensidades de pastoreo sobre las concentraciones de NH4+-N, NO3-N y fósforo (P) en suelos de praderas alpinas de la meseta de </a:t>
            </a:r>
            <a:r>
              <a:rPr lang="es-MX" dirty="0" err="1">
                <a:latin typeface="Century Gothic" panose="020B0502020202020204" pitchFamily="34" charset="0"/>
              </a:rPr>
              <a:t>Zoige</a:t>
            </a:r>
            <a:r>
              <a:rPr lang="es-MX" dirty="0">
                <a:latin typeface="Century Gothic" panose="020B0502020202020204" pitchFamily="34" charset="0"/>
              </a:rPr>
              <a:t>, China, para determinar su impacto en la calidad del suelo y su relación con las emisiones de gases de efecto invernadero.</a:t>
            </a:r>
            <a:r>
              <a:rPr lang="es-ES" kern="0" dirty="0">
                <a:solidFill>
                  <a:srgbClr val="000000"/>
                </a:solidFill>
                <a:latin typeface="Century Gothic" panose="020B0502020202020204" pitchFamily="34" charset="0"/>
                <a:sym typeface="Lora"/>
              </a:rPr>
              <a:t> </a:t>
            </a:r>
            <a:endParaRPr lang="en-US" kern="0" dirty="0">
              <a:solidFill>
                <a:srgbClr val="000000"/>
              </a:solidFill>
              <a:latin typeface="Century Gothic" panose="020B0502020202020204" pitchFamily="34" charset="0"/>
              <a:sym typeface="Lora"/>
            </a:endParaRP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panose="020B0502020202020204" pitchFamily="34" charset="0"/>
                <a:sym typeface="Lora"/>
              </a:rPr>
              <a:t>Objetivos específicos</a:t>
            </a: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endParaRPr lang="en-US" b="1" kern="0" dirty="0">
              <a:solidFill>
                <a:srgbClr val="000000"/>
              </a:solidFill>
              <a:latin typeface="Century Gothic" panose="020B0502020202020204" pitchFamily="34" charset="0"/>
              <a:sym typeface="Lora"/>
            </a:endParaRPr>
          </a:p>
          <a:p>
            <a:pPr marL="285750" marR="0" lvl="0" indent="-285750" algn="just">
              <a:spcBef>
                <a:spcPts val="0"/>
              </a:spcBef>
              <a:spcAft>
                <a:spcPts val="0"/>
              </a:spcAft>
              <a:buFont typeface="Arial" panose="020B0604020202020204" pitchFamily="34" charset="0"/>
              <a:buChar char="•"/>
            </a:pPr>
            <a:r>
              <a:rPr lang="es-ES" kern="0" dirty="0">
                <a:solidFill>
                  <a:srgbClr val="000000"/>
                </a:solidFill>
                <a:latin typeface="Century Gothic" panose="020B0502020202020204" pitchFamily="34" charset="0"/>
                <a:sym typeface="Lora"/>
              </a:rPr>
              <a:t>Implementar el </a:t>
            </a:r>
            <a:r>
              <a:rPr lang="es-ES" b="1" kern="0" dirty="0">
                <a:solidFill>
                  <a:srgbClr val="568551"/>
                </a:solidFill>
                <a:latin typeface="Century Gothic" panose="020B0502020202020204" pitchFamily="34" charset="0"/>
                <a:sym typeface="Lora"/>
              </a:rPr>
              <a:t>Diseño de Bloques Completos al Azar (DBCA) </a:t>
            </a:r>
            <a:r>
              <a:rPr lang="es-ES" kern="0" dirty="0">
                <a:solidFill>
                  <a:srgbClr val="000000"/>
                </a:solidFill>
                <a:latin typeface="Century Gothic" panose="020B0502020202020204" pitchFamily="34" charset="0"/>
                <a:sym typeface="Lora"/>
              </a:rPr>
              <a:t>para controlar la variabilidad entre los bloques y facilitar la aplicación de métodos estadísticos rigurosos en el análisis de los datos de tamaño de fibras.</a:t>
            </a:r>
          </a:p>
          <a:p>
            <a:pPr marL="285750" marR="0" lvl="0" indent="-285750" algn="just">
              <a:spcBef>
                <a:spcPts val="0"/>
              </a:spcBef>
              <a:spcAft>
                <a:spcPts val="0"/>
              </a:spcAft>
              <a:buFont typeface="Arial" panose="020B0604020202020204" pitchFamily="34" charset="0"/>
              <a:buChar char="•"/>
            </a:pPr>
            <a:r>
              <a:rPr lang="es-ES" kern="0" dirty="0">
                <a:solidFill>
                  <a:srgbClr val="000000"/>
                </a:solidFill>
                <a:latin typeface="Century Gothic" panose="020B0502020202020204" pitchFamily="34" charset="0"/>
                <a:sym typeface="Lora"/>
              </a:rPr>
              <a:t>Aplicar el </a:t>
            </a:r>
            <a:r>
              <a:rPr lang="es-ES" b="1" kern="0" dirty="0">
                <a:solidFill>
                  <a:srgbClr val="568551"/>
                </a:solidFill>
                <a:latin typeface="Century Gothic" panose="020B0502020202020204" pitchFamily="34" charset="0"/>
                <a:sym typeface="Lora"/>
              </a:rPr>
              <a:t>análisis de varianza (ANOVA) </a:t>
            </a:r>
            <a:r>
              <a:rPr lang="es-ES" kern="0" dirty="0">
                <a:solidFill>
                  <a:srgbClr val="000000"/>
                </a:solidFill>
                <a:latin typeface="Century Gothic" panose="020B0502020202020204" pitchFamily="34" charset="0"/>
                <a:sym typeface="Lora"/>
              </a:rPr>
              <a:t>para determinar la existencia de diferencias significativas en el tamaño de las fibras de bambú, complementado con las </a:t>
            </a:r>
            <a:r>
              <a:rPr lang="es-ES" b="1" kern="0" dirty="0">
                <a:solidFill>
                  <a:srgbClr val="568551"/>
                </a:solidFill>
                <a:latin typeface="Century Gothic" panose="020B0502020202020204" pitchFamily="34" charset="0"/>
                <a:sym typeface="Lora"/>
              </a:rPr>
              <a:t>pruebas de normalidad de Shapiro-Wilk y de homogeneidad de varianzas de Bartlett.</a:t>
            </a:r>
          </a:p>
          <a:p>
            <a:pPr marL="285750" marR="0" lvl="0" indent="-285750" algn="just">
              <a:spcBef>
                <a:spcPts val="0"/>
              </a:spcBef>
              <a:spcAft>
                <a:spcPts val="0"/>
              </a:spcAft>
              <a:buFont typeface="Arial" panose="020B0604020202020204" pitchFamily="34" charset="0"/>
              <a:buChar char="•"/>
            </a:pPr>
            <a:r>
              <a:rPr lang="es-ES" kern="0" dirty="0">
                <a:solidFill>
                  <a:srgbClr val="000000"/>
                </a:solidFill>
                <a:latin typeface="Century Gothic" panose="020B0502020202020204" pitchFamily="34" charset="0"/>
              </a:rPr>
              <a:t>Realizar un análisis </a:t>
            </a:r>
            <a:r>
              <a:rPr lang="es-ES" i="1" kern="0" dirty="0" err="1">
                <a:solidFill>
                  <a:srgbClr val="000000"/>
                </a:solidFill>
                <a:latin typeface="Century Gothic" panose="020B0502020202020204" pitchFamily="34" charset="0"/>
              </a:rPr>
              <a:t>post-hoc</a:t>
            </a:r>
            <a:r>
              <a:rPr lang="es-ES" kern="0" dirty="0">
                <a:solidFill>
                  <a:srgbClr val="000000"/>
                </a:solidFill>
                <a:latin typeface="Century Gothic" panose="020B0502020202020204" pitchFamily="34" charset="0"/>
              </a:rPr>
              <a:t> mediante </a:t>
            </a:r>
            <a:r>
              <a:rPr lang="es-ES" b="1" kern="0" dirty="0">
                <a:solidFill>
                  <a:srgbClr val="568551"/>
                </a:solidFill>
                <a:latin typeface="Century Gothic" panose="020B0502020202020204" pitchFamily="34" charset="0"/>
              </a:rPr>
              <a:t>la prueba de Tukey para identificar comparaciones significativas</a:t>
            </a:r>
            <a:r>
              <a:rPr lang="es-ES" b="1" kern="0" dirty="0">
                <a:solidFill>
                  <a:srgbClr val="00B0F0"/>
                </a:solidFill>
                <a:latin typeface="Century Gothic" panose="020B0502020202020204" pitchFamily="34" charset="0"/>
              </a:rPr>
              <a:t> </a:t>
            </a:r>
            <a:r>
              <a:rPr lang="es-ES" kern="0" dirty="0">
                <a:solidFill>
                  <a:srgbClr val="000000"/>
                </a:solidFill>
                <a:latin typeface="Century Gothic" panose="020B0502020202020204" pitchFamily="34" charset="0"/>
              </a:rPr>
              <a:t>entre las especies de bambú, y aplicar la </a:t>
            </a:r>
            <a:r>
              <a:rPr lang="es-ES" b="1" kern="0" dirty="0">
                <a:solidFill>
                  <a:srgbClr val="568551"/>
                </a:solidFill>
                <a:latin typeface="Century Gothic" panose="020B0502020202020204" pitchFamily="34" charset="0"/>
              </a:rPr>
              <a:t>prueba de Durbin-Watson para verificar la independencia</a:t>
            </a:r>
            <a:r>
              <a:rPr lang="es-ES" b="1" kern="0" dirty="0">
                <a:solidFill>
                  <a:srgbClr val="00B0F0"/>
                </a:solidFill>
                <a:latin typeface="Century Gothic" panose="020B0502020202020204" pitchFamily="34" charset="0"/>
              </a:rPr>
              <a:t> </a:t>
            </a:r>
            <a:r>
              <a:rPr lang="es-ES" kern="0" dirty="0">
                <a:solidFill>
                  <a:srgbClr val="000000"/>
                </a:solidFill>
                <a:latin typeface="Century Gothic" panose="020B0502020202020204" pitchFamily="34" charset="0"/>
              </a:rPr>
              <a:t>de los residuos en el modelo.</a:t>
            </a:r>
            <a:endParaRPr lang="en-US" kern="0" dirty="0">
              <a:solidFill>
                <a:srgbClr val="000000"/>
              </a:solidFill>
              <a:latin typeface="Century Gothic" panose="020B0502020202020204" pitchFamily="34" charset="0"/>
              <a:sym typeface="Lora"/>
            </a:endParaRPr>
          </a:p>
        </p:txBody>
      </p:sp>
      <p:sp>
        <p:nvSpPr>
          <p:cNvPr id="12" name="Google Shape;269;g2e5a8b74c22_0_0">
            <a:extLst>
              <a:ext uri="{FF2B5EF4-FFF2-40B4-BE49-F238E27FC236}">
                <a16:creationId xmlns:a16="http://schemas.microsoft.com/office/drawing/2014/main" id="{A8DB33AD-7E90-1CC3-EF23-19B265203929}"/>
              </a:ext>
            </a:extLst>
          </p:cNvPr>
          <p:cNvSpPr txBox="1"/>
          <p:nvPr/>
        </p:nvSpPr>
        <p:spPr>
          <a:xfrm>
            <a:off x="1076671" y="98906"/>
            <a:ext cx="1031148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2. Objetivos</a:t>
            </a:r>
            <a:endParaRPr sz="2600" b="1" kern="0" dirty="0">
              <a:solidFill>
                <a:srgbClr val="568551"/>
              </a:solidFill>
              <a:latin typeface="Century Gothic"/>
              <a:ea typeface="Century Gothic"/>
              <a:cs typeface="Century Gothic"/>
              <a:sym typeface="Century Gothic"/>
            </a:endParaRPr>
          </a:p>
        </p:txBody>
      </p:sp>
      <p:pic>
        <p:nvPicPr>
          <p:cNvPr id="6" name="Google Shape;265;g2e5a8b74c22_0_0" descr="Universidad Nacional Agraria La Molina (UNALM) - Carreras y costos">
            <a:extLst>
              <a:ext uri="{FF2B5EF4-FFF2-40B4-BE49-F238E27FC236}">
                <a16:creationId xmlns:a16="http://schemas.microsoft.com/office/drawing/2014/main" id="{D0E8CCCD-1DAF-DE51-A3C5-05EEA166CEFF}"/>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7" name="Picture 6">
            <a:extLst>
              <a:ext uri="{FF2B5EF4-FFF2-40B4-BE49-F238E27FC236}">
                <a16:creationId xmlns:a16="http://schemas.microsoft.com/office/drawing/2014/main" id="{E1F478CC-1E29-6361-7D59-AEFDE7F1BFDA}"/>
              </a:ext>
            </a:extLst>
          </p:cNvPr>
          <p:cNvPicPr>
            <a:picLocks noChangeAspect="1"/>
          </p:cNvPicPr>
          <p:nvPr/>
        </p:nvPicPr>
        <p:blipFill>
          <a:blip r:embed="rId3"/>
          <a:stretch>
            <a:fillRect/>
          </a:stretch>
        </p:blipFill>
        <p:spPr>
          <a:xfrm>
            <a:off x="11520407" y="74228"/>
            <a:ext cx="593241" cy="593241"/>
          </a:xfrm>
          <a:prstGeom prst="rect">
            <a:avLst/>
          </a:prstGeom>
        </p:spPr>
      </p:pic>
    </p:spTree>
    <p:extLst>
      <p:ext uri="{BB962C8B-B14F-4D97-AF65-F5344CB8AC3E}">
        <p14:creationId xmlns:p14="http://schemas.microsoft.com/office/powerpoint/2010/main" val="40879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D27F27D6-1B87-4750-9374-C25DBBEF9D4F}"/>
              </a:ext>
            </a:extLst>
          </p:cNvPr>
          <p:cNvSpPr txBox="1"/>
          <p:nvPr/>
        </p:nvSpPr>
        <p:spPr>
          <a:xfrm>
            <a:off x="776212" y="123821"/>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4. Metodología</a:t>
            </a:r>
            <a:endParaRPr sz="2600" b="1" kern="0" dirty="0">
              <a:solidFill>
                <a:srgbClr val="568551"/>
              </a:solidFill>
              <a:latin typeface="Century Gothic"/>
              <a:ea typeface="Century Gothic"/>
              <a:cs typeface="Century Gothic"/>
              <a:sym typeface="Century Gothic"/>
            </a:endParaRPr>
          </a:p>
        </p:txBody>
      </p:sp>
      <p:cxnSp>
        <p:nvCxnSpPr>
          <p:cNvPr id="9" name="Google Shape;267;g2e5a8b74c22_0_0">
            <a:extLst>
              <a:ext uri="{FF2B5EF4-FFF2-40B4-BE49-F238E27FC236}">
                <a16:creationId xmlns:a16="http://schemas.microsoft.com/office/drawing/2014/main" id="{D42604AE-74B3-3B2F-AC67-0114DE9418AF}"/>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7" name="Imagen 6">
            <a:extLst>
              <a:ext uri="{FF2B5EF4-FFF2-40B4-BE49-F238E27FC236}">
                <a16:creationId xmlns:a16="http://schemas.microsoft.com/office/drawing/2014/main" id="{6D74A1E4-F895-430A-858B-93A75F9535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819" y="1075445"/>
            <a:ext cx="8827604" cy="4748305"/>
          </a:xfrm>
          <a:prstGeom prst="rect">
            <a:avLst/>
          </a:prstGeom>
        </p:spPr>
      </p:pic>
    </p:spTree>
    <p:extLst>
      <p:ext uri="{BB962C8B-B14F-4D97-AF65-F5344CB8AC3E}">
        <p14:creationId xmlns:p14="http://schemas.microsoft.com/office/powerpoint/2010/main" val="148776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graphicFrame>
        <p:nvGraphicFramePr>
          <p:cNvPr id="2" name="Objeto 1">
            <a:extLst>
              <a:ext uri="{FF2B5EF4-FFF2-40B4-BE49-F238E27FC236}">
                <a16:creationId xmlns:a16="http://schemas.microsoft.com/office/drawing/2014/main" id="{497FEFD3-5610-4582-B360-5B43A528D0E2}"/>
              </a:ext>
            </a:extLst>
          </p:cNvPr>
          <p:cNvGraphicFramePr>
            <a:graphicFrameLocks noChangeAspect="1"/>
          </p:cNvGraphicFramePr>
          <p:nvPr>
            <p:extLst>
              <p:ext uri="{D42A27DB-BD31-4B8C-83A1-F6EECF244321}">
                <p14:modId xmlns:p14="http://schemas.microsoft.com/office/powerpoint/2010/main" val="4105605460"/>
              </p:ext>
            </p:extLst>
          </p:nvPr>
        </p:nvGraphicFramePr>
        <p:xfrm>
          <a:off x="630094" y="1134816"/>
          <a:ext cx="5694363" cy="3900487"/>
        </p:xfrm>
        <a:graphic>
          <a:graphicData uri="http://schemas.openxmlformats.org/presentationml/2006/ole">
            <mc:AlternateContent xmlns:mc="http://schemas.openxmlformats.org/markup-compatibility/2006">
              <mc:Choice xmlns:v="urn:schemas-microsoft-com:vml" Requires="v">
                <p:oleObj name="Document" r:id="rId4" imgW="5695082" imgH="3900785" progId="Word.Document.12">
                  <p:embed/>
                </p:oleObj>
              </mc:Choice>
              <mc:Fallback>
                <p:oleObj name="Document" r:id="rId4" imgW="5695082" imgH="3900785" progId="Word.Document.12">
                  <p:embed/>
                  <p:pic>
                    <p:nvPicPr>
                      <p:cNvPr id="0" name=""/>
                      <p:cNvPicPr/>
                      <p:nvPr/>
                    </p:nvPicPr>
                    <p:blipFill>
                      <a:blip r:embed="rId5"/>
                      <a:stretch>
                        <a:fillRect/>
                      </a:stretch>
                    </p:blipFill>
                    <p:spPr>
                      <a:xfrm>
                        <a:off x="630094" y="1134816"/>
                        <a:ext cx="5694363" cy="3900487"/>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59A698BE-CDC5-4FA3-AAF9-366F6D0AEF79}"/>
              </a:ext>
            </a:extLst>
          </p:cNvPr>
          <p:cNvPicPr>
            <a:picLocks noChangeAspect="1"/>
          </p:cNvPicPr>
          <p:nvPr/>
        </p:nvPicPr>
        <p:blipFill>
          <a:blip r:embed="rId6"/>
          <a:stretch>
            <a:fillRect/>
          </a:stretch>
        </p:blipFill>
        <p:spPr>
          <a:xfrm>
            <a:off x="6548522" y="1326921"/>
            <a:ext cx="4971885" cy="4357979"/>
          </a:xfrm>
          <a:prstGeom prst="rect">
            <a:avLst/>
          </a:prstGeom>
        </p:spPr>
      </p:pic>
      <p:pic>
        <p:nvPicPr>
          <p:cNvPr id="10" name="Imagen 9">
            <a:extLst>
              <a:ext uri="{FF2B5EF4-FFF2-40B4-BE49-F238E27FC236}">
                <a16:creationId xmlns:a16="http://schemas.microsoft.com/office/drawing/2014/main" id="{516BB26A-76AF-4825-90E6-DC1646562AAF}"/>
              </a:ext>
            </a:extLst>
          </p:cNvPr>
          <p:cNvPicPr>
            <a:picLocks noChangeAspect="1"/>
          </p:cNvPicPr>
          <p:nvPr/>
        </p:nvPicPr>
        <p:blipFill>
          <a:blip r:embed="rId7"/>
          <a:stretch>
            <a:fillRect/>
          </a:stretch>
        </p:blipFill>
        <p:spPr>
          <a:xfrm>
            <a:off x="630094" y="4940405"/>
            <a:ext cx="5991225" cy="1438275"/>
          </a:xfrm>
          <a:prstGeom prst="rect">
            <a:avLst/>
          </a:prstGeom>
        </p:spPr>
      </p:pic>
    </p:spTree>
    <p:extLst>
      <p:ext uri="{BB962C8B-B14F-4D97-AF65-F5344CB8AC3E}">
        <p14:creationId xmlns:p14="http://schemas.microsoft.com/office/powerpoint/2010/main" val="333540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graphicFrame>
        <p:nvGraphicFramePr>
          <p:cNvPr id="2" name="Objeto 1">
            <a:extLst>
              <a:ext uri="{FF2B5EF4-FFF2-40B4-BE49-F238E27FC236}">
                <a16:creationId xmlns:a16="http://schemas.microsoft.com/office/drawing/2014/main" id="{497FEFD3-5610-4582-B360-5B43A528D0E2}"/>
              </a:ext>
            </a:extLst>
          </p:cNvPr>
          <p:cNvGraphicFramePr>
            <a:graphicFrameLocks noChangeAspect="1"/>
          </p:cNvGraphicFramePr>
          <p:nvPr/>
        </p:nvGraphicFramePr>
        <p:xfrm>
          <a:off x="630094" y="1134816"/>
          <a:ext cx="5694363" cy="3900487"/>
        </p:xfrm>
        <a:graphic>
          <a:graphicData uri="http://schemas.openxmlformats.org/presentationml/2006/ole">
            <mc:AlternateContent xmlns:mc="http://schemas.openxmlformats.org/markup-compatibility/2006">
              <mc:Choice xmlns:v="urn:schemas-microsoft-com:vml" Requires="v">
                <p:oleObj name="Document" r:id="rId4" imgW="5695082" imgH="3900785" progId="Word.Document.12">
                  <p:embed/>
                </p:oleObj>
              </mc:Choice>
              <mc:Fallback>
                <p:oleObj name="Document" r:id="rId4" imgW="5695082" imgH="3900785" progId="Word.Document.12">
                  <p:embed/>
                  <p:pic>
                    <p:nvPicPr>
                      <p:cNvPr id="2" name="Objeto 1">
                        <a:extLst>
                          <a:ext uri="{FF2B5EF4-FFF2-40B4-BE49-F238E27FC236}">
                            <a16:creationId xmlns:a16="http://schemas.microsoft.com/office/drawing/2014/main" id="{497FEFD3-5610-4582-B360-5B43A528D0E2}"/>
                          </a:ext>
                        </a:extLst>
                      </p:cNvPr>
                      <p:cNvPicPr/>
                      <p:nvPr/>
                    </p:nvPicPr>
                    <p:blipFill>
                      <a:blip r:embed="rId5"/>
                      <a:stretch>
                        <a:fillRect/>
                      </a:stretch>
                    </p:blipFill>
                    <p:spPr>
                      <a:xfrm>
                        <a:off x="630094" y="1134816"/>
                        <a:ext cx="5694363" cy="3900487"/>
                      </a:xfrm>
                      <a:prstGeom prst="rect">
                        <a:avLst/>
                      </a:prstGeom>
                    </p:spPr>
                  </p:pic>
                </p:oleObj>
              </mc:Fallback>
            </mc:AlternateContent>
          </a:graphicData>
        </a:graphic>
      </p:graphicFrame>
      <p:pic>
        <p:nvPicPr>
          <p:cNvPr id="12" name="Imagen 11">
            <a:extLst>
              <a:ext uri="{FF2B5EF4-FFF2-40B4-BE49-F238E27FC236}">
                <a16:creationId xmlns:a16="http://schemas.microsoft.com/office/drawing/2014/main" id="{D6454CDF-B754-49FD-91D7-82DD179E211E}"/>
              </a:ext>
            </a:extLst>
          </p:cNvPr>
          <p:cNvPicPr>
            <a:picLocks noChangeAspect="1"/>
          </p:cNvPicPr>
          <p:nvPr/>
        </p:nvPicPr>
        <p:blipFill>
          <a:blip r:embed="rId6"/>
          <a:stretch>
            <a:fillRect/>
          </a:stretch>
        </p:blipFill>
        <p:spPr>
          <a:xfrm>
            <a:off x="6553859" y="1134816"/>
            <a:ext cx="5638141" cy="4364729"/>
          </a:xfrm>
          <a:prstGeom prst="rect">
            <a:avLst/>
          </a:prstGeom>
        </p:spPr>
      </p:pic>
      <p:pic>
        <p:nvPicPr>
          <p:cNvPr id="13" name="Imagen 12">
            <a:extLst>
              <a:ext uri="{FF2B5EF4-FFF2-40B4-BE49-F238E27FC236}">
                <a16:creationId xmlns:a16="http://schemas.microsoft.com/office/drawing/2014/main" id="{B66B861D-7849-48D9-A5AA-67FCE828FC0C}"/>
              </a:ext>
            </a:extLst>
          </p:cNvPr>
          <p:cNvPicPr>
            <a:picLocks noChangeAspect="1"/>
          </p:cNvPicPr>
          <p:nvPr/>
        </p:nvPicPr>
        <p:blipFill>
          <a:blip r:embed="rId7"/>
          <a:stretch>
            <a:fillRect/>
          </a:stretch>
        </p:blipFill>
        <p:spPr>
          <a:xfrm>
            <a:off x="630094" y="4940405"/>
            <a:ext cx="5991225" cy="1438275"/>
          </a:xfrm>
          <a:prstGeom prst="rect">
            <a:avLst/>
          </a:prstGeom>
        </p:spPr>
      </p:pic>
    </p:spTree>
    <p:extLst>
      <p:ext uri="{BB962C8B-B14F-4D97-AF65-F5344CB8AC3E}">
        <p14:creationId xmlns:p14="http://schemas.microsoft.com/office/powerpoint/2010/main" val="43227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endParaRPr sz="2600" b="1" kern="0" dirty="0">
              <a:solidFill>
                <a:srgbClr val="568551"/>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graphicFrame>
        <p:nvGraphicFramePr>
          <p:cNvPr id="2" name="Objeto 1">
            <a:extLst>
              <a:ext uri="{FF2B5EF4-FFF2-40B4-BE49-F238E27FC236}">
                <a16:creationId xmlns:a16="http://schemas.microsoft.com/office/drawing/2014/main" id="{497FEFD3-5610-4582-B360-5B43A528D0E2}"/>
              </a:ext>
            </a:extLst>
          </p:cNvPr>
          <p:cNvGraphicFramePr>
            <a:graphicFrameLocks noChangeAspect="1"/>
          </p:cNvGraphicFramePr>
          <p:nvPr/>
        </p:nvGraphicFramePr>
        <p:xfrm>
          <a:off x="630094" y="1134816"/>
          <a:ext cx="5694363" cy="3900487"/>
        </p:xfrm>
        <a:graphic>
          <a:graphicData uri="http://schemas.openxmlformats.org/presentationml/2006/ole">
            <mc:AlternateContent xmlns:mc="http://schemas.openxmlformats.org/markup-compatibility/2006">
              <mc:Choice xmlns:v="urn:schemas-microsoft-com:vml" Requires="v">
                <p:oleObj name="Document" r:id="rId4" imgW="5695082" imgH="3900785" progId="Word.Document.12">
                  <p:embed/>
                </p:oleObj>
              </mc:Choice>
              <mc:Fallback>
                <p:oleObj name="Document" r:id="rId4" imgW="5695082" imgH="3900785" progId="Word.Document.12">
                  <p:embed/>
                  <p:pic>
                    <p:nvPicPr>
                      <p:cNvPr id="2" name="Objeto 1">
                        <a:extLst>
                          <a:ext uri="{FF2B5EF4-FFF2-40B4-BE49-F238E27FC236}">
                            <a16:creationId xmlns:a16="http://schemas.microsoft.com/office/drawing/2014/main" id="{497FEFD3-5610-4582-B360-5B43A528D0E2}"/>
                          </a:ext>
                        </a:extLst>
                      </p:cNvPr>
                      <p:cNvPicPr/>
                      <p:nvPr/>
                    </p:nvPicPr>
                    <p:blipFill>
                      <a:blip r:embed="rId5"/>
                      <a:stretch>
                        <a:fillRect/>
                      </a:stretch>
                    </p:blipFill>
                    <p:spPr>
                      <a:xfrm>
                        <a:off x="630094" y="1134816"/>
                        <a:ext cx="5694363" cy="3900487"/>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7C6684F0-6E44-4C0A-B262-C3580BFF7A0A}"/>
              </a:ext>
            </a:extLst>
          </p:cNvPr>
          <p:cNvPicPr>
            <a:picLocks noChangeAspect="1"/>
          </p:cNvPicPr>
          <p:nvPr/>
        </p:nvPicPr>
        <p:blipFill>
          <a:blip r:embed="rId6"/>
          <a:stretch>
            <a:fillRect/>
          </a:stretch>
        </p:blipFill>
        <p:spPr>
          <a:xfrm>
            <a:off x="6389841" y="1157287"/>
            <a:ext cx="5591175" cy="4543425"/>
          </a:xfrm>
          <a:prstGeom prst="rect">
            <a:avLst/>
          </a:prstGeom>
        </p:spPr>
      </p:pic>
      <p:pic>
        <p:nvPicPr>
          <p:cNvPr id="11" name="Imagen 10">
            <a:extLst>
              <a:ext uri="{FF2B5EF4-FFF2-40B4-BE49-F238E27FC236}">
                <a16:creationId xmlns:a16="http://schemas.microsoft.com/office/drawing/2014/main" id="{72F8BD98-F7AA-43B9-BF69-C1C2AFFED673}"/>
              </a:ext>
            </a:extLst>
          </p:cNvPr>
          <p:cNvPicPr>
            <a:picLocks noChangeAspect="1"/>
          </p:cNvPicPr>
          <p:nvPr/>
        </p:nvPicPr>
        <p:blipFill>
          <a:blip r:embed="rId7"/>
          <a:stretch>
            <a:fillRect/>
          </a:stretch>
        </p:blipFill>
        <p:spPr>
          <a:xfrm>
            <a:off x="630094" y="4940405"/>
            <a:ext cx="5991225" cy="1438275"/>
          </a:xfrm>
          <a:prstGeom prst="rect">
            <a:avLst/>
          </a:prstGeom>
        </p:spPr>
      </p:pic>
    </p:spTree>
    <p:extLst>
      <p:ext uri="{BB962C8B-B14F-4D97-AF65-F5344CB8AC3E}">
        <p14:creationId xmlns:p14="http://schemas.microsoft.com/office/powerpoint/2010/main" val="7340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7"/>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chemeClr val="accent5"/>
                </a:solidFill>
                <a:latin typeface="Century Gothic"/>
                <a:ea typeface="Century Gothic"/>
                <a:cs typeface="Century Gothic"/>
                <a:sym typeface="Century Gothic"/>
              </a:rPr>
              <a:t>5. Resultados</a:t>
            </a:r>
            <a:endParaRPr sz="2600" b="1" kern="0" dirty="0">
              <a:solidFill>
                <a:schemeClr val="accent5"/>
              </a:solidFill>
              <a:latin typeface="Century Gothic"/>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pic>
        <p:nvPicPr>
          <p:cNvPr id="8" name="Imagen 7">
            <a:extLst>
              <a:ext uri="{FF2B5EF4-FFF2-40B4-BE49-F238E27FC236}">
                <a16:creationId xmlns:a16="http://schemas.microsoft.com/office/drawing/2014/main" id="{3CBE8567-907F-4E44-9498-DA6EC48B23AD}"/>
              </a:ext>
            </a:extLst>
          </p:cNvPr>
          <p:cNvPicPr>
            <a:picLocks noChangeAspect="1"/>
          </p:cNvPicPr>
          <p:nvPr/>
        </p:nvPicPr>
        <p:blipFill>
          <a:blip r:embed="rId4"/>
          <a:stretch>
            <a:fillRect/>
          </a:stretch>
        </p:blipFill>
        <p:spPr>
          <a:xfrm>
            <a:off x="880832" y="754096"/>
            <a:ext cx="7010400" cy="2990850"/>
          </a:xfrm>
          <a:prstGeom prst="rect">
            <a:avLst/>
          </a:prstGeom>
        </p:spPr>
      </p:pic>
      <p:pic>
        <p:nvPicPr>
          <p:cNvPr id="10" name="Imagen 9">
            <a:extLst>
              <a:ext uri="{FF2B5EF4-FFF2-40B4-BE49-F238E27FC236}">
                <a16:creationId xmlns:a16="http://schemas.microsoft.com/office/drawing/2014/main" id="{27EE77BC-6EC9-4612-B720-42756D15ED4B}"/>
              </a:ext>
            </a:extLst>
          </p:cNvPr>
          <p:cNvPicPr>
            <a:picLocks noChangeAspect="1"/>
          </p:cNvPicPr>
          <p:nvPr/>
        </p:nvPicPr>
        <p:blipFill>
          <a:blip r:embed="rId5"/>
          <a:stretch>
            <a:fillRect/>
          </a:stretch>
        </p:blipFill>
        <p:spPr>
          <a:xfrm>
            <a:off x="880832" y="4138147"/>
            <a:ext cx="4000500" cy="1362075"/>
          </a:xfrm>
          <a:prstGeom prst="rect">
            <a:avLst/>
          </a:prstGeom>
        </p:spPr>
      </p:pic>
    </p:spTree>
    <p:extLst>
      <p:ext uri="{BB962C8B-B14F-4D97-AF65-F5344CB8AC3E}">
        <p14:creationId xmlns:p14="http://schemas.microsoft.com/office/powerpoint/2010/main" val="4181367653"/>
      </p:ext>
    </p:extLst>
  </p:cSld>
  <p:clrMapOvr>
    <a:masterClrMapping/>
  </p:clrMapOvr>
</p:sld>
</file>

<file path=ppt/theme/theme1.xml><?xml version="1.0" encoding="utf-8"?>
<a:theme xmlns:a="http://schemas.openxmlformats.org/drawingml/2006/main" name="2_Office Theme">
  <a:themeElements>
    <a:clrScheme name="Recent green">
      <a:dk1>
        <a:srgbClr val="000000"/>
      </a:dk1>
      <a:lt1>
        <a:srgbClr val="FFFFFF"/>
      </a:lt1>
      <a:dk2>
        <a:srgbClr val="44546A"/>
      </a:dk2>
      <a:lt2>
        <a:srgbClr val="E7E6E6"/>
      </a:lt2>
      <a:accent1>
        <a:srgbClr val="4CAF50"/>
      </a:accent1>
      <a:accent2>
        <a:srgbClr val="43A047"/>
      </a:accent2>
      <a:accent3>
        <a:srgbClr val="388E3C"/>
      </a:accent3>
      <a:accent4>
        <a:srgbClr val="44BF55"/>
      </a:accent4>
      <a:accent5>
        <a:srgbClr val="118715"/>
      </a:accent5>
      <a:accent6>
        <a:srgbClr val="14481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863</Words>
  <Application>Microsoft Office PowerPoint</Application>
  <PresentationFormat>Panorámica</PresentationFormat>
  <Paragraphs>67</Paragraphs>
  <Slides>16</Slides>
  <Notes>2</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23" baseType="lpstr">
      <vt:lpstr>Arial</vt:lpstr>
      <vt:lpstr>Calibri</vt:lpstr>
      <vt:lpstr>Cambria Math</vt:lpstr>
      <vt:lpstr>Century Gothic</vt:lpstr>
      <vt:lpstr>URWPalladioL-Roma</vt:lpstr>
      <vt:lpstr>2_Office Theme</vt:lpstr>
      <vt:lpstr>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Jhonsy Omar Silva López</dc:creator>
  <cp:lastModifiedBy>Usuario</cp:lastModifiedBy>
  <cp:revision>43</cp:revision>
  <dcterms:created xsi:type="dcterms:W3CDTF">2024-09-03T15:33:41Z</dcterms:created>
  <dcterms:modified xsi:type="dcterms:W3CDTF">2024-10-05T03:19:31Z</dcterms:modified>
</cp:coreProperties>
</file>