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4302" r:id="rId2"/>
    <p:sldId id="258" r:id="rId3"/>
    <p:sldId id="4296" r:id="rId4"/>
    <p:sldId id="268" r:id="rId5"/>
    <p:sldId id="4300" r:id="rId6"/>
    <p:sldId id="4289" r:id="rId7"/>
    <p:sldId id="4297" r:id="rId8"/>
    <p:sldId id="4303" r:id="rId9"/>
    <p:sldId id="4292" r:id="rId10"/>
    <p:sldId id="4304" r:id="rId11"/>
    <p:sldId id="4305" r:id="rId12"/>
    <p:sldId id="429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EA4"/>
    <a:srgbClr val="CEBCCB"/>
    <a:srgbClr val="BBB5BA"/>
    <a:srgbClr val="E2CEE4"/>
    <a:srgbClr val="DCD6D7"/>
    <a:srgbClr val="EBC7D0"/>
    <a:srgbClr val="E2ACB9"/>
    <a:srgbClr val="BB415E"/>
    <a:srgbClr val="85777D"/>
    <a:srgbClr val="5C94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AE0C0-63AB-438A-AAE5-4BEE5084D9B0}"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6D029-1BFD-4C8B-948F-28CBD1827E50}" type="slidenum">
              <a:rPr lang="en-US" smtClean="0"/>
              <a:t>‹Nº›</a:t>
            </a:fld>
            <a:endParaRPr lang="en-US"/>
          </a:p>
        </p:txBody>
      </p:sp>
    </p:spTree>
    <p:extLst>
      <p:ext uri="{BB962C8B-B14F-4D97-AF65-F5344CB8AC3E}">
        <p14:creationId xmlns:p14="http://schemas.microsoft.com/office/powerpoint/2010/main" val="407934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157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06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5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4799"/>
              <a:buNone/>
              <a:defRPr sz="2400"/>
            </a:lvl1pPr>
            <a:lvl2pPr lvl="1" algn="ctr">
              <a:lnSpc>
                <a:spcPct val="90000"/>
              </a:lnSpc>
              <a:spcBef>
                <a:spcPts val="500"/>
              </a:spcBef>
              <a:spcAft>
                <a:spcPts val="0"/>
              </a:spcAft>
              <a:buClr>
                <a:schemeClr val="dk1"/>
              </a:buClr>
              <a:buSzPts val="3999"/>
              <a:buNone/>
              <a:defRPr sz="2000"/>
            </a:lvl2pPr>
            <a:lvl3pPr lvl="2" algn="ctr">
              <a:lnSpc>
                <a:spcPct val="90000"/>
              </a:lnSpc>
              <a:spcBef>
                <a:spcPts val="500"/>
              </a:spcBef>
              <a:spcAft>
                <a:spcPts val="0"/>
              </a:spcAft>
              <a:buClr>
                <a:schemeClr val="dk1"/>
              </a:buClr>
              <a:buSzPts val="3599"/>
              <a:buNone/>
              <a:defRPr sz="1800"/>
            </a:lvl3pPr>
            <a:lvl4pPr lvl="3" algn="ctr">
              <a:lnSpc>
                <a:spcPct val="90000"/>
              </a:lnSpc>
              <a:spcBef>
                <a:spcPts val="500"/>
              </a:spcBef>
              <a:spcAft>
                <a:spcPts val="0"/>
              </a:spcAft>
              <a:buClr>
                <a:schemeClr val="dk1"/>
              </a:buClr>
              <a:buSzPts val="3199"/>
              <a:buNone/>
              <a:defRPr sz="1600"/>
            </a:lvl4pPr>
            <a:lvl5pPr lvl="4" algn="ctr">
              <a:lnSpc>
                <a:spcPct val="90000"/>
              </a:lnSpc>
              <a:spcBef>
                <a:spcPts val="500"/>
              </a:spcBef>
              <a:spcAft>
                <a:spcPts val="0"/>
              </a:spcAft>
              <a:buClr>
                <a:schemeClr val="dk1"/>
              </a:buClr>
              <a:buSzPts val="3199"/>
              <a:buNone/>
              <a:defRPr sz="1600"/>
            </a:lvl5pPr>
            <a:lvl6pPr lvl="5" algn="ctr">
              <a:lnSpc>
                <a:spcPct val="90000"/>
              </a:lnSpc>
              <a:spcBef>
                <a:spcPts val="500"/>
              </a:spcBef>
              <a:spcAft>
                <a:spcPts val="0"/>
              </a:spcAft>
              <a:buClr>
                <a:schemeClr val="dk1"/>
              </a:buClr>
              <a:buSzPts val="3199"/>
              <a:buNone/>
              <a:defRPr sz="1600"/>
            </a:lvl6pPr>
            <a:lvl7pPr lvl="6" algn="ctr">
              <a:lnSpc>
                <a:spcPct val="90000"/>
              </a:lnSpc>
              <a:spcBef>
                <a:spcPts val="500"/>
              </a:spcBef>
              <a:spcAft>
                <a:spcPts val="0"/>
              </a:spcAft>
              <a:buClr>
                <a:schemeClr val="dk1"/>
              </a:buClr>
              <a:buSzPts val="3199"/>
              <a:buNone/>
              <a:defRPr sz="1600"/>
            </a:lvl7pPr>
            <a:lvl8pPr lvl="7" algn="ctr">
              <a:lnSpc>
                <a:spcPct val="90000"/>
              </a:lnSpc>
              <a:spcBef>
                <a:spcPts val="500"/>
              </a:spcBef>
              <a:spcAft>
                <a:spcPts val="0"/>
              </a:spcAft>
              <a:buClr>
                <a:schemeClr val="dk1"/>
              </a:buClr>
              <a:buSzPts val="3199"/>
              <a:buNone/>
              <a:defRPr sz="1600"/>
            </a:lvl8pPr>
            <a:lvl9pPr lvl="8" algn="ctr">
              <a:lnSpc>
                <a:spcPct val="90000"/>
              </a:lnSpc>
              <a:spcBef>
                <a:spcPts val="500"/>
              </a:spcBef>
              <a:spcAft>
                <a:spcPts val="0"/>
              </a:spcAft>
              <a:buClr>
                <a:schemeClr val="dk1"/>
              </a:buClr>
              <a:buSzPts val="3199"/>
              <a:buNone/>
              <a:defRPr sz="1600"/>
            </a:lvl9pPr>
          </a:lstStyle>
          <a:p>
            <a:endParaRPr/>
          </a:p>
        </p:txBody>
      </p:sp>
      <p:sp>
        <p:nvSpPr>
          <p:cNvPr id="18" name="Google Shape;18;p5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95666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7337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7133431" y="1956595"/>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572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73472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831850" y="1709739"/>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997"/>
              <a:buFont typeface="Calibri"/>
              <a:buNone/>
              <a:defRPr sz="59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body" idx="1"/>
          </p:nvPr>
        </p:nvSpPr>
        <p:spPr>
          <a:xfrm>
            <a:off x="831850" y="4589464"/>
            <a:ext cx="10515600" cy="1500187"/>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rgbClr val="888888"/>
              </a:buClr>
              <a:buSzPts val="4799"/>
              <a:buNone/>
              <a:defRPr sz="2400">
                <a:solidFill>
                  <a:srgbClr val="888888"/>
                </a:solidFill>
              </a:defRPr>
            </a:lvl1pPr>
            <a:lvl2pPr marL="457200" lvl="1" indent="-114300" algn="l">
              <a:lnSpc>
                <a:spcPct val="90000"/>
              </a:lnSpc>
              <a:spcBef>
                <a:spcPts val="500"/>
              </a:spcBef>
              <a:spcAft>
                <a:spcPts val="0"/>
              </a:spcAft>
              <a:buClr>
                <a:srgbClr val="888888"/>
              </a:buClr>
              <a:buSzPts val="3999"/>
              <a:buNone/>
              <a:defRPr sz="2000">
                <a:solidFill>
                  <a:srgbClr val="888888"/>
                </a:solidFill>
              </a:defRPr>
            </a:lvl2pPr>
            <a:lvl3pPr marL="685800" lvl="2" indent="-114300" algn="l">
              <a:lnSpc>
                <a:spcPct val="90000"/>
              </a:lnSpc>
              <a:spcBef>
                <a:spcPts val="500"/>
              </a:spcBef>
              <a:spcAft>
                <a:spcPts val="0"/>
              </a:spcAft>
              <a:buClr>
                <a:srgbClr val="888888"/>
              </a:buClr>
              <a:buSzPts val="3599"/>
              <a:buNone/>
              <a:defRPr sz="1800">
                <a:solidFill>
                  <a:srgbClr val="888888"/>
                </a:solidFill>
              </a:defRPr>
            </a:lvl3pPr>
            <a:lvl4pPr marL="914400" lvl="3" indent="-114300" algn="l">
              <a:lnSpc>
                <a:spcPct val="90000"/>
              </a:lnSpc>
              <a:spcBef>
                <a:spcPts val="500"/>
              </a:spcBef>
              <a:spcAft>
                <a:spcPts val="0"/>
              </a:spcAft>
              <a:buClr>
                <a:srgbClr val="888888"/>
              </a:buClr>
              <a:buSzPts val="3199"/>
              <a:buNone/>
              <a:defRPr sz="1600">
                <a:solidFill>
                  <a:srgbClr val="888888"/>
                </a:solidFill>
              </a:defRPr>
            </a:lvl4pPr>
            <a:lvl5pPr marL="1143000" lvl="4" indent="-114300" algn="l">
              <a:lnSpc>
                <a:spcPct val="90000"/>
              </a:lnSpc>
              <a:spcBef>
                <a:spcPts val="500"/>
              </a:spcBef>
              <a:spcAft>
                <a:spcPts val="0"/>
              </a:spcAft>
              <a:buClr>
                <a:srgbClr val="888888"/>
              </a:buClr>
              <a:buSzPts val="3199"/>
              <a:buNone/>
              <a:defRPr sz="1600">
                <a:solidFill>
                  <a:srgbClr val="888888"/>
                </a:solidFill>
              </a:defRPr>
            </a:lvl5pPr>
            <a:lvl6pPr marL="1371600" lvl="5" indent="-114300" algn="l">
              <a:lnSpc>
                <a:spcPct val="90000"/>
              </a:lnSpc>
              <a:spcBef>
                <a:spcPts val="500"/>
              </a:spcBef>
              <a:spcAft>
                <a:spcPts val="0"/>
              </a:spcAft>
              <a:buClr>
                <a:srgbClr val="888888"/>
              </a:buClr>
              <a:buSzPts val="3199"/>
              <a:buNone/>
              <a:defRPr sz="1600">
                <a:solidFill>
                  <a:srgbClr val="888888"/>
                </a:solidFill>
              </a:defRPr>
            </a:lvl6pPr>
            <a:lvl7pPr marL="1600200" lvl="6" indent="-114300" algn="l">
              <a:lnSpc>
                <a:spcPct val="90000"/>
              </a:lnSpc>
              <a:spcBef>
                <a:spcPts val="500"/>
              </a:spcBef>
              <a:spcAft>
                <a:spcPts val="0"/>
              </a:spcAft>
              <a:buClr>
                <a:srgbClr val="888888"/>
              </a:buClr>
              <a:buSzPts val="3199"/>
              <a:buNone/>
              <a:defRPr sz="1600">
                <a:solidFill>
                  <a:srgbClr val="888888"/>
                </a:solidFill>
              </a:defRPr>
            </a:lvl7pPr>
            <a:lvl8pPr marL="1828800" lvl="7" indent="-114300" algn="l">
              <a:lnSpc>
                <a:spcPct val="90000"/>
              </a:lnSpc>
              <a:spcBef>
                <a:spcPts val="500"/>
              </a:spcBef>
              <a:spcAft>
                <a:spcPts val="0"/>
              </a:spcAft>
              <a:buClr>
                <a:srgbClr val="888888"/>
              </a:buClr>
              <a:buSzPts val="3199"/>
              <a:buNone/>
              <a:defRPr sz="1600">
                <a:solidFill>
                  <a:srgbClr val="888888"/>
                </a:solidFill>
              </a:defRPr>
            </a:lvl8pPr>
            <a:lvl9pPr marL="2057400" lvl="8" indent="-114300" algn="l">
              <a:lnSpc>
                <a:spcPct val="90000"/>
              </a:lnSpc>
              <a:spcBef>
                <a:spcPts val="500"/>
              </a:spcBef>
              <a:spcAft>
                <a:spcPts val="0"/>
              </a:spcAft>
              <a:buClr>
                <a:srgbClr val="888888"/>
              </a:buClr>
              <a:buSzPts val="3199"/>
              <a:buNone/>
              <a:defRPr sz="1600">
                <a:solidFill>
                  <a:srgbClr val="888888"/>
                </a:solidFill>
              </a:defRPr>
            </a:lvl9pPr>
          </a:lstStyle>
          <a:p>
            <a:endParaRPr/>
          </a:p>
        </p:txBody>
      </p:sp>
      <p:sp>
        <p:nvSpPr>
          <p:cNvPr id="30" name="Google Shape;30;p7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232103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76"/>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6" name="Google Shape;36;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37" name="Google Shape;37;p7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6"/>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1558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77"/>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3" name="Google Shape;43;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4" name="Google Shape;44;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228600" lvl="0" indent="-114300" algn="l">
              <a:lnSpc>
                <a:spcPct val="90000"/>
              </a:lnSpc>
              <a:spcBef>
                <a:spcPts val="1000"/>
              </a:spcBef>
              <a:spcAft>
                <a:spcPts val="0"/>
              </a:spcAft>
              <a:buClr>
                <a:schemeClr val="dk1"/>
              </a:buClr>
              <a:buSzPts val="4799"/>
              <a:buNone/>
              <a:defRPr sz="2400" b="1"/>
            </a:lvl1pPr>
            <a:lvl2pPr marL="457200" lvl="1" indent="-114300" algn="l">
              <a:lnSpc>
                <a:spcPct val="90000"/>
              </a:lnSpc>
              <a:spcBef>
                <a:spcPts val="500"/>
              </a:spcBef>
              <a:spcAft>
                <a:spcPts val="0"/>
              </a:spcAft>
              <a:buClr>
                <a:schemeClr val="dk1"/>
              </a:buClr>
              <a:buSzPts val="3999"/>
              <a:buNone/>
              <a:defRPr sz="2000" b="1"/>
            </a:lvl2pPr>
            <a:lvl3pPr marL="685800" lvl="2" indent="-114300" algn="l">
              <a:lnSpc>
                <a:spcPct val="90000"/>
              </a:lnSpc>
              <a:spcBef>
                <a:spcPts val="500"/>
              </a:spcBef>
              <a:spcAft>
                <a:spcPts val="0"/>
              </a:spcAft>
              <a:buClr>
                <a:schemeClr val="dk1"/>
              </a:buClr>
              <a:buSzPts val="3599"/>
              <a:buNone/>
              <a:defRPr sz="1800" b="1"/>
            </a:lvl3pPr>
            <a:lvl4pPr marL="914400" lvl="3" indent="-114300" algn="l">
              <a:lnSpc>
                <a:spcPct val="90000"/>
              </a:lnSpc>
              <a:spcBef>
                <a:spcPts val="500"/>
              </a:spcBef>
              <a:spcAft>
                <a:spcPts val="0"/>
              </a:spcAft>
              <a:buClr>
                <a:schemeClr val="dk1"/>
              </a:buClr>
              <a:buSzPts val="3199"/>
              <a:buNone/>
              <a:defRPr sz="1600" b="1"/>
            </a:lvl4pPr>
            <a:lvl5pPr marL="1143000" lvl="4" indent="-114300" algn="l">
              <a:lnSpc>
                <a:spcPct val="90000"/>
              </a:lnSpc>
              <a:spcBef>
                <a:spcPts val="500"/>
              </a:spcBef>
              <a:spcAft>
                <a:spcPts val="0"/>
              </a:spcAft>
              <a:buClr>
                <a:schemeClr val="dk1"/>
              </a:buClr>
              <a:buSzPts val="3199"/>
              <a:buNone/>
              <a:defRPr sz="1600" b="1"/>
            </a:lvl5pPr>
            <a:lvl6pPr marL="1371600" lvl="5" indent="-114300" algn="l">
              <a:lnSpc>
                <a:spcPct val="90000"/>
              </a:lnSpc>
              <a:spcBef>
                <a:spcPts val="500"/>
              </a:spcBef>
              <a:spcAft>
                <a:spcPts val="0"/>
              </a:spcAft>
              <a:buClr>
                <a:schemeClr val="dk1"/>
              </a:buClr>
              <a:buSzPts val="3199"/>
              <a:buNone/>
              <a:defRPr sz="1600" b="1"/>
            </a:lvl6pPr>
            <a:lvl7pPr marL="1600200" lvl="6" indent="-114300" algn="l">
              <a:lnSpc>
                <a:spcPct val="90000"/>
              </a:lnSpc>
              <a:spcBef>
                <a:spcPts val="500"/>
              </a:spcBef>
              <a:spcAft>
                <a:spcPts val="0"/>
              </a:spcAft>
              <a:buClr>
                <a:schemeClr val="dk1"/>
              </a:buClr>
              <a:buSzPts val="3199"/>
              <a:buNone/>
              <a:defRPr sz="1600" b="1"/>
            </a:lvl7pPr>
            <a:lvl8pPr marL="1828800" lvl="7" indent="-114300" algn="l">
              <a:lnSpc>
                <a:spcPct val="90000"/>
              </a:lnSpc>
              <a:spcBef>
                <a:spcPts val="500"/>
              </a:spcBef>
              <a:spcAft>
                <a:spcPts val="0"/>
              </a:spcAft>
              <a:buClr>
                <a:schemeClr val="dk1"/>
              </a:buClr>
              <a:buSzPts val="3199"/>
              <a:buNone/>
              <a:defRPr sz="1600" b="1"/>
            </a:lvl8pPr>
            <a:lvl9pPr marL="2057400" lvl="8" indent="-114300" algn="l">
              <a:lnSpc>
                <a:spcPct val="90000"/>
              </a:lnSpc>
              <a:spcBef>
                <a:spcPts val="500"/>
              </a:spcBef>
              <a:spcAft>
                <a:spcPts val="0"/>
              </a:spcAft>
              <a:buClr>
                <a:schemeClr val="dk1"/>
              </a:buClr>
              <a:buSzPts val="3199"/>
              <a:buNone/>
              <a:defRPr sz="1600" b="1"/>
            </a:lvl9pPr>
          </a:lstStyle>
          <a:p>
            <a:endParaRPr/>
          </a:p>
        </p:txBody>
      </p:sp>
      <p:sp>
        <p:nvSpPr>
          <p:cNvPr id="45" name="Google Shape;45;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228600" lvl="0" indent="-171450" algn="l">
              <a:lnSpc>
                <a:spcPct val="90000"/>
              </a:lnSpc>
              <a:spcBef>
                <a:spcPts val="1000"/>
              </a:spcBef>
              <a:spcAft>
                <a:spcPts val="0"/>
              </a:spcAft>
              <a:buClr>
                <a:schemeClr val="dk1"/>
              </a:buClr>
              <a:buSzPts val="1800"/>
              <a:buChar char="•"/>
              <a:defRPr/>
            </a:lvl1pPr>
            <a:lvl2pPr marL="457200" lvl="1" indent="-171450" algn="l">
              <a:lnSpc>
                <a:spcPct val="90000"/>
              </a:lnSpc>
              <a:spcBef>
                <a:spcPts val="500"/>
              </a:spcBef>
              <a:spcAft>
                <a:spcPts val="0"/>
              </a:spcAft>
              <a:buClr>
                <a:schemeClr val="dk1"/>
              </a:buClr>
              <a:buSzPts val="1800"/>
              <a:buChar char="•"/>
              <a:defRPr/>
            </a:lvl2pPr>
            <a:lvl3pPr marL="685800" lvl="2" indent="-171450" algn="l">
              <a:lnSpc>
                <a:spcPct val="90000"/>
              </a:lnSpc>
              <a:spcBef>
                <a:spcPts val="500"/>
              </a:spcBef>
              <a:spcAft>
                <a:spcPts val="0"/>
              </a:spcAft>
              <a:buClr>
                <a:schemeClr val="dk1"/>
              </a:buClr>
              <a:buSzPts val="1800"/>
              <a:buChar char="•"/>
              <a:defRPr/>
            </a:lvl3pPr>
            <a:lvl4pPr marL="914400" lvl="3" indent="-171450" algn="l">
              <a:lnSpc>
                <a:spcPct val="90000"/>
              </a:lnSpc>
              <a:spcBef>
                <a:spcPts val="500"/>
              </a:spcBef>
              <a:spcAft>
                <a:spcPts val="0"/>
              </a:spcAft>
              <a:buClr>
                <a:schemeClr val="dk1"/>
              </a:buClr>
              <a:buSzPts val="1800"/>
              <a:buChar char="•"/>
              <a:defRPr/>
            </a:lvl4pPr>
            <a:lvl5pPr marL="1143000" lvl="4" indent="-171450" algn="l">
              <a:lnSpc>
                <a:spcPct val="90000"/>
              </a:lnSpc>
              <a:spcBef>
                <a:spcPts val="500"/>
              </a:spcBef>
              <a:spcAft>
                <a:spcPts val="0"/>
              </a:spcAft>
              <a:buClr>
                <a:schemeClr val="dk1"/>
              </a:buClr>
              <a:buSzPts val="1800"/>
              <a:buChar char="•"/>
              <a:defRPr/>
            </a:lvl5pPr>
            <a:lvl6pPr marL="1371600" lvl="5" indent="-171450" algn="l">
              <a:lnSpc>
                <a:spcPct val="90000"/>
              </a:lnSpc>
              <a:spcBef>
                <a:spcPts val="500"/>
              </a:spcBef>
              <a:spcAft>
                <a:spcPts val="0"/>
              </a:spcAft>
              <a:buClr>
                <a:schemeClr val="dk1"/>
              </a:buClr>
              <a:buSzPts val="1800"/>
              <a:buChar char="•"/>
              <a:defRPr/>
            </a:lvl6pPr>
            <a:lvl7pPr marL="1600200" lvl="6" indent="-171450" algn="l">
              <a:lnSpc>
                <a:spcPct val="90000"/>
              </a:lnSpc>
              <a:spcBef>
                <a:spcPts val="500"/>
              </a:spcBef>
              <a:spcAft>
                <a:spcPts val="0"/>
              </a:spcAft>
              <a:buClr>
                <a:schemeClr val="dk1"/>
              </a:buClr>
              <a:buSzPts val="1800"/>
              <a:buChar char="•"/>
              <a:defRPr/>
            </a:lvl7pPr>
            <a:lvl8pPr marL="1828800" lvl="7" indent="-171450" algn="l">
              <a:lnSpc>
                <a:spcPct val="90000"/>
              </a:lnSpc>
              <a:spcBef>
                <a:spcPts val="500"/>
              </a:spcBef>
              <a:spcAft>
                <a:spcPts val="0"/>
              </a:spcAft>
              <a:buClr>
                <a:schemeClr val="dk1"/>
              </a:buClr>
              <a:buSzPts val="1800"/>
              <a:buChar char="•"/>
              <a:defRPr/>
            </a:lvl8pPr>
            <a:lvl9pPr marL="2057400" lvl="8" indent="-171450" algn="l">
              <a:lnSpc>
                <a:spcPct val="90000"/>
              </a:lnSpc>
              <a:spcBef>
                <a:spcPts val="500"/>
              </a:spcBef>
              <a:spcAft>
                <a:spcPts val="0"/>
              </a:spcAft>
              <a:buClr>
                <a:schemeClr val="dk1"/>
              </a:buClr>
              <a:buSzPts val="1800"/>
              <a:buChar char="•"/>
              <a:defRPr/>
            </a:lvl9pPr>
          </a:lstStyle>
          <a:p>
            <a:endParaRPr/>
          </a:p>
        </p:txBody>
      </p:sp>
      <p:sp>
        <p:nvSpPr>
          <p:cNvPr id="46" name="Google Shape;46;p7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7"/>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9137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78"/>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181212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81736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228600" lvl="0" indent="-317437" algn="l">
              <a:lnSpc>
                <a:spcPct val="90000"/>
              </a:lnSpc>
              <a:spcBef>
                <a:spcPts val="1000"/>
              </a:spcBef>
              <a:spcAft>
                <a:spcPts val="0"/>
              </a:spcAft>
              <a:buClr>
                <a:schemeClr val="dk1"/>
              </a:buClr>
              <a:buSzPts val="6398"/>
              <a:buChar char="•"/>
              <a:defRPr sz="3199"/>
            </a:lvl1pPr>
            <a:lvl2pPr marL="457200" lvl="1" indent="-292068" algn="l">
              <a:lnSpc>
                <a:spcPct val="90000"/>
              </a:lnSpc>
              <a:spcBef>
                <a:spcPts val="500"/>
              </a:spcBef>
              <a:spcAft>
                <a:spcPts val="0"/>
              </a:spcAft>
              <a:buClr>
                <a:schemeClr val="dk1"/>
              </a:buClr>
              <a:buSzPts val="5599"/>
              <a:buChar char="•"/>
              <a:defRPr sz="2800"/>
            </a:lvl2pPr>
            <a:lvl3pPr marL="685800" lvl="2" indent="-266668" algn="l">
              <a:lnSpc>
                <a:spcPct val="90000"/>
              </a:lnSpc>
              <a:spcBef>
                <a:spcPts val="500"/>
              </a:spcBef>
              <a:spcAft>
                <a:spcPts val="0"/>
              </a:spcAft>
              <a:buClr>
                <a:schemeClr val="dk1"/>
              </a:buClr>
              <a:buSzPts val="4799"/>
              <a:buChar char="•"/>
              <a:defRPr sz="2400"/>
            </a:lvl3pPr>
            <a:lvl4pPr marL="914400" lvl="3" indent="-241268" algn="l">
              <a:lnSpc>
                <a:spcPct val="90000"/>
              </a:lnSpc>
              <a:spcBef>
                <a:spcPts val="500"/>
              </a:spcBef>
              <a:spcAft>
                <a:spcPts val="0"/>
              </a:spcAft>
              <a:buClr>
                <a:schemeClr val="dk1"/>
              </a:buClr>
              <a:buSzPts val="3999"/>
              <a:buChar char="•"/>
              <a:defRPr sz="2000"/>
            </a:lvl4pPr>
            <a:lvl5pPr marL="1143000" lvl="4" indent="-241268" algn="l">
              <a:lnSpc>
                <a:spcPct val="90000"/>
              </a:lnSpc>
              <a:spcBef>
                <a:spcPts val="500"/>
              </a:spcBef>
              <a:spcAft>
                <a:spcPts val="0"/>
              </a:spcAft>
              <a:buClr>
                <a:schemeClr val="dk1"/>
              </a:buClr>
              <a:buSzPts val="3999"/>
              <a:buChar char="•"/>
              <a:defRPr sz="2000"/>
            </a:lvl5pPr>
            <a:lvl6pPr marL="1371600" lvl="5" indent="-241268" algn="l">
              <a:lnSpc>
                <a:spcPct val="90000"/>
              </a:lnSpc>
              <a:spcBef>
                <a:spcPts val="500"/>
              </a:spcBef>
              <a:spcAft>
                <a:spcPts val="0"/>
              </a:spcAft>
              <a:buClr>
                <a:schemeClr val="dk1"/>
              </a:buClr>
              <a:buSzPts val="3999"/>
              <a:buChar char="•"/>
              <a:defRPr sz="2000"/>
            </a:lvl6pPr>
            <a:lvl7pPr marL="1600200" lvl="6" indent="-241268" algn="l">
              <a:lnSpc>
                <a:spcPct val="90000"/>
              </a:lnSpc>
              <a:spcBef>
                <a:spcPts val="500"/>
              </a:spcBef>
              <a:spcAft>
                <a:spcPts val="0"/>
              </a:spcAft>
              <a:buClr>
                <a:schemeClr val="dk1"/>
              </a:buClr>
              <a:buSzPts val="3999"/>
              <a:buChar char="•"/>
              <a:defRPr sz="2000"/>
            </a:lvl7pPr>
            <a:lvl8pPr marL="1828800" lvl="7" indent="-241268" algn="l">
              <a:lnSpc>
                <a:spcPct val="90000"/>
              </a:lnSpc>
              <a:spcBef>
                <a:spcPts val="500"/>
              </a:spcBef>
              <a:spcAft>
                <a:spcPts val="0"/>
              </a:spcAft>
              <a:buClr>
                <a:schemeClr val="dk1"/>
              </a:buClr>
              <a:buSzPts val="3999"/>
              <a:buChar char="•"/>
              <a:defRPr sz="2000"/>
            </a:lvl8pPr>
            <a:lvl9pPr marL="2057400" lvl="8" indent="-241268" algn="l">
              <a:lnSpc>
                <a:spcPct val="90000"/>
              </a:lnSpc>
              <a:spcBef>
                <a:spcPts val="500"/>
              </a:spcBef>
              <a:spcAft>
                <a:spcPts val="0"/>
              </a:spcAft>
              <a:buClr>
                <a:schemeClr val="dk1"/>
              </a:buClr>
              <a:buSzPts val="3999"/>
              <a:buChar char="•"/>
              <a:defRPr sz="2000"/>
            </a:lvl9pPr>
          </a:lstStyle>
          <a:p>
            <a:endParaRPr/>
          </a:p>
        </p:txBody>
      </p:sp>
      <p:sp>
        <p:nvSpPr>
          <p:cNvPr id="61" name="Google Shape;61;p80"/>
          <p:cNvSpPr txBox="1">
            <a:spLocks noGrp="1"/>
          </p:cNvSpPr>
          <p:nvPr>
            <p:ph type="body" idx="2"/>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2" name="Google Shape;62;p8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77305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81"/>
          <p:cNvSpPr txBox="1">
            <a:spLocks noGrp="1"/>
          </p:cNvSpPr>
          <p:nvPr>
            <p:ph type="title"/>
          </p:nvPr>
        </p:nvSpPr>
        <p:spPr>
          <a:xfrm>
            <a:off x="839789"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398"/>
              <a:buFont typeface="Calibri"/>
              <a:buNone/>
              <a:defRPr sz="319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1"/>
          <p:cNvSpPr>
            <a:spLocks noGrp="1"/>
          </p:cNvSpPr>
          <p:nvPr>
            <p:ph type="pic" idx="2"/>
          </p:nvPr>
        </p:nvSpPr>
        <p:spPr>
          <a:xfrm>
            <a:off x="5183188" y="987426"/>
            <a:ext cx="6172200" cy="4873625"/>
          </a:xfrm>
          <a:prstGeom prst="rect">
            <a:avLst/>
          </a:prstGeom>
          <a:noFill/>
          <a:ln>
            <a:noFill/>
          </a:ln>
        </p:spPr>
      </p:sp>
      <p:sp>
        <p:nvSpPr>
          <p:cNvPr id="68" name="Google Shape;68;p81"/>
          <p:cNvSpPr txBox="1">
            <a:spLocks noGrp="1"/>
          </p:cNvSpPr>
          <p:nvPr>
            <p:ph type="body" idx="1"/>
          </p:nvPr>
        </p:nvSpPr>
        <p:spPr>
          <a:xfrm>
            <a:off x="839789" y="2057400"/>
            <a:ext cx="3932237" cy="3811588"/>
          </a:xfrm>
          <a:prstGeom prst="rect">
            <a:avLst/>
          </a:prstGeom>
          <a:noFill/>
          <a:ln>
            <a:noFill/>
          </a:ln>
        </p:spPr>
        <p:txBody>
          <a:bodyPr spcFirstLastPara="1" wrap="square" lIns="91425" tIns="45700" rIns="91425" bIns="45700" anchor="t" anchorCtr="0">
            <a:normAutofit/>
          </a:bodyPr>
          <a:lstStyle>
            <a:lvl1pPr marL="228600" lvl="0" indent="-114300" algn="l">
              <a:lnSpc>
                <a:spcPct val="90000"/>
              </a:lnSpc>
              <a:spcBef>
                <a:spcPts val="1000"/>
              </a:spcBef>
              <a:spcAft>
                <a:spcPts val="0"/>
              </a:spcAft>
              <a:buClr>
                <a:schemeClr val="dk1"/>
              </a:buClr>
              <a:buSzPts val="3199"/>
              <a:buNone/>
              <a:defRPr sz="1600"/>
            </a:lvl1pPr>
            <a:lvl2pPr marL="457200" lvl="1" indent="-114300" algn="l">
              <a:lnSpc>
                <a:spcPct val="90000"/>
              </a:lnSpc>
              <a:spcBef>
                <a:spcPts val="500"/>
              </a:spcBef>
              <a:spcAft>
                <a:spcPts val="0"/>
              </a:spcAft>
              <a:buClr>
                <a:schemeClr val="dk1"/>
              </a:buClr>
              <a:buSzPts val="2799"/>
              <a:buNone/>
              <a:defRPr sz="1400"/>
            </a:lvl2pPr>
            <a:lvl3pPr marL="685800" lvl="2" indent="-114300" algn="l">
              <a:lnSpc>
                <a:spcPct val="90000"/>
              </a:lnSpc>
              <a:spcBef>
                <a:spcPts val="500"/>
              </a:spcBef>
              <a:spcAft>
                <a:spcPts val="0"/>
              </a:spcAft>
              <a:buClr>
                <a:schemeClr val="dk1"/>
              </a:buClr>
              <a:buSzPts val="2399"/>
              <a:buNone/>
              <a:defRPr sz="1200"/>
            </a:lvl3pPr>
            <a:lvl4pPr marL="914400" lvl="3" indent="-114300" algn="l">
              <a:lnSpc>
                <a:spcPct val="90000"/>
              </a:lnSpc>
              <a:spcBef>
                <a:spcPts val="500"/>
              </a:spcBef>
              <a:spcAft>
                <a:spcPts val="0"/>
              </a:spcAft>
              <a:buClr>
                <a:schemeClr val="dk1"/>
              </a:buClr>
              <a:buSzPts val="2000"/>
              <a:buNone/>
              <a:defRPr sz="1000"/>
            </a:lvl4pPr>
            <a:lvl5pPr marL="1143000" lvl="4" indent="-114300" algn="l">
              <a:lnSpc>
                <a:spcPct val="90000"/>
              </a:lnSpc>
              <a:spcBef>
                <a:spcPts val="500"/>
              </a:spcBef>
              <a:spcAft>
                <a:spcPts val="0"/>
              </a:spcAft>
              <a:buClr>
                <a:schemeClr val="dk1"/>
              </a:buClr>
              <a:buSzPts val="2000"/>
              <a:buNone/>
              <a:defRPr sz="1000"/>
            </a:lvl5pPr>
            <a:lvl6pPr marL="1371600" lvl="5" indent="-114300" algn="l">
              <a:lnSpc>
                <a:spcPct val="90000"/>
              </a:lnSpc>
              <a:spcBef>
                <a:spcPts val="500"/>
              </a:spcBef>
              <a:spcAft>
                <a:spcPts val="0"/>
              </a:spcAft>
              <a:buClr>
                <a:schemeClr val="dk1"/>
              </a:buClr>
              <a:buSzPts val="2000"/>
              <a:buNone/>
              <a:defRPr sz="1000"/>
            </a:lvl6pPr>
            <a:lvl7pPr marL="1600200" lvl="6" indent="-114300" algn="l">
              <a:lnSpc>
                <a:spcPct val="90000"/>
              </a:lnSpc>
              <a:spcBef>
                <a:spcPts val="500"/>
              </a:spcBef>
              <a:spcAft>
                <a:spcPts val="0"/>
              </a:spcAft>
              <a:buClr>
                <a:schemeClr val="dk1"/>
              </a:buClr>
              <a:buSzPts val="2000"/>
              <a:buNone/>
              <a:defRPr sz="1000"/>
            </a:lvl7pPr>
            <a:lvl8pPr marL="1828800" lvl="7" indent="-114300" algn="l">
              <a:lnSpc>
                <a:spcPct val="90000"/>
              </a:lnSpc>
              <a:spcBef>
                <a:spcPts val="500"/>
              </a:spcBef>
              <a:spcAft>
                <a:spcPts val="0"/>
              </a:spcAft>
              <a:buClr>
                <a:schemeClr val="dk1"/>
              </a:buClr>
              <a:buSzPts val="2000"/>
              <a:buNone/>
              <a:defRPr sz="1000"/>
            </a:lvl8pPr>
            <a:lvl9pPr marL="2057400" lvl="8" indent="-114300" algn="l">
              <a:lnSpc>
                <a:spcPct val="90000"/>
              </a:lnSpc>
              <a:spcBef>
                <a:spcPts val="500"/>
              </a:spcBef>
              <a:spcAft>
                <a:spcPts val="0"/>
              </a:spcAft>
              <a:buClr>
                <a:schemeClr val="dk1"/>
              </a:buClr>
              <a:buSzPts val="2000"/>
              <a:buNone/>
              <a:defRPr sz="1000"/>
            </a:lvl9pPr>
          </a:lstStyle>
          <a:p>
            <a:endParaRPr/>
          </a:p>
        </p:txBody>
      </p:sp>
      <p:sp>
        <p:nvSpPr>
          <p:cNvPr id="69" name="Google Shape;69;p8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1"/>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65571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798"/>
              <a:buFont typeface="Calibri"/>
              <a:buNone/>
              <a:defRPr sz="8798"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4"/>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584136" algn="l" rtl="0">
              <a:lnSpc>
                <a:spcPct val="90000"/>
              </a:lnSpc>
              <a:spcBef>
                <a:spcPts val="2000"/>
              </a:spcBef>
              <a:spcAft>
                <a:spcPts val="0"/>
              </a:spcAft>
              <a:buClr>
                <a:schemeClr val="dk1"/>
              </a:buClr>
              <a:buSzPts val="5599"/>
              <a:buFont typeface="Arial"/>
              <a:buChar char="•"/>
              <a:defRPr sz="5599" b="0" i="0" u="none" strike="noStrike" cap="none">
                <a:solidFill>
                  <a:schemeClr val="dk1"/>
                </a:solidFill>
                <a:latin typeface="Calibri"/>
                <a:ea typeface="Calibri"/>
                <a:cs typeface="Calibri"/>
                <a:sym typeface="Calibri"/>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Calibri"/>
                <a:ea typeface="Calibri"/>
                <a:cs typeface="Calibri"/>
                <a:sym typeface="Calibri"/>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Calibri"/>
                <a:ea typeface="Calibri"/>
                <a:cs typeface="Calibri"/>
                <a:sym typeface="Calibri"/>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2" name="Google Shape;12;p5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3" name="Google Shape;13;p54"/>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700" b="0" i="0" u="none" strike="noStrike" cap="none">
                <a:solidFill>
                  <a:srgbClr val="000000"/>
                </a:solidFill>
                <a:latin typeface="Arial"/>
                <a:ea typeface="Arial"/>
                <a:cs typeface="Arial"/>
                <a:sym typeface="Arial"/>
              </a:defRPr>
            </a:lvl9pPr>
          </a:lstStyle>
          <a:p>
            <a:endParaRPr/>
          </a:p>
        </p:txBody>
      </p:sp>
      <p:sp>
        <p:nvSpPr>
          <p:cNvPr id="14" name="Google Shape;14;p5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399"/>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6202682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www.techscience.com/jrm/online/detail/21376" TargetMode="Externa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9.webp"/><Relationship Id="rId3" Type="http://schemas.openxmlformats.org/officeDocument/2006/relationships/image" Target="../media/image9.png"/><Relationship Id="rId7" Type="http://schemas.openxmlformats.org/officeDocument/2006/relationships/image" Target="../media/image18.web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7.webp"/><Relationship Id="rId5" Type="http://schemas.openxmlformats.org/officeDocument/2006/relationships/image" Target="../media/image16.webp"/><Relationship Id="rId4" Type="http://schemas.openxmlformats.org/officeDocument/2006/relationships/image" Target="../media/image15.webp"/><Relationship Id="rId9" Type="http://schemas.openxmlformats.org/officeDocument/2006/relationships/image" Target="../media/image20.web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2442962"/>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Estudiantes:</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-Agatha Prado Gárate</a:t>
            </a:r>
            <a:endParaRPr sz="195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-Gustavo De la Cruz Montalvo</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-Jhonsy O. Silva López</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 24 septiembre de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ES" sz="2200" i="1" kern="0" dirty="0">
                <a:solidFill>
                  <a:srgbClr val="000000"/>
                </a:solidFill>
                <a:latin typeface="Century Gothic" panose="020B0502020202020204" pitchFamily="34" charset="0"/>
                <a:ea typeface="Century Gothic"/>
                <a:cs typeface="Century Gothic"/>
                <a:sym typeface="Century Gothic"/>
              </a:rPr>
              <a:t>Pr</a:t>
            </a:r>
            <a:r>
              <a:rPr lang="es-419" sz="2200" i="1" kern="0" dirty="0" err="1">
                <a:solidFill>
                  <a:srgbClr val="000000"/>
                </a:solidFill>
                <a:latin typeface="Century Gothic" panose="020B0502020202020204" pitchFamily="34" charset="0"/>
                <a:ea typeface="Century Gothic"/>
                <a:cs typeface="Century Gothic"/>
                <a:sym typeface="Century Gothic"/>
              </a:rPr>
              <a:t>áctica</a:t>
            </a:r>
            <a:r>
              <a:rPr lang="es-419" sz="2200" i="1" kern="0" dirty="0">
                <a:solidFill>
                  <a:srgbClr val="000000"/>
                </a:solidFill>
                <a:latin typeface="Century Gothic" panose="020B0502020202020204" pitchFamily="34" charset="0"/>
                <a:ea typeface="Century Gothic"/>
                <a:cs typeface="Century Gothic"/>
                <a:sym typeface="Century Gothic"/>
              </a:rPr>
              <a:t> 4: </a:t>
            </a:r>
            <a:r>
              <a:rPr lang="es-ES" sz="2200" i="1" kern="0" dirty="0">
                <a:solidFill>
                  <a:srgbClr val="000000"/>
                </a:solidFill>
                <a:latin typeface="Century Gothic" panose="020B0502020202020204" pitchFamily="34" charset="0"/>
                <a:cs typeface="Arial"/>
                <a:sym typeface="Arial"/>
              </a:rPr>
              <a:t>Pruebas estadísticas (DBCA)</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pic>
        <p:nvPicPr>
          <p:cNvPr id="1026" name="Picture 2" descr="Market penetration icon">
            <a:extLst>
              <a:ext uri="{FF2B5EF4-FFF2-40B4-BE49-F238E27FC236}">
                <a16:creationId xmlns:a16="http://schemas.microsoft.com/office/drawing/2014/main" id="{44C023F1-5041-5ABD-4EA8-24282BDDE371}"/>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588" y="6375029"/>
            <a:ext cx="475918" cy="4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4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sp>
        <p:nvSpPr>
          <p:cNvPr id="7" name="CuadroTexto 6">
            <a:extLst>
              <a:ext uri="{FF2B5EF4-FFF2-40B4-BE49-F238E27FC236}">
                <a16:creationId xmlns:a16="http://schemas.microsoft.com/office/drawing/2014/main" id="{1C4C98AE-0BD2-4BBA-B589-A169156CFDC9}"/>
              </a:ext>
            </a:extLst>
          </p:cNvPr>
          <p:cNvSpPr txBox="1"/>
          <p:nvPr/>
        </p:nvSpPr>
        <p:spPr>
          <a:xfrm>
            <a:off x="776212" y="1263211"/>
            <a:ext cx="6094520" cy="2862322"/>
          </a:xfrm>
          <a:prstGeom prst="rect">
            <a:avLst/>
          </a:prstGeom>
          <a:noFill/>
        </p:spPr>
        <p:txBody>
          <a:bodyPr wrap="square">
            <a:spAutoFit/>
          </a:bodyPr>
          <a:lstStyle/>
          <a:p>
            <a:pPr algn="just"/>
            <a:r>
              <a:rPr lang="es-ES" sz="1800" dirty="0">
                <a:effectLst/>
                <a:latin typeface="Times New Roman" panose="02020603050405020304" pitchFamily="18" charset="0"/>
                <a:ea typeface="Times New Roman" panose="02020603050405020304" pitchFamily="18" charset="0"/>
              </a:rPr>
              <a:t>El resultado de la prueba de Durbin-Watson muestra un estadístico DW de 1.5452 y un valor p de 0.1344. Dado que el valor p es mayor que el nivel de significancia comúnmente utilizado (por ejemplo, 0.05), no hay suficiente evidencia para rechazar la hipótesis nula de que no existe autocorrelación positiva en los residuos del modelo. En otras palabras, los residuos del modelo no presentan una autocorrelación significativa, y por lo tanto, se cumple la suposición de independencia de los errores para el modelo de ANOVA analizado.</a:t>
            </a:r>
            <a:endParaRPr lang="es-PE" sz="1800" dirty="0">
              <a:effectLst/>
              <a:latin typeface="Times New Roman" panose="02020603050405020304" pitchFamily="18" charset="0"/>
              <a:ea typeface="Times New Roman" panose="02020603050405020304" pitchFamily="18" charset="0"/>
            </a:endParaRPr>
          </a:p>
        </p:txBody>
      </p:sp>
      <p:pic>
        <p:nvPicPr>
          <p:cNvPr id="8" name="Imagen 7">
            <a:extLst>
              <a:ext uri="{FF2B5EF4-FFF2-40B4-BE49-F238E27FC236}">
                <a16:creationId xmlns:a16="http://schemas.microsoft.com/office/drawing/2014/main" id="{D50694BB-4AE9-404D-8DF4-5CAA62CEED67}"/>
              </a:ext>
            </a:extLst>
          </p:cNvPr>
          <p:cNvPicPr/>
          <p:nvPr/>
        </p:nvPicPr>
        <p:blipFill>
          <a:blip r:embed="rId4"/>
          <a:stretch>
            <a:fillRect/>
          </a:stretch>
        </p:blipFill>
        <p:spPr>
          <a:xfrm>
            <a:off x="2554023" y="4237047"/>
            <a:ext cx="2116455" cy="648662"/>
          </a:xfrm>
          <a:prstGeom prst="rect">
            <a:avLst/>
          </a:prstGeom>
        </p:spPr>
      </p:pic>
      <p:pic>
        <p:nvPicPr>
          <p:cNvPr id="10" name="Imagen 9">
            <a:extLst>
              <a:ext uri="{FF2B5EF4-FFF2-40B4-BE49-F238E27FC236}">
                <a16:creationId xmlns:a16="http://schemas.microsoft.com/office/drawing/2014/main" id="{05C30A7C-1B8A-43B7-925C-AB985A4E7465}"/>
              </a:ext>
            </a:extLst>
          </p:cNvPr>
          <p:cNvPicPr>
            <a:picLocks noChangeAspect="1"/>
          </p:cNvPicPr>
          <p:nvPr/>
        </p:nvPicPr>
        <p:blipFill>
          <a:blip r:embed="rId5"/>
          <a:stretch>
            <a:fillRect/>
          </a:stretch>
        </p:blipFill>
        <p:spPr>
          <a:xfrm>
            <a:off x="2554023" y="4947089"/>
            <a:ext cx="6819900" cy="1295400"/>
          </a:xfrm>
          <a:prstGeom prst="rect">
            <a:avLst/>
          </a:prstGeom>
        </p:spPr>
      </p:pic>
    </p:spTree>
    <p:extLst>
      <p:ext uri="{BB962C8B-B14F-4D97-AF65-F5344CB8AC3E}">
        <p14:creationId xmlns:p14="http://schemas.microsoft.com/office/powerpoint/2010/main" val="118061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pic>
        <p:nvPicPr>
          <p:cNvPr id="9" name="Imagen 8">
            <a:extLst>
              <a:ext uri="{FF2B5EF4-FFF2-40B4-BE49-F238E27FC236}">
                <a16:creationId xmlns:a16="http://schemas.microsoft.com/office/drawing/2014/main" id="{196A7084-2FA6-4543-8E23-C9EB6756BDF3}"/>
              </a:ext>
            </a:extLst>
          </p:cNvPr>
          <p:cNvPicPr>
            <a:picLocks noChangeAspect="1"/>
          </p:cNvPicPr>
          <p:nvPr/>
        </p:nvPicPr>
        <p:blipFill>
          <a:blip r:embed="rId4"/>
          <a:stretch>
            <a:fillRect/>
          </a:stretch>
        </p:blipFill>
        <p:spPr>
          <a:xfrm>
            <a:off x="630094" y="5631611"/>
            <a:ext cx="6410325" cy="552450"/>
          </a:xfrm>
          <a:prstGeom prst="rect">
            <a:avLst/>
          </a:prstGeom>
        </p:spPr>
      </p:pic>
      <p:sp>
        <p:nvSpPr>
          <p:cNvPr id="12" name="CuadroTexto 11">
            <a:extLst>
              <a:ext uri="{FF2B5EF4-FFF2-40B4-BE49-F238E27FC236}">
                <a16:creationId xmlns:a16="http://schemas.microsoft.com/office/drawing/2014/main" id="{A4D8EBD6-F8BB-4324-BAA3-7E06D038994D}"/>
              </a:ext>
            </a:extLst>
          </p:cNvPr>
          <p:cNvSpPr txBox="1"/>
          <p:nvPr/>
        </p:nvSpPr>
        <p:spPr>
          <a:xfrm>
            <a:off x="617408" y="1064063"/>
            <a:ext cx="6094520" cy="4247317"/>
          </a:xfrm>
          <a:prstGeom prst="rect">
            <a:avLst/>
          </a:prstGeom>
          <a:noFill/>
        </p:spPr>
        <p:txBody>
          <a:bodyPr wrap="square">
            <a:spAutoFit/>
          </a:bodyPr>
          <a:lstStyle/>
          <a:p>
            <a:pPr algn="just"/>
            <a:r>
              <a:rPr lang="es-ES" sz="1800" dirty="0">
                <a:effectLst/>
                <a:latin typeface="Times New Roman" panose="02020603050405020304" pitchFamily="18" charset="0"/>
                <a:ea typeface="Times New Roman" panose="02020603050405020304" pitchFamily="18" charset="0"/>
              </a:rPr>
              <a:t>Los resultados de la prueba de Tukey HSD muestran que hay diferencias significativas en el "Peso" entre los diferentes niveles de "Malla". El análisis se realizó con un nivel de significancia del 5% (α = 0.05), utilizando la media cuadrática del error (</a:t>
            </a:r>
            <a:r>
              <a:rPr lang="es-ES" sz="1800" dirty="0" err="1">
                <a:effectLst/>
                <a:latin typeface="Times New Roman" panose="02020603050405020304" pitchFamily="18" charset="0"/>
                <a:ea typeface="Times New Roman" panose="02020603050405020304" pitchFamily="18" charset="0"/>
              </a:rPr>
              <a:t>MSerror</a:t>
            </a:r>
            <a:r>
              <a:rPr lang="es-ES" sz="1800" dirty="0">
                <a:effectLst/>
                <a:latin typeface="Times New Roman" panose="02020603050405020304" pitchFamily="18" charset="0"/>
                <a:ea typeface="Times New Roman" panose="02020603050405020304" pitchFamily="18" charset="0"/>
              </a:rPr>
              <a:t> = 0.0261) y 10 grados de libertad para el error. La prueba clasificó los niveles de "Malla" en dos grupos homogéneos: la malla de 30 micras fue significativamente diferente de las demás (etiquetada con la letra "a"), mientras que las mallas de 50, 100 y 200 micras no presentaron diferencias significativas entre sí (etiquetadas con la letra "b"). Esto indica que la malla de 30 micras tiene un peso significativamente mayor, mientras que las otras mallas comparten características similares respecto a esta variable. La media del peso fue más alta para la malla de 30 (0.839025) y la más baja para la malla de 200 (0.147925).</a:t>
            </a:r>
            <a:endParaRPr lang="es-PE" sz="1800" dirty="0">
              <a:effectLst/>
              <a:latin typeface="Times New Roman" panose="02020603050405020304" pitchFamily="18" charset="0"/>
              <a:ea typeface="Times New Roman" panose="02020603050405020304" pitchFamily="18" charset="0"/>
            </a:endParaRPr>
          </a:p>
        </p:txBody>
      </p:sp>
      <p:pic>
        <p:nvPicPr>
          <p:cNvPr id="13" name="Imagen 12">
            <a:extLst>
              <a:ext uri="{FF2B5EF4-FFF2-40B4-BE49-F238E27FC236}">
                <a16:creationId xmlns:a16="http://schemas.microsoft.com/office/drawing/2014/main" id="{E2A6B632-9996-4B45-B690-778D70B0F994}"/>
              </a:ext>
            </a:extLst>
          </p:cNvPr>
          <p:cNvPicPr/>
          <p:nvPr/>
        </p:nvPicPr>
        <p:blipFill>
          <a:blip r:embed="rId5">
            <a:extLst>
              <a:ext uri="{28A0092B-C50C-407E-A947-70E740481C1C}">
                <a14:useLocalDpi xmlns:a14="http://schemas.microsoft.com/office/drawing/2010/main" val="0"/>
              </a:ext>
            </a:extLst>
          </a:blip>
          <a:stretch>
            <a:fillRect/>
          </a:stretch>
        </p:blipFill>
        <p:spPr>
          <a:xfrm>
            <a:off x="6928075" y="1932412"/>
            <a:ext cx="4888104" cy="2993176"/>
          </a:xfrm>
          <a:prstGeom prst="rect">
            <a:avLst/>
          </a:prstGeom>
        </p:spPr>
      </p:pic>
    </p:spTree>
    <p:extLst>
      <p:ext uri="{BB962C8B-B14F-4D97-AF65-F5344CB8AC3E}">
        <p14:creationId xmlns:p14="http://schemas.microsoft.com/office/powerpoint/2010/main" val="37164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880832" y="170529"/>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500" kern="0" dirty="0">
                <a:solidFill>
                  <a:srgbClr val="2F5496"/>
                </a:solidFill>
                <a:latin typeface="Century Gothic"/>
                <a:ea typeface="Century Gothic"/>
                <a:cs typeface="Century Gothic"/>
                <a:sym typeface="Century Gothic"/>
              </a:rPr>
              <a:t>6. Conclusiones y recomendaciones</a:t>
            </a:r>
            <a:endParaRPr sz="2500" kern="0" dirty="0">
              <a:solidFill>
                <a:srgbClr val="8CB64A"/>
              </a:solidFill>
              <a:latin typeface="Century Gothic"/>
              <a:ea typeface="Century Gothic"/>
              <a:cs typeface="Century Gothic"/>
              <a:sym typeface="Century Gothic"/>
            </a:endParaRPr>
          </a:p>
        </p:txBody>
      </p:sp>
      <p:sp>
        <p:nvSpPr>
          <p:cNvPr id="7" name="Google Shape;71;p12">
            <a:extLst>
              <a:ext uri="{FF2B5EF4-FFF2-40B4-BE49-F238E27FC236}">
                <a16:creationId xmlns:a16="http://schemas.microsoft.com/office/drawing/2014/main" id="{53297F01-C3D2-6574-4C47-36FB85C05006}"/>
              </a:ext>
            </a:extLst>
          </p:cNvPr>
          <p:cNvSpPr txBox="1">
            <a:spLocks/>
          </p:cNvSpPr>
          <p:nvPr/>
        </p:nvSpPr>
        <p:spPr>
          <a:xfrm>
            <a:off x="598886" y="790428"/>
            <a:ext cx="10921521" cy="5473817"/>
          </a:xfrm>
          <a:prstGeom prst="rect">
            <a:avLst/>
          </a:prstGeom>
          <a:noFill/>
          <a:ln>
            <a:noFill/>
          </a:ln>
        </p:spPr>
        <p:txBody>
          <a:bodyPr spcFirstLastPara="1" wrap="square" lIns="121869" tIns="121869" rIns="121869" bIns="1218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marL="342900" indent="-342900" algn="just" defTabSz="457200">
              <a:buFont typeface="Wingdings" panose="05000000000000000000" pitchFamily="2" charset="2"/>
              <a:buChar char="§"/>
            </a:pPr>
            <a:r>
              <a:rPr lang="es-ES" b="0" kern="0" dirty="0">
                <a:latin typeface="Century Gothic (Cuerpo)"/>
              </a:rPr>
              <a:t>Se recomienda el uso de estas pruebas estadísticas en cualquier estudio experimental donde sea necesario garantizar la validez y la robustez de los resultados. Además, es crucial verificar que se cumplan los supuestos del modelo antes de interpretar los resultados, utilizando las pruebas de normalidad, homogeneidad de varianzas y autocorrelación para asegurar que las conclusiones derivadas del análisis sean confiables.</a:t>
            </a:r>
          </a:p>
        </p:txBody>
      </p:sp>
    </p:spTree>
    <p:extLst>
      <p:ext uri="{BB962C8B-B14F-4D97-AF65-F5344CB8AC3E}">
        <p14:creationId xmlns:p14="http://schemas.microsoft.com/office/powerpoint/2010/main" val="404003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8" name="Google Shape;188;p31"/>
          <p:cNvSpPr txBox="1"/>
          <p:nvPr/>
        </p:nvSpPr>
        <p:spPr>
          <a:xfrm>
            <a:off x="776029" y="2750047"/>
            <a:ext cx="1033296"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Curso:</a:t>
            </a:r>
            <a:endParaRPr sz="600" kern="0" dirty="0">
              <a:solidFill>
                <a:srgbClr val="262626"/>
              </a:solidFill>
              <a:latin typeface="Century Gothic" panose="020B0502020202020204" pitchFamily="34" charset="0"/>
              <a:ea typeface="Century Gothic"/>
              <a:cs typeface="Century Gothic"/>
              <a:sym typeface="Century Gothic"/>
            </a:endParaRPr>
          </a:p>
        </p:txBody>
      </p:sp>
      <p:sp>
        <p:nvSpPr>
          <p:cNvPr id="189" name="Google Shape;189;p31"/>
          <p:cNvSpPr txBox="1"/>
          <p:nvPr/>
        </p:nvSpPr>
        <p:spPr>
          <a:xfrm>
            <a:off x="1809324" y="2896587"/>
            <a:ext cx="10643179" cy="384701"/>
          </a:xfrm>
          <a:prstGeom prst="rect">
            <a:avLst/>
          </a:prstGeom>
          <a:noFill/>
          <a:ln>
            <a:noFill/>
          </a:ln>
        </p:spPr>
        <p:txBody>
          <a:bodyPr spcFirstLastPara="1" wrap="square" lIns="45713" tIns="22850" rIns="45713" bIns="22850" anchor="t" anchorCtr="0">
            <a:spAutoFit/>
          </a:bodyPr>
          <a:lstStyle/>
          <a:p>
            <a:pPr defTabSz="457200">
              <a:buClr>
                <a:srgbClr val="000000"/>
              </a:buClr>
              <a:buSzPts val="4800"/>
            </a:pPr>
            <a:r>
              <a:rPr lang="es-ES" sz="2200" kern="0" dirty="0">
                <a:solidFill>
                  <a:srgbClr val="000000"/>
                </a:solidFill>
                <a:latin typeface="Century Gothic" panose="020B0502020202020204" pitchFamily="34" charset="0"/>
                <a:ea typeface="Century Gothic"/>
                <a:cs typeface="Century Gothic"/>
                <a:sym typeface="Century Gothic"/>
              </a:rPr>
              <a:t>Diseño y Análisis de Experimentos en Ingeniería y Ciencias Ambientales</a:t>
            </a:r>
          </a:p>
        </p:txBody>
      </p:sp>
      <p:sp>
        <p:nvSpPr>
          <p:cNvPr id="190" name="Google Shape;190;p31"/>
          <p:cNvSpPr txBox="1"/>
          <p:nvPr/>
        </p:nvSpPr>
        <p:spPr>
          <a:xfrm>
            <a:off x="776029" y="4138392"/>
            <a:ext cx="6370585" cy="2442962"/>
          </a:xfrm>
          <a:prstGeom prst="rect">
            <a:avLst/>
          </a:prstGeom>
          <a:noFill/>
          <a:ln>
            <a:noFill/>
          </a:ln>
        </p:spPr>
        <p:txBody>
          <a:bodyPr spcFirstLastPara="1" wrap="square" lIns="34288" tIns="17138" rIns="34288" bIns="17138" anchor="t" anchorCtr="0">
            <a:spAutoFit/>
          </a:bodyPr>
          <a:lstStyle/>
          <a:p>
            <a:pPr defTabSz="457200">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Docente:</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-PhD. </a:t>
            </a:r>
            <a:r>
              <a:rPr lang="fr-FR" sz="1950" kern="0" dirty="0">
                <a:solidFill>
                  <a:srgbClr val="000000"/>
                </a:solidFill>
                <a:latin typeface="Century Gothic" panose="020B0502020202020204" pitchFamily="34" charset="0"/>
                <a:ea typeface="Century Gothic"/>
                <a:cs typeface="Century Gothic"/>
                <a:sym typeface="Century Gothic"/>
              </a:rPr>
              <a:t>Christian René Encina </a:t>
            </a:r>
            <a:r>
              <a:rPr lang="fr-FR" sz="1950" kern="0" dirty="0" err="1">
                <a:solidFill>
                  <a:srgbClr val="000000"/>
                </a:solidFill>
                <a:latin typeface="Century Gothic" panose="020B0502020202020204" pitchFamily="34" charset="0"/>
                <a:ea typeface="Century Gothic"/>
                <a:cs typeface="Century Gothic"/>
                <a:sym typeface="Century Gothic"/>
              </a:rPr>
              <a:t>Zelada</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Estudiantes:</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b="1" kern="0" dirty="0">
                <a:solidFill>
                  <a:srgbClr val="000000"/>
                </a:solidFill>
                <a:latin typeface="Century Gothic" panose="020B0502020202020204" pitchFamily="34" charset="0"/>
                <a:ea typeface="Century Gothic"/>
                <a:cs typeface="Century Gothic"/>
                <a:sym typeface="Century Gothic"/>
              </a:rPr>
              <a:t>		</a:t>
            </a:r>
            <a:r>
              <a:rPr lang="es-ES" sz="1950" kern="0" dirty="0">
                <a:solidFill>
                  <a:srgbClr val="000000"/>
                </a:solidFill>
                <a:latin typeface="Century Gothic" panose="020B0502020202020204" pitchFamily="34" charset="0"/>
                <a:ea typeface="Century Gothic"/>
                <a:cs typeface="Century Gothic"/>
                <a:sym typeface="Century Gothic"/>
              </a:rPr>
              <a:t>-Agatha Prado Gárate</a:t>
            </a:r>
            <a:endParaRPr sz="195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-Gustavo De la Cruz Montalvo</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-Jhonsy O. Silva López</a:t>
            </a:r>
            <a:endParaRPr sz="700" kern="0" dirty="0">
              <a:solidFill>
                <a:srgbClr val="000000"/>
              </a:solidFill>
              <a:latin typeface="Century Gothic" panose="020B0502020202020204" pitchFamily="34" charset="0"/>
              <a:ea typeface="Century Gothic"/>
              <a:cs typeface="Century Gothic"/>
              <a:sym typeface="Century Gothic"/>
            </a:endParaRPr>
          </a:p>
          <a:p>
            <a:pPr defTabSz="457200">
              <a:spcBef>
                <a:spcPts val="390"/>
              </a:spcBef>
              <a:buClr>
                <a:srgbClr val="000000"/>
              </a:buClr>
              <a:buSzPts val="3900"/>
            </a:pPr>
            <a:r>
              <a:rPr lang="es-ES" sz="1950" kern="0" dirty="0">
                <a:solidFill>
                  <a:srgbClr val="000000"/>
                </a:solidFill>
                <a:latin typeface="Century Gothic" panose="020B0502020202020204" pitchFamily="34" charset="0"/>
                <a:ea typeface="Century Gothic"/>
                <a:cs typeface="Century Gothic"/>
                <a:sym typeface="Century Gothic"/>
              </a:rPr>
              <a:t>		-José Zevallos Ruiz</a:t>
            </a:r>
            <a:endParaRPr sz="700" kern="0" dirty="0">
              <a:solidFill>
                <a:srgbClr val="000000"/>
              </a:solidFill>
              <a:latin typeface="Century Gothic" panose="020B0502020202020204" pitchFamily="34" charset="0"/>
              <a:ea typeface="Century Gothic"/>
              <a:cs typeface="Century Gothic"/>
              <a:sym typeface="Century Gothic"/>
            </a:endParaRPr>
          </a:p>
        </p:txBody>
      </p:sp>
      <p:sp>
        <p:nvSpPr>
          <p:cNvPr id="191" name="Google Shape;191;p31"/>
          <p:cNvSpPr txBox="1"/>
          <p:nvPr/>
        </p:nvSpPr>
        <p:spPr>
          <a:xfrm>
            <a:off x="5157074" y="6539535"/>
            <a:ext cx="6967800" cy="270060"/>
          </a:xfrm>
          <a:prstGeom prst="rect">
            <a:avLst/>
          </a:prstGeom>
          <a:noFill/>
          <a:ln>
            <a:noFill/>
          </a:ln>
        </p:spPr>
        <p:txBody>
          <a:bodyPr spcFirstLastPara="1" wrap="square" lIns="34288" tIns="17138" rIns="34288" bIns="17138" anchor="t" anchorCtr="0">
            <a:spAutoFit/>
          </a:bodyPr>
          <a:lstStyle/>
          <a:p>
            <a:pPr algn="r" defTabSz="457200">
              <a:lnSpc>
                <a:spcPct val="85444"/>
              </a:lnSpc>
              <a:buClr>
                <a:srgbClr val="000000"/>
              </a:buClr>
              <a:buSzPts val="3600"/>
            </a:pPr>
            <a:r>
              <a:rPr lang="es-ES" kern="0" dirty="0">
                <a:solidFill>
                  <a:srgbClr val="000000"/>
                </a:solidFill>
                <a:latin typeface="Century Gothic" panose="020B0502020202020204" pitchFamily="34" charset="0"/>
                <a:ea typeface="Century Gothic"/>
                <a:cs typeface="Century Gothic"/>
                <a:sym typeface="Century Gothic"/>
              </a:rPr>
              <a:t> 24 septiembre de 2024, LIMA – PERÚ</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2" name="Google Shape;192;p31"/>
          <p:cNvPicPr preferRelativeResize="0"/>
          <p:nvPr/>
        </p:nvPicPr>
        <p:blipFill rotWithShape="1">
          <a:blip r:embed="rId3">
            <a:alphaModFix/>
          </a:blip>
          <a:srcRect/>
          <a:stretch/>
        </p:blipFill>
        <p:spPr>
          <a:xfrm>
            <a:off x="7146613" y="252388"/>
            <a:ext cx="2296577" cy="1289941"/>
          </a:xfrm>
          <a:prstGeom prst="rect">
            <a:avLst/>
          </a:prstGeom>
          <a:noFill/>
          <a:ln>
            <a:noFill/>
          </a:ln>
        </p:spPr>
      </p:pic>
      <p:pic>
        <p:nvPicPr>
          <p:cNvPr id="193" name="Google Shape;193;p31"/>
          <p:cNvPicPr preferRelativeResize="0"/>
          <p:nvPr/>
        </p:nvPicPr>
        <p:blipFill rotWithShape="1">
          <a:blip r:embed="rId4">
            <a:alphaModFix/>
          </a:blip>
          <a:srcRect/>
          <a:stretch/>
        </p:blipFill>
        <p:spPr>
          <a:xfrm>
            <a:off x="2473038" y="675571"/>
            <a:ext cx="3600449" cy="996351"/>
          </a:xfrm>
          <a:prstGeom prst="rect">
            <a:avLst/>
          </a:prstGeom>
          <a:noFill/>
          <a:ln>
            <a:noFill/>
          </a:ln>
        </p:spPr>
      </p:pic>
      <p:sp>
        <p:nvSpPr>
          <p:cNvPr id="194" name="Google Shape;194;p31"/>
          <p:cNvSpPr txBox="1"/>
          <p:nvPr/>
        </p:nvSpPr>
        <p:spPr>
          <a:xfrm>
            <a:off x="2802914" y="1831448"/>
            <a:ext cx="6349932" cy="784810"/>
          </a:xfrm>
          <a:prstGeom prst="rect">
            <a:avLst/>
          </a:prstGeom>
          <a:noFill/>
          <a:ln>
            <a:noFill/>
          </a:ln>
        </p:spPr>
        <p:txBody>
          <a:bodyPr spcFirstLastPara="1" wrap="square" lIns="45713" tIns="22850" rIns="45713" bIns="22850" anchor="t" anchorCtr="0">
            <a:spAutoFit/>
          </a:bodyPr>
          <a:lstStyle/>
          <a:p>
            <a:pPr algn="ctr" defTabSz="457200">
              <a:buClr>
                <a:srgbClr val="000000"/>
              </a:buClr>
              <a:buSzPts val="5400"/>
            </a:pPr>
            <a:r>
              <a:rPr lang="es-ES" sz="2400" b="1" kern="0" dirty="0">
                <a:solidFill>
                  <a:srgbClr val="000000"/>
                </a:solidFill>
                <a:latin typeface="Century Gothic" panose="020B0502020202020204" pitchFamily="34" charset="0"/>
                <a:ea typeface="Century Gothic"/>
                <a:cs typeface="Century Gothic"/>
                <a:sym typeface="Century Gothic"/>
              </a:rPr>
              <a:t>Doctorado en Ingeniería y Ciencias Ambientales - DICA</a:t>
            </a:r>
            <a:endParaRPr sz="700" kern="0" dirty="0">
              <a:solidFill>
                <a:srgbClr val="000000"/>
              </a:solidFill>
              <a:latin typeface="Century Gothic" panose="020B0502020202020204" pitchFamily="34" charset="0"/>
              <a:ea typeface="Century Gothic"/>
              <a:cs typeface="Century Gothic"/>
              <a:sym typeface="Century Gothic"/>
            </a:endParaRPr>
          </a:p>
        </p:txBody>
      </p:sp>
      <p:pic>
        <p:nvPicPr>
          <p:cNvPr id="195" name="Google Shape;195;p31"/>
          <p:cNvPicPr preferRelativeResize="0"/>
          <p:nvPr/>
        </p:nvPicPr>
        <p:blipFill rotWithShape="1">
          <a:blip r:embed="rId5">
            <a:alphaModFix/>
          </a:blip>
          <a:srcRect/>
          <a:stretch/>
        </p:blipFill>
        <p:spPr>
          <a:xfrm>
            <a:off x="9364531" y="5497434"/>
            <a:ext cx="2629408" cy="776497"/>
          </a:xfrm>
          <a:prstGeom prst="rect">
            <a:avLst/>
          </a:prstGeom>
          <a:noFill/>
          <a:ln>
            <a:noFill/>
          </a:ln>
        </p:spPr>
      </p:pic>
      <p:pic>
        <p:nvPicPr>
          <p:cNvPr id="196" name="Google Shape;196;p31"/>
          <p:cNvPicPr preferRelativeResize="0"/>
          <p:nvPr/>
        </p:nvPicPr>
        <p:blipFill rotWithShape="1">
          <a:blip r:embed="rId6">
            <a:alphaModFix/>
          </a:blip>
          <a:srcRect l="-1183" t="25997" r="1178" b="30937"/>
          <a:stretch/>
        </p:blipFill>
        <p:spPr>
          <a:xfrm>
            <a:off x="9905613" y="4436497"/>
            <a:ext cx="2143125" cy="922952"/>
          </a:xfrm>
          <a:prstGeom prst="rect">
            <a:avLst/>
          </a:prstGeom>
          <a:noFill/>
          <a:ln>
            <a:noFill/>
          </a:ln>
        </p:spPr>
      </p:pic>
      <p:sp>
        <p:nvSpPr>
          <p:cNvPr id="197" name="Google Shape;197;p31"/>
          <p:cNvSpPr txBox="1"/>
          <p:nvPr/>
        </p:nvSpPr>
        <p:spPr>
          <a:xfrm>
            <a:off x="1918896" y="3517490"/>
            <a:ext cx="9592520" cy="384701"/>
          </a:xfrm>
          <a:prstGeom prst="rect">
            <a:avLst/>
          </a:prstGeom>
          <a:noFill/>
          <a:ln>
            <a:noFill/>
          </a:ln>
        </p:spPr>
        <p:txBody>
          <a:bodyPr spcFirstLastPara="1" wrap="square" lIns="45713" tIns="22850" rIns="45713" bIns="22850" anchor="t" anchorCtr="0">
            <a:spAutoFit/>
          </a:bodyPr>
          <a:lstStyle/>
          <a:p>
            <a:pPr algn="just" defTabSz="457200">
              <a:buClr>
                <a:srgbClr val="000000"/>
              </a:buClr>
              <a:buSzPts val="4800"/>
            </a:pPr>
            <a:r>
              <a:rPr lang="es-ES" sz="2200" i="1" kern="0" dirty="0">
                <a:solidFill>
                  <a:srgbClr val="000000"/>
                </a:solidFill>
                <a:latin typeface="Century Gothic" panose="020B0502020202020204" pitchFamily="34" charset="0"/>
                <a:ea typeface="Century Gothic"/>
                <a:cs typeface="Century Gothic"/>
                <a:sym typeface="Century Gothic"/>
              </a:rPr>
              <a:t>Pr</a:t>
            </a:r>
            <a:r>
              <a:rPr lang="es-419" sz="2200" i="1" kern="0" dirty="0" err="1">
                <a:solidFill>
                  <a:srgbClr val="000000"/>
                </a:solidFill>
                <a:latin typeface="Century Gothic" panose="020B0502020202020204" pitchFamily="34" charset="0"/>
                <a:ea typeface="Century Gothic"/>
                <a:cs typeface="Century Gothic"/>
                <a:sym typeface="Century Gothic"/>
              </a:rPr>
              <a:t>áctica</a:t>
            </a:r>
            <a:r>
              <a:rPr lang="es-419" sz="2200" i="1" kern="0" dirty="0">
                <a:solidFill>
                  <a:srgbClr val="000000"/>
                </a:solidFill>
                <a:latin typeface="Century Gothic" panose="020B0502020202020204" pitchFamily="34" charset="0"/>
                <a:ea typeface="Century Gothic"/>
                <a:cs typeface="Century Gothic"/>
                <a:sym typeface="Century Gothic"/>
              </a:rPr>
              <a:t> 4: </a:t>
            </a:r>
            <a:r>
              <a:rPr lang="es-ES" sz="2200" i="1" kern="0" dirty="0">
                <a:solidFill>
                  <a:srgbClr val="000000"/>
                </a:solidFill>
                <a:latin typeface="Century Gothic" panose="020B0502020202020204" pitchFamily="34" charset="0"/>
                <a:cs typeface="Arial"/>
                <a:sym typeface="Arial"/>
              </a:rPr>
              <a:t>Pruebas estadísticas (DBCA)</a:t>
            </a:r>
            <a:endParaRPr lang="en-US" sz="2200" i="1" kern="0" dirty="0">
              <a:solidFill>
                <a:srgbClr val="000000"/>
              </a:solidFill>
              <a:latin typeface="Century Gothic" panose="020B0502020202020204" pitchFamily="34" charset="0"/>
              <a:cs typeface="Arial"/>
              <a:sym typeface="Arial"/>
            </a:endParaRPr>
          </a:p>
        </p:txBody>
      </p:sp>
      <p:sp>
        <p:nvSpPr>
          <p:cNvPr id="198" name="Google Shape;198;p31"/>
          <p:cNvSpPr txBox="1"/>
          <p:nvPr/>
        </p:nvSpPr>
        <p:spPr>
          <a:xfrm>
            <a:off x="776029" y="3384201"/>
            <a:ext cx="997200" cy="574304"/>
          </a:xfrm>
          <a:prstGeom prst="rect">
            <a:avLst/>
          </a:prstGeom>
          <a:noFill/>
          <a:ln>
            <a:noFill/>
          </a:ln>
        </p:spPr>
        <p:txBody>
          <a:bodyPr spcFirstLastPara="1" wrap="square" lIns="45713" tIns="22850" rIns="45713" bIns="22850" anchor="t" anchorCtr="0">
            <a:spAutoFit/>
          </a:bodyPr>
          <a:lstStyle/>
          <a:p>
            <a:pPr defTabSz="457200">
              <a:lnSpc>
                <a:spcPct val="156291"/>
              </a:lnSpc>
              <a:buClr>
                <a:srgbClr val="000000"/>
              </a:buClr>
              <a:buSzPts val="4800"/>
            </a:pPr>
            <a:r>
              <a:rPr lang="es-ES" sz="2200" b="1" kern="0" dirty="0">
                <a:solidFill>
                  <a:srgbClr val="262626"/>
                </a:solidFill>
                <a:latin typeface="Century Gothic" panose="020B0502020202020204" pitchFamily="34" charset="0"/>
                <a:ea typeface="Century Gothic"/>
                <a:cs typeface="Century Gothic"/>
                <a:sym typeface="Century Gothic"/>
              </a:rPr>
              <a:t>Tema:</a:t>
            </a:r>
            <a:endParaRPr sz="600" kern="0" dirty="0">
              <a:solidFill>
                <a:srgbClr val="262626"/>
              </a:solidFill>
              <a:latin typeface="Century Gothic" panose="020B0502020202020204" pitchFamily="34" charset="0"/>
              <a:ea typeface="Century Gothic"/>
              <a:cs typeface="Century Gothic"/>
              <a:sym typeface="Century Gothic"/>
            </a:endParaRPr>
          </a:p>
        </p:txBody>
      </p:sp>
      <p:pic>
        <p:nvPicPr>
          <p:cNvPr id="1026" name="Picture 2" descr="Market penetration icon">
            <a:extLst>
              <a:ext uri="{FF2B5EF4-FFF2-40B4-BE49-F238E27FC236}">
                <a16:creationId xmlns:a16="http://schemas.microsoft.com/office/drawing/2014/main" id="{44C023F1-5041-5ABD-4EA8-24282BDDE371}"/>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1588" y="6375029"/>
            <a:ext cx="475918" cy="4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46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90" name="Google Shape;290;p32"/>
          <p:cNvSpPr txBox="1"/>
          <p:nvPr/>
        </p:nvSpPr>
        <p:spPr>
          <a:xfrm>
            <a:off x="362542" y="1891366"/>
            <a:ext cx="7242636" cy="3924131"/>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1. Artículo</a:t>
            </a:r>
            <a:endParaRPr lang="es-ES" sz="800" kern="0" dirty="0">
              <a:solidFill>
                <a:srgbClr val="000000"/>
              </a:solidFill>
              <a:latin typeface="Century Gothic" panose="020B0502020202020204" pitchFamily="34" charset="0"/>
              <a:ea typeface="Century Gothic"/>
              <a:cs typeface="Century Gothic"/>
              <a:sym typeface="Century Gothic"/>
            </a:endParaRP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2. Objetivos</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3. Marco teórico</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4. Metodología</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  5. Resultados</a:t>
            </a:r>
          </a:p>
          <a:p>
            <a:pPr defTabSz="457200">
              <a:lnSpc>
                <a:spcPct val="150000"/>
              </a:lnSpc>
              <a:buClr>
                <a:srgbClr val="000000"/>
              </a:buClr>
              <a:buSzPts val="4400"/>
            </a:pPr>
            <a:r>
              <a:rPr lang="es-ES" sz="2800" kern="0" dirty="0">
                <a:solidFill>
                  <a:srgbClr val="000000"/>
                </a:solidFill>
                <a:latin typeface="Century Gothic" panose="020B0502020202020204" pitchFamily="34" charset="0"/>
                <a:ea typeface="Century Gothic"/>
                <a:cs typeface="Century Gothic"/>
                <a:sym typeface="Century Gothic"/>
              </a:rPr>
              <a:t>6. Conclusiones y recomendaciones</a:t>
            </a:r>
          </a:p>
        </p:txBody>
      </p:sp>
      <p:pic>
        <p:nvPicPr>
          <p:cNvPr id="284" name="Google Shape;284;p32" descr="Universidad Nacional Agraria La Molina (UNALM) - Carreras y costos"/>
          <p:cNvPicPr preferRelativeResize="0"/>
          <p:nvPr/>
        </p:nvPicPr>
        <p:blipFill rotWithShape="1">
          <a:blip r:embed="rId3">
            <a:alphaModFix/>
          </a:blip>
          <a:srcRect l="12837" r="16339" b="26699"/>
          <a:stretch/>
        </p:blipFill>
        <p:spPr>
          <a:xfrm>
            <a:off x="90990" y="130658"/>
            <a:ext cx="765560" cy="792323"/>
          </a:xfrm>
          <a:prstGeom prst="rect">
            <a:avLst/>
          </a:prstGeom>
          <a:noFill/>
          <a:ln>
            <a:noFill/>
          </a:ln>
        </p:spPr>
      </p:pic>
      <p:cxnSp>
        <p:nvCxnSpPr>
          <p:cNvPr id="286" name="Google Shape;286;p32"/>
          <p:cNvCxnSpPr/>
          <p:nvPr/>
        </p:nvCxnSpPr>
        <p:spPr>
          <a:xfrm>
            <a:off x="617408" y="6495617"/>
            <a:ext cx="10770710" cy="0"/>
          </a:xfrm>
          <a:prstGeom prst="straightConnector1">
            <a:avLst/>
          </a:prstGeom>
          <a:noFill/>
          <a:ln w="38100" cap="flat" cmpd="sng">
            <a:solidFill>
              <a:srgbClr val="8CB64A"/>
            </a:solidFill>
            <a:prstDash val="solid"/>
            <a:miter lim="800000"/>
            <a:headEnd type="none" w="sm" len="sm"/>
            <a:tailEnd type="none" w="sm" len="sm"/>
          </a:ln>
        </p:spPr>
      </p:cxnSp>
      <p:pic>
        <p:nvPicPr>
          <p:cNvPr id="288" name="Google Shape;288;p32"/>
          <p:cNvPicPr preferRelativeResize="0"/>
          <p:nvPr/>
        </p:nvPicPr>
        <p:blipFill rotWithShape="1">
          <a:blip r:embed="rId4">
            <a:alphaModFix amt="20000"/>
          </a:blip>
          <a:srcRect r="61417"/>
          <a:stretch/>
        </p:blipFill>
        <p:spPr>
          <a:xfrm>
            <a:off x="11418598" y="2422843"/>
            <a:ext cx="771542" cy="2316681"/>
          </a:xfrm>
          <a:prstGeom prst="rect">
            <a:avLst/>
          </a:prstGeom>
          <a:noFill/>
          <a:ln>
            <a:noFill/>
          </a:ln>
        </p:spPr>
      </p:pic>
      <p:sp>
        <p:nvSpPr>
          <p:cNvPr id="289" name="Google Shape;289;p32"/>
          <p:cNvSpPr txBox="1"/>
          <p:nvPr/>
        </p:nvSpPr>
        <p:spPr>
          <a:xfrm>
            <a:off x="362542" y="1163105"/>
            <a:ext cx="4198149" cy="671989"/>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4000" b="1" kern="0" dirty="0">
                <a:solidFill>
                  <a:srgbClr val="2F5496"/>
                </a:solidFill>
                <a:latin typeface="Century Gothic" panose="020B0502020202020204" pitchFamily="34" charset="0"/>
                <a:ea typeface="Century Gothic"/>
                <a:cs typeface="Century Gothic"/>
                <a:sym typeface="Century Gothic"/>
              </a:rPr>
              <a:t>Contenido</a:t>
            </a:r>
            <a:endParaRPr sz="4000" b="1" kern="0" dirty="0">
              <a:solidFill>
                <a:srgbClr val="2F5496"/>
              </a:solidFill>
              <a:latin typeface="Century Gothic" panose="020B0502020202020204" pitchFamily="34" charset="0"/>
              <a:ea typeface="Century Gothic"/>
              <a:cs typeface="Century Gothic"/>
              <a:sym typeface="Century Gothic"/>
            </a:endParaRPr>
          </a:p>
        </p:txBody>
      </p:sp>
      <p:pic>
        <p:nvPicPr>
          <p:cNvPr id="291" name="Google Shape;291;p32"/>
          <p:cNvPicPr preferRelativeResize="0"/>
          <p:nvPr/>
        </p:nvPicPr>
        <p:blipFill rotWithShape="1">
          <a:blip r:embed="rId5">
            <a:alphaModFix amt="35000"/>
          </a:blip>
          <a:srcRect l="77466"/>
          <a:stretch/>
        </p:blipFill>
        <p:spPr>
          <a:xfrm>
            <a:off x="71692" y="633778"/>
            <a:ext cx="1248092" cy="6236749"/>
          </a:xfrm>
          <a:prstGeom prst="rect">
            <a:avLst/>
          </a:prstGeom>
          <a:noFill/>
          <a:ln>
            <a:noFill/>
          </a:ln>
        </p:spPr>
      </p:pic>
      <p:pic>
        <p:nvPicPr>
          <p:cNvPr id="2" name="Picture 4">
            <a:extLst>
              <a:ext uri="{FF2B5EF4-FFF2-40B4-BE49-F238E27FC236}">
                <a16:creationId xmlns:a16="http://schemas.microsoft.com/office/drawing/2014/main" id="{DC485CC1-5E7E-5D63-47A5-F161C6041AA0}"/>
              </a:ext>
            </a:extLst>
          </p:cNvPr>
          <p:cNvPicPr>
            <a:picLocks noChangeAspect="1"/>
          </p:cNvPicPr>
          <p:nvPr/>
        </p:nvPicPr>
        <p:blipFill>
          <a:blip r:embed="rId6"/>
          <a:stretch>
            <a:fillRect/>
          </a:stretch>
        </p:blipFill>
        <p:spPr>
          <a:xfrm>
            <a:off x="10818146" y="237615"/>
            <a:ext cx="792323" cy="792323"/>
          </a:xfrm>
          <a:prstGeom prst="rect">
            <a:avLst/>
          </a:prstGeom>
        </p:spPr>
      </p:pic>
      <p:pic>
        <p:nvPicPr>
          <p:cNvPr id="1026" name="Picture 2" descr="Aprendiendo R studio. - 1 Introducción">
            <a:extLst>
              <a:ext uri="{FF2B5EF4-FFF2-40B4-BE49-F238E27FC236}">
                <a16:creationId xmlns:a16="http://schemas.microsoft.com/office/drawing/2014/main" id="{D5067F2B-BAAE-E109-BA48-A68530618F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1409" y="1762978"/>
            <a:ext cx="3823957" cy="134286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8;g2e5a8b74c22_0_0">
            <a:extLst>
              <a:ext uri="{FF2B5EF4-FFF2-40B4-BE49-F238E27FC236}">
                <a16:creationId xmlns:a16="http://schemas.microsoft.com/office/drawing/2014/main" id="{C1498558-FA83-846A-D52B-9A4CB0E4EF1D}"/>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5" name="Imagen 4">
            <a:extLst>
              <a:ext uri="{FF2B5EF4-FFF2-40B4-BE49-F238E27FC236}">
                <a16:creationId xmlns:a16="http://schemas.microsoft.com/office/drawing/2014/main" id="{6991C814-C1B7-BC8E-5E5A-905E6A1B68DB}"/>
              </a:ext>
            </a:extLst>
          </p:cNvPr>
          <p:cNvPicPr>
            <a:picLocks noChangeAspect="1"/>
          </p:cNvPicPr>
          <p:nvPr/>
        </p:nvPicPr>
        <p:blipFill>
          <a:blip r:embed="rId8"/>
          <a:srcRect l="2532" t="3854" r="9190" b="3757"/>
          <a:stretch/>
        </p:blipFill>
        <p:spPr>
          <a:xfrm>
            <a:off x="7739991" y="3148048"/>
            <a:ext cx="2046792" cy="21246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1" y="98906"/>
            <a:ext cx="704211" cy="708421"/>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214309" y="74228"/>
            <a:ext cx="899340" cy="899340"/>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902821" y="667828"/>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800" kern="0" dirty="0">
                <a:solidFill>
                  <a:srgbClr val="2F5496"/>
                </a:solidFill>
                <a:latin typeface="Century Gothic"/>
                <a:ea typeface="Century Gothic"/>
                <a:cs typeface="Century Gothic"/>
                <a:sym typeface="Century Gothic"/>
              </a:rPr>
              <a:t>1. Artículo</a:t>
            </a:r>
            <a:endParaRPr sz="2800" kern="0" dirty="0">
              <a:solidFill>
                <a:srgbClr val="8CB64A"/>
              </a:solidFill>
              <a:latin typeface="Century Gothic"/>
              <a:ea typeface="Century Gothic"/>
              <a:cs typeface="Century Gothic"/>
              <a:sym typeface="Century Gothic"/>
            </a:endParaRPr>
          </a:p>
        </p:txBody>
      </p:sp>
      <p:pic>
        <p:nvPicPr>
          <p:cNvPr id="10" name="Imagen 9">
            <a:extLst>
              <a:ext uri="{FF2B5EF4-FFF2-40B4-BE49-F238E27FC236}">
                <a16:creationId xmlns:a16="http://schemas.microsoft.com/office/drawing/2014/main" id="{1C7D9E94-9420-D309-79AF-8F171F1B9A2B}"/>
              </a:ext>
            </a:extLst>
          </p:cNvPr>
          <p:cNvPicPr>
            <a:picLocks noChangeAspect="1"/>
          </p:cNvPicPr>
          <p:nvPr/>
        </p:nvPicPr>
        <p:blipFill rotWithShape="1">
          <a:blip r:embed="rId4"/>
          <a:srcRect b="20307"/>
          <a:stretch/>
        </p:blipFill>
        <p:spPr bwMode="auto">
          <a:xfrm>
            <a:off x="424106" y="1271538"/>
            <a:ext cx="6820756" cy="4224784"/>
          </a:xfrm>
          <a:prstGeom prst="rect">
            <a:avLst/>
          </a:prstGeom>
          <a:ln>
            <a:noFill/>
          </a:ln>
          <a:extLst>
            <a:ext uri="{53640926-AAD7-44D8-BBD7-CCE9431645EC}">
              <a14:shadowObscured xmlns:a14="http://schemas.microsoft.com/office/drawing/2010/main"/>
            </a:ext>
          </a:extLst>
        </p:spPr>
      </p:pic>
      <p:sp>
        <p:nvSpPr>
          <p:cNvPr id="14" name="TextBox 22">
            <a:extLst>
              <a:ext uri="{FF2B5EF4-FFF2-40B4-BE49-F238E27FC236}">
                <a16:creationId xmlns:a16="http://schemas.microsoft.com/office/drawing/2014/main" id="{54157279-36B4-7F88-BBE5-D3C7CEA42481}"/>
              </a:ext>
            </a:extLst>
          </p:cNvPr>
          <p:cNvSpPr txBox="1"/>
          <p:nvPr/>
        </p:nvSpPr>
        <p:spPr>
          <a:xfrm>
            <a:off x="748582" y="5531779"/>
            <a:ext cx="6098058" cy="338554"/>
          </a:xfrm>
          <a:prstGeom prst="rect">
            <a:avLst/>
          </a:prstGeom>
          <a:noFill/>
        </p:spPr>
        <p:txBody>
          <a:bodyPr wrap="square">
            <a:spAutoFit/>
          </a:bodyPr>
          <a:lstStyle/>
          <a:p>
            <a:r>
              <a:rPr lang="en-US" sz="1600" dirty="0">
                <a:latin typeface="Century Gothic" panose="020B0502020202020204" pitchFamily="34" charset="0"/>
              </a:rPr>
              <a:t>Prado </a:t>
            </a:r>
            <a:r>
              <a:rPr lang="en-US" sz="1600" i="1" dirty="0">
                <a:latin typeface="Century Gothic" panose="020B0502020202020204" pitchFamily="34" charset="0"/>
              </a:rPr>
              <a:t>et al. </a:t>
            </a:r>
            <a:r>
              <a:rPr lang="en-US" sz="1600" dirty="0">
                <a:latin typeface="Century Gothic" panose="020B0502020202020204" pitchFamily="34" charset="0"/>
              </a:rPr>
              <a:t>(2024)</a:t>
            </a:r>
          </a:p>
        </p:txBody>
      </p:sp>
      <p:sp>
        <p:nvSpPr>
          <p:cNvPr id="16" name="TextBox 27">
            <a:extLst>
              <a:ext uri="{FF2B5EF4-FFF2-40B4-BE49-F238E27FC236}">
                <a16:creationId xmlns:a16="http://schemas.microsoft.com/office/drawing/2014/main" id="{765D583C-C303-71D9-87C5-15A69550CAEB}"/>
              </a:ext>
            </a:extLst>
          </p:cNvPr>
          <p:cNvSpPr txBox="1"/>
          <p:nvPr/>
        </p:nvSpPr>
        <p:spPr>
          <a:xfrm>
            <a:off x="748582" y="5870333"/>
            <a:ext cx="6098058" cy="338554"/>
          </a:xfrm>
          <a:prstGeom prst="rect">
            <a:avLst/>
          </a:prstGeom>
          <a:noFill/>
        </p:spPr>
        <p:txBody>
          <a:bodyPr wrap="square">
            <a:spAutoFit/>
          </a:bodyPr>
          <a:lstStyle/>
          <a:p>
            <a:r>
              <a:rPr lang="es-PE" sz="1600" b="0" i="0" u="none" strike="noStrike" dirty="0">
                <a:solidFill>
                  <a:srgbClr val="333333"/>
                </a:solidFill>
                <a:effectLst/>
                <a:latin typeface="Helvetica" panose="020B0604020202020204" pitchFamily="34" charset="0"/>
                <a:hlinkClick r:id="rId5"/>
              </a:rPr>
              <a:t>doi:10.32604/jrm.2024.052481</a:t>
            </a:r>
            <a:endParaRPr lang="en-US" sz="1600" dirty="0">
              <a:latin typeface="Century Gothic" panose="020B0502020202020204" pitchFamily="34" charset="0"/>
            </a:endParaRPr>
          </a:p>
        </p:txBody>
      </p:sp>
      <p:pic>
        <p:nvPicPr>
          <p:cNvPr id="22" name="Imagen 21">
            <a:extLst>
              <a:ext uri="{FF2B5EF4-FFF2-40B4-BE49-F238E27FC236}">
                <a16:creationId xmlns:a16="http://schemas.microsoft.com/office/drawing/2014/main" id="{B51234B6-595A-BF3B-D746-5694CB6BFF52}"/>
              </a:ext>
            </a:extLst>
          </p:cNvPr>
          <p:cNvPicPr>
            <a:picLocks noChangeAspect="1"/>
          </p:cNvPicPr>
          <p:nvPr/>
        </p:nvPicPr>
        <p:blipFill>
          <a:blip r:embed="rId6"/>
          <a:stretch>
            <a:fillRect/>
          </a:stretch>
        </p:blipFill>
        <p:spPr>
          <a:xfrm>
            <a:off x="8082955" y="98906"/>
            <a:ext cx="2686782" cy="2630218"/>
          </a:xfrm>
          <a:prstGeom prst="rect">
            <a:avLst/>
          </a:prstGeom>
        </p:spPr>
      </p:pic>
      <p:pic>
        <p:nvPicPr>
          <p:cNvPr id="24" name="Imagen 23">
            <a:extLst>
              <a:ext uri="{FF2B5EF4-FFF2-40B4-BE49-F238E27FC236}">
                <a16:creationId xmlns:a16="http://schemas.microsoft.com/office/drawing/2014/main" id="{3524A69E-6E43-5652-A2B6-C8F9849ECAC4}"/>
              </a:ext>
            </a:extLst>
          </p:cNvPr>
          <p:cNvPicPr>
            <a:picLocks noChangeAspect="1"/>
          </p:cNvPicPr>
          <p:nvPr/>
        </p:nvPicPr>
        <p:blipFill>
          <a:blip r:embed="rId7"/>
          <a:srcRect r="47367"/>
          <a:stretch/>
        </p:blipFill>
        <p:spPr>
          <a:xfrm>
            <a:off x="7411515" y="2844697"/>
            <a:ext cx="4687400" cy="1981200"/>
          </a:xfrm>
          <a:prstGeom prst="rect">
            <a:avLst/>
          </a:prstGeom>
        </p:spPr>
      </p:pic>
      <p:pic>
        <p:nvPicPr>
          <p:cNvPr id="25" name="Imagen 24">
            <a:extLst>
              <a:ext uri="{FF2B5EF4-FFF2-40B4-BE49-F238E27FC236}">
                <a16:creationId xmlns:a16="http://schemas.microsoft.com/office/drawing/2014/main" id="{544C9B15-28C8-2BE7-6D3E-0DCCBFD7CC9C}"/>
              </a:ext>
            </a:extLst>
          </p:cNvPr>
          <p:cNvPicPr>
            <a:picLocks noChangeAspect="1"/>
          </p:cNvPicPr>
          <p:nvPr/>
        </p:nvPicPr>
        <p:blipFill>
          <a:blip r:embed="rId7"/>
          <a:srcRect l="59609" b="44645"/>
          <a:stretch/>
        </p:blipFill>
        <p:spPr>
          <a:xfrm>
            <a:off x="7956639" y="5116026"/>
            <a:ext cx="3597152" cy="1096693"/>
          </a:xfrm>
          <a:prstGeom prst="rect">
            <a:avLst/>
          </a:prstGeom>
        </p:spPr>
      </p:pic>
    </p:spTree>
    <p:extLst>
      <p:ext uri="{BB962C8B-B14F-4D97-AF65-F5344CB8AC3E}">
        <p14:creationId xmlns:p14="http://schemas.microsoft.com/office/powerpoint/2010/main" val="2520923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1" y="98906"/>
            <a:ext cx="899340" cy="87466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214309" y="74228"/>
            <a:ext cx="899340" cy="899340"/>
          </a:xfrm>
          <a:prstGeom prst="rect">
            <a:avLst/>
          </a:prstGeom>
        </p:spPr>
      </p:pic>
      <p:sp>
        <p:nvSpPr>
          <p:cNvPr id="11" name="CuadroTexto 10">
            <a:extLst>
              <a:ext uri="{FF2B5EF4-FFF2-40B4-BE49-F238E27FC236}">
                <a16:creationId xmlns:a16="http://schemas.microsoft.com/office/drawing/2014/main" id="{C577BE13-55D2-E780-DC9C-B74D412E479D}"/>
              </a:ext>
            </a:extLst>
          </p:cNvPr>
          <p:cNvSpPr txBox="1"/>
          <p:nvPr/>
        </p:nvSpPr>
        <p:spPr>
          <a:xfrm>
            <a:off x="1320018" y="1225040"/>
            <a:ext cx="9551963" cy="4801314"/>
          </a:xfrm>
          <a:prstGeom prst="rect">
            <a:avLst/>
          </a:prstGeom>
          <a:noFill/>
        </p:spPr>
        <p:txBody>
          <a:bodyPr wrap="square">
            <a:spAutoFit/>
          </a:bodyPr>
          <a:lstStyle/>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Cuerpo)"/>
                <a:sym typeface="Lora"/>
              </a:rPr>
              <a:t>Objetivo general</a:t>
            </a:r>
            <a:endParaRPr lang="en-US" b="1" kern="0" dirty="0">
              <a:solidFill>
                <a:srgbClr val="000000"/>
              </a:solidFill>
              <a:latin typeface="Century Gothic (Cuerpo)"/>
              <a:sym typeface="Lora"/>
            </a:endParaRPr>
          </a:p>
          <a:p>
            <a:pPr marL="342900" marR="0" lvl="0" indent="-342900" algn="just">
              <a:spcBef>
                <a:spcPts val="0"/>
              </a:spcBef>
              <a:spcAft>
                <a:spcPts val="0"/>
              </a:spcAft>
              <a:buFont typeface="Wingdings" panose="05000000000000000000" pitchFamily="2" charset="2"/>
              <a:buChar char=""/>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kern="0" dirty="0">
                <a:solidFill>
                  <a:srgbClr val="000000"/>
                </a:solidFill>
                <a:latin typeface="Century Gothic (Cuerpo)"/>
                <a:sym typeface="Lora"/>
              </a:rPr>
              <a:t>Aplicar </a:t>
            </a:r>
            <a:r>
              <a:rPr lang="es-ES" b="1" kern="0" dirty="0">
                <a:solidFill>
                  <a:srgbClr val="00B0F0"/>
                </a:solidFill>
                <a:latin typeface="Century Gothic (Cuerpo)"/>
                <a:sym typeface="Lora"/>
              </a:rPr>
              <a:t>pruebas estadísticas </a:t>
            </a:r>
            <a:r>
              <a:rPr lang="es-ES" kern="0" dirty="0">
                <a:solidFill>
                  <a:srgbClr val="000000"/>
                </a:solidFill>
                <a:latin typeface="Century Gothic (Cuerpo)"/>
                <a:sym typeface="Lora"/>
              </a:rPr>
              <a:t>para analizar y comparar datos de tamaños de fibras evaluados con el equipo Bauer </a:t>
            </a:r>
            <a:r>
              <a:rPr lang="es-ES" kern="0" dirty="0" err="1">
                <a:solidFill>
                  <a:srgbClr val="000000"/>
                </a:solidFill>
                <a:latin typeface="Century Gothic (Cuerpo)"/>
                <a:sym typeface="Lora"/>
              </a:rPr>
              <a:t>McNett</a:t>
            </a:r>
            <a:r>
              <a:rPr lang="es-ES" kern="0" dirty="0">
                <a:solidFill>
                  <a:srgbClr val="000000"/>
                </a:solidFill>
                <a:latin typeface="Century Gothic (Cuerpo)"/>
                <a:sym typeface="Lora"/>
              </a:rPr>
              <a:t>, utilizando como base el artículo " </a:t>
            </a:r>
            <a:r>
              <a:rPr lang="es-ES" kern="0" dirty="0" err="1">
                <a:solidFill>
                  <a:srgbClr val="000000"/>
                </a:solidFill>
                <a:latin typeface="Century Gothic (Cuerpo)"/>
                <a:sym typeface="Lora"/>
              </a:rPr>
              <a:t>Potential</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of</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Bamboo</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Species</a:t>
            </a:r>
            <a:r>
              <a:rPr lang="es-ES" kern="0" dirty="0">
                <a:solidFill>
                  <a:srgbClr val="000000"/>
                </a:solidFill>
                <a:latin typeface="Century Gothic (Cuerpo)"/>
                <a:sym typeface="Lora"/>
              </a:rPr>
              <a:t> </a:t>
            </a:r>
            <a:r>
              <a:rPr lang="es-ES" i="1" kern="0" dirty="0">
                <a:solidFill>
                  <a:srgbClr val="000000"/>
                </a:solidFill>
                <a:latin typeface="Century Gothic (Cuerpo)"/>
                <a:sym typeface="Lora"/>
              </a:rPr>
              <a:t>Guadua </a:t>
            </a:r>
            <a:r>
              <a:rPr lang="es-ES" i="1" kern="0" dirty="0" err="1">
                <a:solidFill>
                  <a:srgbClr val="000000"/>
                </a:solidFill>
                <a:latin typeface="Century Gothic (Cuerpo)"/>
                <a:sym typeface="Lora"/>
              </a:rPr>
              <a:t>trinii</a:t>
            </a:r>
            <a:r>
              <a:rPr lang="es-ES" i="1" kern="0" dirty="0">
                <a:solidFill>
                  <a:srgbClr val="000000"/>
                </a:solidFill>
                <a:latin typeface="Century Gothic (Cuerpo)"/>
                <a:sym typeface="Lora"/>
              </a:rPr>
              <a:t> </a:t>
            </a:r>
            <a:r>
              <a:rPr lang="es-ES" kern="0" dirty="0">
                <a:solidFill>
                  <a:srgbClr val="000000"/>
                </a:solidFill>
                <a:latin typeface="Century Gothic (Cuerpo)"/>
                <a:sym typeface="Lora"/>
              </a:rPr>
              <a:t>and </a:t>
            </a:r>
            <a:r>
              <a:rPr lang="es-ES" i="1" kern="0" dirty="0">
                <a:solidFill>
                  <a:srgbClr val="000000"/>
                </a:solidFill>
                <a:latin typeface="Century Gothic (Cuerpo)"/>
                <a:sym typeface="Lora"/>
              </a:rPr>
              <a:t>Guadua angustifolia</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for</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Nanocellulose</a:t>
            </a:r>
            <a:r>
              <a:rPr lang="es-ES" kern="0" dirty="0">
                <a:solidFill>
                  <a:srgbClr val="000000"/>
                </a:solidFill>
                <a:latin typeface="Century Gothic (Cuerpo)"/>
                <a:sym typeface="Lora"/>
              </a:rPr>
              <a:t> </a:t>
            </a:r>
            <a:r>
              <a:rPr lang="es-ES" kern="0" dirty="0" err="1">
                <a:solidFill>
                  <a:srgbClr val="000000"/>
                </a:solidFill>
                <a:latin typeface="Century Gothic (Cuerpo)"/>
                <a:sym typeface="Lora"/>
              </a:rPr>
              <a:t>Production</a:t>
            </a:r>
            <a:r>
              <a:rPr lang="es-ES" kern="0" dirty="0">
                <a:solidFill>
                  <a:srgbClr val="000000"/>
                </a:solidFill>
                <a:latin typeface="Century Gothic (Cuerpo)"/>
                <a:sym typeface="Lora"/>
              </a:rPr>
              <a:t>"".</a:t>
            </a:r>
            <a:endParaRPr lang="en-US" kern="0" dirty="0">
              <a:solidFill>
                <a:srgbClr val="000000"/>
              </a:solidFill>
              <a:latin typeface="Century Gothic (Cuerpo)"/>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kern="0" dirty="0">
                <a:solidFill>
                  <a:srgbClr val="000000"/>
                </a:solidFill>
                <a:latin typeface="Century Gothic (Cuerpo)"/>
                <a:sym typeface="Lora"/>
              </a:rPr>
              <a:t> </a:t>
            </a:r>
            <a:endParaRPr lang="en-US" kern="0" dirty="0">
              <a:solidFill>
                <a:srgbClr val="000000"/>
              </a:solidFill>
              <a:latin typeface="Century Gothic (Cuerpo)"/>
              <a:sym typeface="Lora"/>
            </a:endParaRPr>
          </a:p>
          <a:p>
            <a:pPr marL="0" marR="0" algn="just">
              <a:spcBef>
                <a:spcPts val="0"/>
              </a:spcBef>
              <a:spcAft>
                <a:spcPts val="0"/>
              </a:spcAft>
              <a:tabLst>
                <a:tab pos="3429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 pos="10972800" algn="l"/>
                <a:tab pos="11430000" algn="l"/>
                <a:tab pos="11887200" algn="l"/>
                <a:tab pos="12344400" algn="l"/>
                <a:tab pos="12801600" algn="l"/>
                <a:tab pos="13258800" algn="l"/>
                <a:tab pos="13716000" algn="l"/>
                <a:tab pos="14173200" algn="l"/>
                <a:tab pos="14630400" algn="l"/>
              </a:tabLst>
            </a:pPr>
            <a:r>
              <a:rPr lang="es-ES" b="1" kern="0" dirty="0">
                <a:solidFill>
                  <a:srgbClr val="000000"/>
                </a:solidFill>
                <a:latin typeface="Century Gothic (Cuerpo)"/>
                <a:sym typeface="Lora"/>
              </a:rPr>
              <a:t>Objetivos específicos</a:t>
            </a:r>
            <a:endParaRPr lang="en-US" b="1" kern="0" dirty="0">
              <a:solidFill>
                <a:srgbClr val="000000"/>
              </a:solidFill>
              <a:latin typeface="Century Gothic (Cuerpo)"/>
              <a:sym typeface="Lora"/>
            </a:endParaRPr>
          </a:p>
          <a:p>
            <a:pPr marL="342900" marR="0" lvl="0" indent="-342900" algn="just">
              <a:spcBef>
                <a:spcPts val="0"/>
              </a:spcBef>
              <a:spcAft>
                <a:spcPts val="0"/>
              </a:spcAft>
              <a:buFont typeface="Wingdings" panose="05000000000000000000" pitchFamily="2" charset="2"/>
              <a:buChar char=""/>
            </a:pPr>
            <a:r>
              <a:rPr lang="es-ES" kern="0" dirty="0">
                <a:solidFill>
                  <a:srgbClr val="000000"/>
                </a:solidFill>
                <a:latin typeface="Century Gothic (Cuerpo)"/>
                <a:sym typeface="Lora"/>
              </a:rPr>
              <a:t>Implementar el </a:t>
            </a:r>
            <a:r>
              <a:rPr lang="es-ES" b="1" kern="0" dirty="0">
                <a:solidFill>
                  <a:srgbClr val="00B0F0"/>
                </a:solidFill>
                <a:latin typeface="Century Gothic (Cuerpo)"/>
                <a:sym typeface="Lora"/>
              </a:rPr>
              <a:t>Diseño de Bloques Completos al Azar (DBCA) </a:t>
            </a:r>
            <a:r>
              <a:rPr lang="es-ES" kern="0" dirty="0">
                <a:solidFill>
                  <a:srgbClr val="000000"/>
                </a:solidFill>
                <a:latin typeface="Century Gothic (Cuerpo)"/>
                <a:sym typeface="Lora"/>
              </a:rPr>
              <a:t>para controlar la variabilidad entre los bloques y facilitar la aplicación de métodos estadísticos rigurosos en el análisis de los datos de tamaño de fibras.</a:t>
            </a:r>
          </a:p>
          <a:p>
            <a:pPr marL="342900" marR="0" lvl="0" indent="-342900" algn="just">
              <a:spcBef>
                <a:spcPts val="0"/>
              </a:spcBef>
              <a:spcAft>
                <a:spcPts val="0"/>
              </a:spcAft>
              <a:buFont typeface="Wingdings" panose="05000000000000000000" pitchFamily="2" charset="2"/>
              <a:buChar char=""/>
            </a:pPr>
            <a:r>
              <a:rPr lang="es-ES" kern="0" dirty="0">
                <a:solidFill>
                  <a:srgbClr val="000000"/>
                </a:solidFill>
                <a:latin typeface="Century Gothic (Cuerpo)"/>
                <a:sym typeface="Lora"/>
              </a:rPr>
              <a:t>Aplicar el </a:t>
            </a:r>
            <a:r>
              <a:rPr lang="es-ES" b="1" kern="0" dirty="0">
                <a:solidFill>
                  <a:srgbClr val="00B0F0"/>
                </a:solidFill>
                <a:latin typeface="Century Gothic (Cuerpo)"/>
                <a:sym typeface="Lora"/>
              </a:rPr>
              <a:t>análisis de varianza (ANOVA) </a:t>
            </a:r>
            <a:r>
              <a:rPr lang="es-ES" kern="0" dirty="0">
                <a:solidFill>
                  <a:srgbClr val="000000"/>
                </a:solidFill>
                <a:latin typeface="Century Gothic (Cuerpo)"/>
                <a:sym typeface="Lora"/>
              </a:rPr>
              <a:t>para determinar la existencia de diferencias significativas en el tamaño de las fibras de bambú, complementado con las </a:t>
            </a:r>
            <a:r>
              <a:rPr lang="es-ES" b="1" kern="0" dirty="0">
                <a:solidFill>
                  <a:srgbClr val="00B0F0"/>
                </a:solidFill>
                <a:latin typeface="Century Gothic (Cuerpo)"/>
                <a:sym typeface="Lora"/>
              </a:rPr>
              <a:t>pruebas de normalidad de Shapiro-Wilk y de homogeneidad de varianzas de Bartlett.</a:t>
            </a:r>
          </a:p>
          <a:p>
            <a:pPr marL="342900" marR="0" lvl="0" indent="-342900" algn="just">
              <a:spcBef>
                <a:spcPts val="0"/>
              </a:spcBef>
              <a:spcAft>
                <a:spcPts val="0"/>
              </a:spcAft>
              <a:buFont typeface="Wingdings" panose="05000000000000000000" pitchFamily="2" charset="2"/>
              <a:buChar char=""/>
            </a:pPr>
            <a:r>
              <a:rPr lang="es-ES" kern="0" dirty="0">
                <a:solidFill>
                  <a:srgbClr val="000000"/>
                </a:solidFill>
                <a:latin typeface="Century Gothic (Cuerpo)"/>
              </a:rPr>
              <a:t>Realizar un análisis </a:t>
            </a:r>
            <a:r>
              <a:rPr lang="es-ES" kern="0" dirty="0" err="1">
                <a:solidFill>
                  <a:srgbClr val="000000"/>
                </a:solidFill>
                <a:latin typeface="Century Gothic (Cuerpo)"/>
              </a:rPr>
              <a:t>post-hoc</a:t>
            </a:r>
            <a:r>
              <a:rPr lang="es-ES" kern="0" dirty="0">
                <a:solidFill>
                  <a:srgbClr val="000000"/>
                </a:solidFill>
                <a:latin typeface="Century Gothic (Cuerpo)"/>
              </a:rPr>
              <a:t> mediante </a:t>
            </a:r>
            <a:r>
              <a:rPr lang="es-ES" b="1" kern="0" dirty="0">
                <a:solidFill>
                  <a:srgbClr val="00B0F0"/>
                </a:solidFill>
                <a:latin typeface="Century Gothic (Cuerpo)"/>
              </a:rPr>
              <a:t>la prueba de Tukey para identificar comparaciones significativas </a:t>
            </a:r>
            <a:r>
              <a:rPr lang="es-ES" kern="0" dirty="0">
                <a:solidFill>
                  <a:srgbClr val="000000"/>
                </a:solidFill>
                <a:latin typeface="Century Gothic (Cuerpo)"/>
              </a:rPr>
              <a:t>entre las especies de bambú, y aplicar la </a:t>
            </a:r>
            <a:r>
              <a:rPr lang="es-ES" b="1" kern="0" dirty="0">
                <a:solidFill>
                  <a:srgbClr val="00B0F0"/>
                </a:solidFill>
                <a:latin typeface="Century Gothic (Cuerpo)"/>
              </a:rPr>
              <a:t>prueba de Durbin-Watson para verificar la independencia </a:t>
            </a:r>
            <a:r>
              <a:rPr lang="es-ES" kern="0" dirty="0">
                <a:solidFill>
                  <a:srgbClr val="000000"/>
                </a:solidFill>
                <a:latin typeface="Century Gothic (Cuerpo)"/>
              </a:rPr>
              <a:t>de los residuos en el modelo.</a:t>
            </a:r>
            <a:endParaRPr lang="en-US" kern="0" dirty="0">
              <a:solidFill>
                <a:srgbClr val="000000"/>
              </a:solidFill>
              <a:latin typeface="Century Gothic (Cuerpo)"/>
              <a:sym typeface="Lora"/>
            </a:endParaRPr>
          </a:p>
        </p:txBody>
      </p:sp>
      <p:sp>
        <p:nvSpPr>
          <p:cNvPr id="12" name="Google Shape;269;g2e5a8b74c22_0_0">
            <a:extLst>
              <a:ext uri="{FF2B5EF4-FFF2-40B4-BE49-F238E27FC236}">
                <a16:creationId xmlns:a16="http://schemas.microsoft.com/office/drawing/2014/main" id="{A8DB33AD-7E90-1CC3-EF23-19B265203929}"/>
              </a:ext>
            </a:extLst>
          </p:cNvPr>
          <p:cNvSpPr txBox="1"/>
          <p:nvPr/>
        </p:nvSpPr>
        <p:spPr>
          <a:xfrm>
            <a:off x="971341" y="586347"/>
            <a:ext cx="10311487"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800" kern="0" dirty="0">
                <a:solidFill>
                  <a:srgbClr val="2F5496"/>
                </a:solidFill>
                <a:latin typeface="Century Gothic"/>
                <a:ea typeface="Century Gothic"/>
                <a:cs typeface="Century Gothic"/>
                <a:sym typeface="Century Gothic"/>
              </a:rPr>
              <a:t>2. Objetivos</a:t>
            </a:r>
            <a:endParaRPr sz="2800" kern="0" dirty="0">
              <a:solidFill>
                <a:srgbClr val="8CB64A"/>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0879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267;g2e5a8b74c22_0_0">
            <a:extLst>
              <a:ext uri="{FF2B5EF4-FFF2-40B4-BE49-F238E27FC236}">
                <a16:creationId xmlns:a16="http://schemas.microsoft.com/office/drawing/2014/main" id="{E5094835-21CB-8D1C-13D1-6F183083278D}"/>
              </a:ext>
            </a:extLst>
          </p:cNvPr>
          <p:cNvCxnSpPr/>
          <p:nvPr/>
        </p:nvCxnSpPr>
        <p:spPr>
          <a:xfrm>
            <a:off x="617408" y="6552767"/>
            <a:ext cx="10770750" cy="0"/>
          </a:xfrm>
          <a:prstGeom prst="straightConnector1">
            <a:avLst/>
          </a:prstGeom>
          <a:noFill/>
          <a:ln w="6350" cap="flat" cmpd="sng">
            <a:solidFill>
              <a:srgbClr val="8CB64A"/>
            </a:solidFill>
            <a:prstDash val="solid"/>
            <a:miter lim="800000"/>
            <a:headEnd type="none" w="sm" len="sm"/>
            <a:tailEnd type="none" w="sm" len="sm"/>
          </a:ln>
        </p:spPr>
      </p:cxnSp>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9" y="6565976"/>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1" y="98906"/>
            <a:ext cx="899340" cy="87466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214309" y="74228"/>
            <a:ext cx="899340" cy="899340"/>
          </a:xfrm>
          <a:prstGeom prst="rect">
            <a:avLst/>
          </a:prstGeom>
        </p:spPr>
      </p:pic>
      <p:sp>
        <p:nvSpPr>
          <p:cNvPr id="7" name="Google Shape;71;p12">
            <a:extLst>
              <a:ext uri="{FF2B5EF4-FFF2-40B4-BE49-F238E27FC236}">
                <a16:creationId xmlns:a16="http://schemas.microsoft.com/office/drawing/2014/main" id="{53297F01-C3D2-6574-4C47-36FB85C05006}"/>
              </a:ext>
            </a:extLst>
          </p:cNvPr>
          <p:cNvSpPr txBox="1">
            <a:spLocks/>
          </p:cNvSpPr>
          <p:nvPr/>
        </p:nvSpPr>
        <p:spPr>
          <a:xfrm>
            <a:off x="521671" y="762007"/>
            <a:ext cx="8540660" cy="2546254"/>
          </a:xfrm>
          <a:prstGeom prst="rect">
            <a:avLst/>
          </a:prstGeom>
          <a:noFill/>
          <a:ln>
            <a:noFill/>
          </a:ln>
        </p:spPr>
        <p:txBody>
          <a:bodyPr spcFirstLastPara="1" wrap="square" lIns="121869" tIns="121869" rIns="121869" bIns="121869"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marL="342900" indent="-342900" algn="just" defTabSz="457200">
              <a:buFont typeface="Wingdings" panose="05000000000000000000" pitchFamily="2" charset="2"/>
              <a:buChar char="§"/>
            </a:pPr>
            <a:r>
              <a:rPr lang="es-ES" sz="2600" b="0" kern="0" dirty="0">
                <a:latin typeface="Century Gothic (Cuerpo)"/>
              </a:rPr>
              <a:t>DBCA (Diseño de Bloques Completos al Azar)</a:t>
            </a:r>
          </a:p>
          <a:p>
            <a:pPr marL="342900" indent="-342900" algn="just" defTabSz="457200">
              <a:buFont typeface="Wingdings" panose="05000000000000000000" pitchFamily="2" charset="2"/>
              <a:buChar char="§"/>
            </a:pPr>
            <a:r>
              <a:rPr lang="es-ES" sz="2600" b="0" kern="0" dirty="0">
                <a:latin typeface="Century Gothic (Cuerpo)"/>
              </a:rPr>
              <a:t>ANOVA (Análisis de varianza)</a:t>
            </a:r>
          </a:p>
          <a:p>
            <a:pPr marL="342900" indent="-342900" algn="just" defTabSz="457200">
              <a:buFont typeface="Wingdings" panose="05000000000000000000" pitchFamily="2" charset="2"/>
              <a:buChar char="§"/>
            </a:pPr>
            <a:r>
              <a:rPr lang="es-ES" sz="2600" b="0" kern="0" dirty="0">
                <a:latin typeface="Century Gothic (Cuerpo)"/>
              </a:rPr>
              <a:t>Prueba Shapiro-Wilk </a:t>
            </a:r>
          </a:p>
          <a:p>
            <a:pPr marL="342900" indent="-342900" algn="just" defTabSz="457200">
              <a:buFont typeface="Wingdings" panose="05000000000000000000" pitchFamily="2" charset="2"/>
              <a:buChar char="§"/>
            </a:pPr>
            <a:r>
              <a:rPr lang="es-ES" sz="2600" b="0" kern="0" dirty="0">
                <a:latin typeface="Century Gothic (Cuerpo)"/>
              </a:rPr>
              <a:t>Prueba de Bartlett</a:t>
            </a:r>
          </a:p>
          <a:p>
            <a:pPr marL="342900" indent="-342900" defTabSz="457200">
              <a:buFont typeface="Wingdings" panose="05000000000000000000" pitchFamily="2" charset="2"/>
              <a:buChar char="§"/>
            </a:pPr>
            <a:r>
              <a:rPr lang="es-ES" sz="2600" b="0" kern="0" dirty="0">
                <a:latin typeface="Century Gothic (Cuerpo)"/>
              </a:rPr>
              <a:t>Prueba de Tukey</a:t>
            </a:r>
          </a:p>
          <a:p>
            <a:pPr marL="342900" indent="-342900" defTabSz="457200">
              <a:buFont typeface="Wingdings" panose="05000000000000000000" pitchFamily="2" charset="2"/>
              <a:buChar char="§"/>
            </a:pPr>
            <a:r>
              <a:rPr lang="es-ES" sz="2600" b="0" kern="0" dirty="0">
                <a:latin typeface="Century Gothic (Cuerpo)"/>
              </a:rPr>
              <a:t>Prueba de Durbin-Watson</a:t>
            </a:r>
          </a:p>
        </p:txBody>
      </p:sp>
      <p:sp>
        <p:nvSpPr>
          <p:cNvPr id="8" name="Google Shape;269;g2e5a8b74c22_0_0">
            <a:extLst>
              <a:ext uri="{FF2B5EF4-FFF2-40B4-BE49-F238E27FC236}">
                <a16:creationId xmlns:a16="http://schemas.microsoft.com/office/drawing/2014/main" id="{B0EBD216-0FE2-BBF5-1850-BAD7FD2A5150}"/>
              </a:ext>
            </a:extLst>
          </p:cNvPr>
          <p:cNvSpPr txBox="1"/>
          <p:nvPr/>
        </p:nvSpPr>
        <p:spPr>
          <a:xfrm>
            <a:off x="1000258" y="305232"/>
            <a:ext cx="7298644"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2800" kern="0" dirty="0">
                <a:solidFill>
                  <a:srgbClr val="2F5496"/>
                </a:solidFill>
                <a:latin typeface="Century Gothic"/>
                <a:ea typeface="Century Gothic"/>
                <a:cs typeface="Century Gothic"/>
                <a:sym typeface="Century Gothic"/>
              </a:rPr>
              <a:t>3. Marco teórico</a:t>
            </a:r>
            <a:endParaRPr sz="2800" kern="0" dirty="0">
              <a:solidFill>
                <a:srgbClr val="8CB64A"/>
              </a:solidFill>
              <a:latin typeface="Century Gothic"/>
              <a:ea typeface="Century Gothic"/>
              <a:cs typeface="Century Gothic"/>
              <a:sym typeface="Century Gothic"/>
            </a:endParaRPr>
          </a:p>
        </p:txBody>
      </p:sp>
      <p:pic>
        <p:nvPicPr>
          <p:cNvPr id="10" name="Imagen 9">
            <a:extLst>
              <a:ext uri="{FF2B5EF4-FFF2-40B4-BE49-F238E27FC236}">
                <a16:creationId xmlns:a16="http://schemas.microsoft.com/office/drawing/2014/main" id="{D3E3EB27-06B4-316B-60C4-DD3603F7010D}"/>
              </a:ext>
            </a:extLst>
          </p:cNvPr>
          <p:cNvPicPr>
            <a:picLocks noChangeAspect="1"/>
          </p:cNvPicPr>
          <p:nvPr/>
        </p:nvPicPr>
        <p:blipFill>
          <a:blip r:embed="rId4">
            <a:extLst>
              <a:ext uri="{28A0092B-C50C-407E-A947-70E740481C1C}">
                <a14:useLocalDpi xmlns:a14="http://schemas.microsoft.com/office/drawing/2010/main" val="0"/>
              </a:ext>
            </a:extLst>
          </a:blip>
          <a:srcRect l="3573" t="1443" r="3709" b="4450"/>
          <a:stretch/>
        </p:blipFill>
        <p:spPr>
          <a:xfrm>
            <a:off x="8391522" y="134495"/>
            <a:ext cx="2730167" cy="2771068"/>
          </a:xfrm>
          <a:prstGeom prst="rect">
            <a:avLst/>
          </a:prstGeom>
        </p:spPr>
      </p:pic>
      <p:pic>
        <p:nvPicPr>
          <p:cNvPr id="12" name="Imagen 11">
            <a:extLst>
              <a:ext uri="{FF2B5EF4-FFF2-40B4-BE49-F238E27FC236}">
                <a16:creationId xmlns:a16="http://schemas.microsoft.com/office/drawing/2014/main" id="{BD65F116-5C90-EDA6-B8CF-AC6B1E06B1CC}"/>
              </a:ext>
            </a:extLst>
          </p:cNvPr>
          <p:cNvPicPr>
            <a:picLocks noChangeAspect="1"/>
          </p:cNvPicPr>
          <p:nvPr/>
        </p:nvPicPr>
        <p:blipFill>
          <a:blip r:embed="rId5">
            <a:extLst>
              <a:ext uri="{28A0092B-C50C-407E-A947-70E740481C1C}">
                <a14:useLocalDpi xmlns:a14="http://schemas.microsoft.com/office/drawing/2010/main" val="0"/>
              </a:ext>
            </a:extLst>
          </a:blip>
          <a:srcRect l="19778" t="14195" r="20324" b="11590"/>
          <a:stretch/>
        </p:blipFill>
        <p:spPr>
          <a:xfrm>
            <a:off x="9370275" y="3049822"/>
            <a:ext cx="2710757" cy="3446662"/>
          </a:xfrm>
          <a:prstGeom prst="rect">
            <a:avLst/>
          </a:prstGeom>
        </p:spPr>
      </p:pic>
      <p:pic>
        <p:nvPicPr>
          <p:cNvPr id="14" name="Imagen 13">
            <a:extLst>
              <a:ext uri="{FF2B5EF4-FFF2-40B4-BE49-F238E27FC236}">
                <a16:creationId xmlns:a16="http://schemas.microsoft.com/office/drawing/2014/main" id="{C28731CA-9555-10A3-D50E-2552B24A9D55}"/>
              </a:ext>
            </a:extLst>
          </p:cNvPr>
          <p:cNvPicPr>
            <a:picLocks noChangeAspect="1"/>
          </p:cNvPicPr>
          <p:nvPr/>
        </p:nvPicPr>
        <p:blipFill>
          <a:blip r:embed="rId6">
            <a:extLst>
              <a:ext uri="{28A0092B-C50C-407E-A947-70E740481C1C}">
                <a14:useLocalDpi xmlns:a14="http://schemas.microsoft.com/office/drawing/2010/main" val="0"/>
              </a:ext>
            </a:extLst>
          </a:blip>
          <a:srcRect l="14584" b="11311"/>
          <a:stretch/>
        </p:blipFill>
        <p:spPr>
          <a:xfrm>
            <a:off x="110968" y="3560391"/>
            <a:ext cx="2710756" cy="2936099"/>
          </a:xfrm>
          <a:prstGeom prst="rect">
            <a:avLst/>
          </a:prstGeom>
        </p:spPr>
      </p:pic>
      <p:pic>
        <p:nvPicPr>
          <p:cNvPr id="16" name="Imagen 15">
            <a:extLst>
              <a:ext uri="{FF2B5EF4-FFF2-40B4-BE49-F238E27FC236}">
                <a16:creationId xmlns:a16="http://schemas.microsoft.com/office/drawing/2014/main" id="{57B563E0-2A47-7165-CBE7-702565DA2C0E}"/>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1829046" y="4433093"/>
            <a:ext cx="871951" cy="355364"/>
          </a:xfrm>
          <a:prstGeom prst="rect">
            <a:avLst/>
          </a:prstGeom>
        </p:spPr>
      </p:pic>
      <p:pic>
        <p:nvPicPr>
          <p:cNvPr id="17" name="Imagen 16">
            <a:extLst>
              <a:ext uri="{FF2B5EF4-FFF2-40B4-BE49-F238E27FC236}">
                <a16:creationId xmlns:a16="http://schemas.microsoft.com/office/drawing/2014/main" id="{97CA503B-F09D-0C0C-54BF-6460E8C1B5A3}"/>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1116265" y="9544219"/>
            <a:ext cx="2348238" cy="310164"/>
          </a:xfrm>
          <a:prstGeom prst="rect">
            <a:avLst/>
          </a:prstGeom>
        </p:spPr>
      </p:pic>
      <p:pic>
        <p:nvPicPr>
          <p:cNvPr id="21" name="Imagen 20">
            <a:extLst>
              <a:ext uri="{FF2B5EF4-FFF2-40B4-BE49-F238E27FC236}">
                <a16:creationId xmlns:a16="http://schemas.microsoft.com/office/drawing/2014/main" id="{FBDEA74D-38B8-14D3-01A0-2936EC4585E3}"/>
              </a:ext>
            </a:extLst>
          </p:cNvPr>
          <p:cNvPicPr>
            <a:picLocks noChangeAspect="1"/>
          </p:cNvPicPr>
          <p:nvPr/>
        </p:nvPicPr>
        <p:blipFill>
          <a:blip r:embed="rId7">
            <a:extLst>
              <a:ext uri="{28A0092B-C50C-407E-A947-70E740481C1C}">
                <a14:useLocalDpi xmlns:a14="http://schemas.microsoft.com/office/drawing/2010/main" val="0"/>
              </a:ext>
            </a:extLst>
          </a:blip>
          <a:srcRect l="7675" t="6779" r="8427" b="8658"/>
          <a:stretch/>
        </p:blipFill>
        <p:spPr>
          <a:xfrm>
            <a:off x="2960472" y="3578458"/>
            <a:ext cx="2664636" cy="2685790"/>
          </a:xfrm>
          <a:prstGeom prst="rect">
            <a:avLst/>
          </a:prstGeom>
        </p:spPr>
      </p:pic>
      <p:pic>
        <p:nvPicPr>
          <p:cNvPr id="24" name="Imagen 23">
            <a:extLst>
              <a:ext uri="{FF2B5EF4-FFF2-40B4-BE49-F238E27FC236}">
                <a16:creationId xmlns:a16="http://schemas.microsoft.com/office/drawing/2014/main" id="{F130CAB3-746E-2F92-8150-80825013CF30}"/>
              </a:ext>
            </a:extLst>
          </p:cNvPr>
          <p:cNvPicPr>
            <a:picLocks noChangeAspect="1"/>
          </p:cNvPicPr>
          <p:nvPr/>
        </p:nvPicPr>
        <p:blipFill>
          <a:blip r:embed="rId7">
            <a:extLst>
              <a:ext uri="{28A0092B-C50C-407E-A947-70E740481C1C}">
                <a14:useLocalDpi xmlns:a14="http://schemas.microsoft.com/office/drawing/2010/main" val="0"/>
              </a:ext>
            </a:extLst>
          </a:blip>
          <a:srcRect l="52857" t="12187" r="8427" b="81522"/>
          <a:stretch/>
        </p:blipFill>
        <p:spPr>
          <a:xfrm>
            <a:off x="2965877" y="6040865"/>
            <a:ext cx="1081179" cy="455627"/>
          </a:xfrm>
          <a:prstGeom prst="rect">
            <a:avLst/>
          </a:prstGeom>
        </p:spPr>
      </p:pic>
      <p:sp>
        <p:nvSpPr>
          <p:cNvPr id="26" name="Rectángulo 25">
            <a:extLst>
              <a:ext uri="{FF2B5EF4-FFF2-40B4-BE49-F238E27FC236}">
                <a16:creationId xmlns:a16="http://schemas.microsoft.com/office/drawing/2014/main" id="{12C91B8B-5876-0793-DB1D-F5E22208371D}"/>
              </a:ext>
            </a:extLst>
          </p:cNvPr>
          <p:cNvSpPr/>
          <p:nvPr/>
        </p:nvSpPr>
        <p:spPr>
          <a:xfrm>
            <a:off x="2965877" y="6034090"/>
            <a:ext cx="1081179" cy="462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EQUAL VARIANCES</a:t>
            </a:r>
            <a:endParaRPr lang="es-PE" sz="1200" dirty="0"/>
          </a:p>
        </p:txBody>
      </p:sp>
      <p:pic>
        <p:nvPicPr>
          <p:cNvPr id="28" name="Imagen 27">
            <a:extLst>
              <a:ext uri="{FF2B5EF4-FFF2-40B4-BE49-F238E27FC236}">
                <a16:creationId xmlns:a16="http://schemas.microsoft.com/office/drawing/2014/main" id="{1BB33898-D7AD-D032-6142-AE0958A87D29}"/>
              </a:ext>
            </a:extLst>
          </p:cNvPr>
          <p:cNvPicPr>
            <a:picLocks noChangeAspect="1"/>
          </p:cNvPicPr>
          <p:nvPr/>
        </p:nvPicPr>
        <p:blipFill>
          <a:blip r:embed="rId7">
            <a:extLst>
              <a:ext uri="{28A0092B-C50C-407E-A947-70E740481C1C}">
                <a14:useLocalDpi xmlns:a14="http://schemas.microsoft.com/office/drawing/2010/main" val="0"/>
              </a:ext>
            </a:extLst>
          </a:blip>
          <a:srcRect l="52857" t="12187" r="8427" b="81522"/>
          <a:stretch/>
        </p:blipFill>
        <p:spPr>
          <a:xfrm>
            <a:off x="4522987" y="6040865"/>
            <a:ext cx="1102121" cy="455627"/>
          </a:xfrm>
          <a:prstGeom prst="rect">
            <a:avLst/>
          </a:prstGeom>
        </p:spPr>
      </p:pic>
      <p:sp>
        <p:nvSpPr>
          <p:cNvPr id="29" name="Rectángulo 28">
            <a:extLst>
              <a:ext uri="{FF2B5EF4-FFF2-40B4-BE49-F238E27FC236}">
                <a16:creationId xmlns:a16="http://schemas.microsoft.com/office/drawing/2014/main" id="{571EFA06-2397-6EA3-723F-A80CE9EAFFD3}"/>
              </a:ext>
            </a:extLst>
          </p:cNvPr>
          <p:cNvSpPr/>
          <p:nvPr/>
        </p:nvSpPr>
        <p:spPr>
          <a:xfrm>
            <a:off x="4522987" y="6034088"/>
            <a:ext cx="1081179" cy="462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DIFFERENT VARIANCES</a:t>
            </a:r>
            <a:endParaRPr lang="es-PE" sz="1200" dirty="0"/>
          </a:p>
        </p:txBody>
      </p:sp>
      <p:pic>
        <p:nvPicPr>
          <p:cNvPr id="31" name="Imagen 30">
            <a:extLst>
              <a:ext uri="{FF2B5EF4-FFF2-40B4-BE49-F238E27FC236}">
                <a16:creationId xmlns:a16="http://schemas.microsoft.com/office/drawing/2014/main" id="{70BF4FB3-F5A4-7CC9-E0AB-479368115854}"/>
              </a:ext>
            </a:extLst>
          </p:cNvPr>
          <p:cNvPicPr>
            <a:picLocks noChangeAspect="1"/>
          </p:cNvPicPr>
          <p:nvPr/>
        </p:nvPicPr>
        <p:blipFill>
          <a:blip r:embed="rId8">
            <a:extLst>
              <a:ext uri="{28A0092B-C50C-407E-A947-70E740481C1C}">
                <a14:useLocalDpi xmlns:a14="http://schemas.microsoft.com/office/drawing/2010/main" val="0"/>
              </a:ext>
            </a:extLst>
          </a:blip>
          <a:srcRect l="11629" r="10312" b="18359"/>
          <a:stretch/>
        </p:blipFill>
        <p:spPr>
          <a:xfrm>
            <a:off x="5713598" y="1407471"/>
            <a:ext cx="2585304" cy="2587172"/>
          </a:xfrm>
          <a:prstGeom prst="rect">
            <a:avLst/>
          </a:prstGeom>
        </p:spPr>
      </p:pic>
      <p:pic>
        <p:nvPicPr>
          <p:cNvPr id="32" name="Imagen 31">
            <a:extLst>
              <a:ext uri="{FF2B5EF4-FFF2-40B4-BE49-F238E27FC236}">
                <a16:creationId xmlns:a16="http://schemas.microsoft.com/office/drawing/2014/main" id="{D400A8D4-816A-6A51-51AA-9C0BED6A280E}"/>
              </a:ext>
            </a:extLst>
          </p:cNvPr>
          <p:cNvPicPr>
            <a:picLocks noChangeAspect="1"/>
          </p:cNvPicPr>
          <p:nvPr/>
        </p:nvPicPr>
        <p:blipFill>
          <a:blip r:embed="rId8">
            <a:extLst>
              <a:ext uri="{28A0092B-C50C-407E-A947-70E740481C1C}">
                <a14:useLocalDpi xmlns:a14="http://schemas.microsoft.com/office/drawing/2010/main" val="0"/>
              </a:ext>
            </a:extLst>
          </a:blip>
          <a:srcRect l="49879" t="10750" r="10312" b="86760"/>
          <a:stretch/>
        </p:blipFill>
        <p:spPr>
          <a:xfrm>
            <a:off x="5763856" y="1670713"/>
            <a:ext cx="1261562" cy="78895"/>
          </a:xfrm>
          <a:prstGeom prst="rect">
            <a:avLst/>
          </a:prstGeom>
        </p:spPr>
      </p:pic>
      <p:pic>
        <p:nvPicPr>
          <p:cNvPr id="34" name="Imagen 33">
            <a:extLst>
              <a:ext uri="{FF2B5EF4-FFF2-40B4-BE49-F238E27FC236}">
                <a16:creationId xmlns:a16="http://schemas.microsoft.com/office/drawing/2014/main" id="{F6CBA402-5037-863A-D588-D0969B6DD3C8}"/>
              </a:ext>
            </a:extLst>
          </p:cNvPr>
          <p:cNvPicPr>
            <a:picLocks noChangeAspect="1"/>
          </p:cNvPicPr>
          <p:nvPr/>
        </p:nvPicPr>
        <p:blipFill>
          <a:blip r:embed="rId9">
            <a:extLst>
              <a:ext uri="{28A0092B-C50C-407E-A947-70E740481C1C}">
                <a14:useLocalDpi xmlns:a14="http://schemas.microsoft.com/office/drawing/2010/main" val="0"/>
              </a:ext>
            </a:extLst>
          </a:blip>
          <a:srcRect l="6406" t="15973" r="8632" b="33538"/>
          <a:stretch/>
        </p:blipFill>
        <p:spPr>
          <a:xfrm>
            <a:off x="5666663" y="4144079"/>
            <a:ext cx="3615122" cy="2352403"/>
          </a:xfrm>
          <a:prstGeom prst="rect">
            <a:avLst/>
          </a:prstGeom>
        </p:spPr>
      </p:pic>
      <p:pic>
        <p:nvPicPr>
          <p:cNvPr id="35" name="Imagen 34">
            <a:extLst>
              <a:ext uri="{FF2B5EF4-FFF2-40B4-BE49-F238E27FC236}">
                <a16:creationId xmlns:a16="http://schemas.microsoft.com/office/drawing/2014/main" id="{A0D23B7D-E190-F4D1-BA37-B7A2C1F2F60F}"/>
              </a:ext>
            </a:extLst>
          </p:cNvPr>
          <p:cNvPicPr>
            <a:picLocks noChangeAspect="1"/>
          </p:cNvPicPr>
          <p:nvPr/>
        </p:nvPicPr>
        <p:blipFill>
          <a:blip r:embed="rId9">
            <a:extLst>
              <a:ext uri="{28A0092B-C50C-407E-A947-70E740481C1C}">
                <a14:useLocalDpi xmlns:a14="http://schemas.microsoft.com/office/drawing/2010/main" val="0"/>
              </a:ext>
            </a:extLst>
          </a:blip>
          <a:srcRect l="6406" t="-1" r="8632" b="89516"/>
          <a:stretch/>
        </p:blipFill>
        <p:spPr>
          <a:xfrm>
            <a:off x="5666663" y="4135224"/>
            <a:ext cx="3615118" cy="542358"/>
          </a:xfrm>
          <a:prstGeom prst="rect">
            <a:avLst/>
          </a:prstGeom>
        </p:spPr>
      </p:pic>
      <p:pic>
        <p:nvPicPr>
          <p:cNvPr id="37" name="Imagen 36">
            <a:extLst>
              <a:ext uri="{FF2B5EF4-FFF2-40B4-BE49-F238E27FC236}">
                <a16:creationId xmlns:a16="http://schemas.microsoft.com/office/drawing/2014/main" id="{54C38B3A-F236-BB41-A7ED-C805196A7BC6}"/>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5666663" y="6147722"/>
            <a:ext cx="1813265" cy="355364"/>
          </a:xfrm>
          <a:prstGeom prst="rect">
            <a:avLst/>
          </a:prstGeom>
        </p:spPr>
      </p:pic>
      <p:sp>
        <p:nvSpPr>
          <p:cNvPr id="38" name="Rectángulo 37">
            <a:extLst>
              <a:ext uri="{FF2B5EF4-FFF2-40B4-BE49-F238E27FC236}">
                <a16:creationId xmlns:a16="http://schemas.microsoft.com/office/drawing/2014/main" id="{B53D3EA1-86A6-D7F8-BB04-F4B79BD9CCF4}"/>
              </a:ext>
            </a:extLst>
          </p:cNvPr>
          <p:cNvSpPr/>
          <p:nvPr/>
        </p:nvSpPr>
        <p:spPr>
          <a:xfrm>
            <a:off x="5666663" y="6130252"/>
            <a:ext cx="1813265" cy="375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AUTOCORRELATED ERRORS</a:t>
            </a:r>
            <a:endParaRPr lang="es-PE" sz="1200" dirty="0">
              <a:solidFill>
                <a:schemeClr val="tx1"/>
              </a:solidFill>
            </a:endParaRPr>
          </a:p>
        </p:txBody>
      </p:sp>
      <p:pic>
        <p:nvPicPr>
          <p:cNvPr id="39" name="Imagen 38">
            <a:extLst>
              <a:ext uri="{FF2B5EF4-FFF2-40B4-BE49-F238E27FC236}">
                <a16:creationId xmlns:a16="http://schemas.microsoft.com/office/drawing/2014/main" id="{9134BB1F-5C49-D494-6108-D42596FD6BFE}"/>
              </a:ext>
            </a:extLst>
          </p:cNvPr>
          <p:cNvPicPr>
            <a:picLocks noChangeAspect="1"/>
          </p:cNvPicPr>
          <p:nvPr/>
        </p:nvPicPr>
        <p:blipFill>
          <a:blip r:embed="rId6">
            <a:extLst>
              <a:ext uri="{28A0092B-C50C-407E-A947-70E740481C1C}">
                <a14:useLocalDpi xmlns:a14="http://schemas.microsoft.com/office/drawing/2010/main" val="0"/>
              </a:ext>
            </a:extLst>
          </a:blip>
          <a:srcRect l="81533" t="44696" b="37812"/>
          <a:stretch/>
        </p:blipFill>
        <p:spPr>
          <a:xfrm>
            <a:off x="7568418" y="6139083"/>
            <a:ext cx="1712521" cy="355364"/>
          </a:xfrm>
          <a:prstGeom prst="rect">
            <a:avLst/>
          </a:prstGeom>
        </p:spPr>
      </p:pic>
      <p:sp>
        <p:nvSpPr>
          <p:cNvPr id="40" name="Rectángulo 39">
            <a:extLst>
              <a:ext uri="{FF2B5EF4-FFF2-40B4-BE49-F238E27FC236}">
                <a16:creationId xmlns:a16="http://schemas.microsoft.com/office/drawing/2014/main" id="{2B66C283-756F-656C-50C1-DCFB702F667A}"/>
              </a:ext>
            </a:extLst>
          </p:cNvPr>
          <p:cNvSpPr/>
          <p:nvPr/>
        </p:nvSpPr>
        <p:spPr>
          <a:xfrm>
            <a:off x="7542472" y="6118921"/>
            <a:ext cx="1738467" cy="3755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INDEPENDENT ERRORS</a:t>
            </a:r>
            <a:endParaRPr lang="es-PE" sz="1200" dirty="0">
              <a:solidFill>
                <a:schemeClr val="tx1"/>
              </a:solidFill>
            </a:endParaRPr>
          </a:p>
        </p:txBody>
      </p:sp>
      <p:sp>
        <p:nvSpPr>
          <p:cNvPr id="41" name="Rectángulo 40">
            <a:extLst>
              <a:ext uri="{FF2B5EF4-FFF2-40B4-BE49-F238E27FC236}">
                <a16:creationId xmlns:a16="http://schemas.microsoft.com/office/drawing/2014/main" id="{8EF624E8-CB82-A6C8-F8D3-716E4D85430C}"/>
              </a:ext>
            </a:extLst>
          </p:cNvPr>
          <p:cNvSpPr/>
          <p:nvPr/>
        </p:nvSpPr>
        <p:spPr>
          <a:xfrm>
            <a:off x="9461202" y="5819414"/>
            <a:ext cx="1081179" cy="4624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ANOVA</a:t>
            </a:r>
            <a:endParaRPr lang="es-PE" sz="1600" dirty="0"/>
          </a:p>
        </p:txBody>
      </p:sp>
      <p:sp>
        <p:nvSpPr>
          <p:cNvPr id="42" name="Rectángulo 41">
            <a:extLst>
              <a:ext uri="{FF2B5EF4-FFF2-40B4-BE49-F238E27FC236}">
                <a16:creationId xmlns:a16="http://schemas.microsoft.com/office/drawing/2014/main" id="{7B607D29-78D8-3E3D-3E4A-C318AD43D791}"/>
              </a:ext>
            </a:extLst>
          </p:cNvPr>
          <p:cNvSpPr/>
          <p:nvPr/>
        </p:nvSpPr>
        <p:spPr>
          <a:xfrm>
            <a:off x="10353822" y="166983"/>
            <a:ext cx="753800" cy="4091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DBCA</a:t>
            </a:r>
            <a:endParaRPr lang="es-PE" sz="1600" dirty="0"/>
          </a:p>
        </p:txBody>
      </p:sp>
      <p:pic>
        <p:nvPicPr>
          <p:cNvPr id="44" name="Imagen 43">
            <a:extLst>
              <a:ext uri="{FF2B5EF4-FFF2-40B4-BE49-F238E27FC236}">
                <a16:creationId xmlns:a16="http://schemas.microsoft.com/office/drawing/2014/main" id="{C5932252-4368-9DFB-866D-6B4FD0DEF30B}"/>
              </a:ext>
            </a:extLst>
          </p:cNvPr>
          <p:cNvPicPr>
            <a:picLocks noChangeAspect="1"/>
          </p:cNvPicPr>
          <p:nvPr/>
        </p:nvPicPr>
        <p:blipFill>
          <a:blip r:embed="rId9">
            <a:extLst>
              <a:ext uri="{28A0092B-C50C-407E-A947-70E740481C1C}">
                <a14:useLocalDpi xmlns:a14="http://schemas.microsoft.com/office/drawing/2010/main" val="0"/>
              </a:ext>
            </a:extLst>
          </a:blip>
          <a:srcRect l="40185" t="25695" r="48638" b="68398"/>
          <a:stretch/>
        </p:blipFill>
        <p:spPr>
          <a:xfrm>
            <a:off x="5713597" y="4650173"/>
            <a:ext cx="219455" cy="1423793"/>
          </a:xfrm>
          <a:prstGeom prst="rect">
            <a:avLst/>
          </a:prstGeom>
        </p:spPr>
      </p:pic>
      <p:pic>
        <p:nvPicPr>
          <p:cNvPr id="45" name="Imagen 44">
            <a:extLst>
              <a:ext uri="{FF2B5EF4-FFF2-40B4-BE49-F238E27FC236}">
                <a16:creationId xmlns:a16="http://schemas.microsoft.com/office/drawing/2014/main" id="{8F59113A-2817-627B-3C53-7D0398AF452D}"/>
              </a:ext>
            </a:extLst>
          </p:cNvPr>
          <p:cNvPicPr>
            <a:picLocks noChangeAspect="1"/>
          </p:cNvPicPr>
          <p:nvPr/>
        </p:nvPicPr>
        <p:blipFill>
          <a:blip r:embed="rId9">
            <a:extLst>
              <a:ext uri="{28A0092B-C50C-407E-A947-70E740481C1C}">
                <a14:useLocalDpi xmlns:a14="http://schemas.microsoft.com/office/drawing/2010/main" val="0"/>
              </a:ext>
            </a:extLst>
          </a:blip>
          <a:srcRect l="40185" t="25695" r="48638" b="68398"/>
          <a:stretch/>
        </p:blipFill>
        <p:spPr>
          <a:xfrm>
            <a:off x="7515455" y="4650172"/>
            <a:ext cx="219455" cy="1423793"/>
          </a:xfrm>
          <a:prstGeom prst="rect">
            <a:avLst/>
          </a:prstGeom>
        </p:spPr>
      </p:pic>
    </p:spTree>
    <p:extLst>
      <p:ext uri="{BB962C8B-B14F-4D97-AF65-F5344CB8AC3E}">
        <p14:creationId xmlns:p14="http://schemas.microsoft.com/office/powerpoint/2010/main" val="415546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D27F27D6-1B87-4750-9374-C25DBBEF9D4F}"/>
              </a:ext>
            </a:extLst>
          </p:cNvPr>
          <p:cNvSpPr txBox="1"/>
          <p:nvPr/>
        </p:nvSpPr>
        <p:spPr>
          <a:xfrm>
            <a:off x="776212" y="255642"/>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4. Metodología</a:t>
            </a:r>
            <a:endParaRPr sz="2400" kern="0" dirty="0">
              <a:solidFill>
                <a:srgbClr val="8CB64A"/>
              </a:solidFill>
              <a:latin typeface="Century Gothic"/>
              <a:ea typeface="Century Gothic"/>
              <a:cs typeface="Century Gothic"/>
              <a:sym typeface="Century Gothic"/>
            </a:endParaRPr>
          </a:p>
        </p:txBody>
      </p:sp>
      <p:pic>
        <p:nvPicPr>
          <p:cNvPr id="7" name="Imagen 6">
            <a:extLst>
              <a:ext uri="{FF2B5EF4-FFF2-40B4-BE49-F238E27FC236}">
                <a16:creationId xmlns:a16="http://schemas.microsoft.com/office/drawing/2014/main" id="{92A96494-F2D9-45D3-93D8-F12198132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994" y="1536506"/>
            <a:ext cx="7049702" cy="3784988"/>
          </a:xfrm>
          <a:prstGeom prst="rect">
            <a:avLst/>
          </a:prstGeom>
        </p:spPr>
      </p:pic>
    </p:spTree>
    <p:extLst>
      <p:ext uri="{BB962C8B-B14F-4D97-AF65-F5344CB8AC3E}">
        <p14:creationId xmlns:p14="http://schemas.microsoft.com/office/powerpoint/2010/main" val="148776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7" name="Google Shape;269;g2e5a8b74c22_0_0">
            <a:extLst>
              <a:ext uri="{FF2B5EF4-FFF2-40B4-BE49-F238E27FC236}">
                <a16:creationId xmlns:a16="http://schemas.microsoft.com/office/drawing/2014/main" id="{6528B38A-CE3C-4DC4-8213-5F1EEC842E97}"/>
              </a:ext>
            </a:extLst>
          </p:cNvPr>
          <p:cNvSpPr txBox="1"/>
          <p:nvPr/>
        </p:nvSpPr>
        <p:spPr>
          <a:xfrm>
            <a:off x="880832" y="217469"/>
            <a:ext cx="10639575" cy="546302"/>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pic>
        <p:nvPicPr>
          <p:cNvPr id="10" name="Imagen 9">
            <a:extLst>
              <a:ext uri="{FF2B5EF4-FFF2-40B4-BE49-F238E27FC236}">
                <a16:creationId xmlns:a16="http://schemas.microsoft.com/office/drawing/2014/main" id="{13FCE92F-B78C-45F8-B036-5E7E5F2F948C}"/>
              </a:ext>
            </a:extLst>
          </p:cNvPr>
          <p:cNvPicPr>
            <a:picLocks noChangeAspect="1"/>
          </p:cNvPicPr>
          <p:nvPr/>
        </p:nvPicPr>
        <p:blipFill>
          <a:blip r:embed="rId4"/>
          <a:stretch>
            <a:fillRect/>
          </a:stretch>
        </p:blipFill>
        <p:spPr>
          <a:xfrm>
            <a:off x="72002" y="1472517"/>
            <a:ext cx="5273040" cy="3433572"/>
          </a:xfrm>
          <a:prstGeom prst="rect">
            <a:avLst/>
          </a:prstGeom>
        </p:spPr>
      </p:pic>
      <p:pic>
        <p:nvPicPr>
          <p:cNvPr id="12" name="Imagen 11">
            <a:extLst>
              <a:ext uri="{FF2B5EF4-FFF2-40B4-BE49-F238E27FC236}">
                <a16:creationId xmlns:a16="http://schemas.microsoft.com/office/drawing/2014/main" id="{F03F2415-069E-4E3E-89AA-F3C442B66D67}"/>
              </a:ext>
            </a:extLst>
          </p:cNvPr>
          <p:cNvPicPr>
            <a:picLocks noChangeAspect="1"/>
          </p:cNvPicPr>
          <p:nvPr/>
        </p:nvPicPr>
        <p:blipFill>
          <a:blip r:embed="rId5"/>
          <a:stretch>
            <a:fillRect/>
          </a:stretch>
        </p:blipFill>
        <p:spPr>
          <a:xfrm>
            <a:off x="5595780" y="692150"/>
            <a:ext cx="5497268" cy="2772745"/>
          </a:xfrm>
          <a:prstGeom prst="rect">
            <a:avLst/>
          </a:prstGeom>
        </p:spPr>
      </p:pic>
      <p:pic>
        <p:nvPicPr>
          <p:cNvPr id="14" name="Imagen 13">
            <a:extLst>
              <a:ext uri="{FF2B5EF4-FFF2-40B4-BE49-F238E27FC236}">
                <a16:creationId xmlns:a16="http://schemas.microsoft.com/office/drawing/2014/main" id="{D5B8B28B-7A81-41E7-8014-C660D290D95C}"/>
              </a:ext>
            </a:extLst>
          </p:cNvPr>
          <p:cNvPicPr>
            <a:picLocks noChangeAspect="1"/>
          </p:cNvPicPr>
          <p:nvPr/>
        </p:nvPicPr>
        <p:blipFill rotWithShape="1">
          <a:blip r:embed="rId6"/>
          <a:srcRect t="4652"/>
          <a:stretch/>
        </p:blipFill>
        <p:spPr>
          <a:xfrm>
            <a:off x="5776278" y="3730303"/>
            <a:ext cx="5136271" cy="2351572"/>
          </a:xfrm>
          <a:prstGeom prst="rect">
            <a:avLst/>
          </a:prstGeom>
        </p:spPr>
      </p:pic>
    </p:spTree>
    <p:extLst>
      <p:ext uri="{BB962C8B-B14F-4D97-AF65-F5344CB8AC3E}">
        <p14:creationId xmlns:p14="http://schemas.microsoft.com/office/powerpoint/2010/main" val="427651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pic>
        <p:nvPicPr>
          <p:cNvPr id="7" name="Imagen 6">
            <a:extLst>
              <a:ext uri="{FF2B5EF4-FFF2-40B4-BE49-F238E27FC236}">
                <a16:creationId xmlns:a16="http://schemas.microsoft.com/office/drawing/2014/main" id="{156117C9-88E8-48FF-8075-30D37EE83143}"/>
              </a:ext>
            </a:extLst>
          </p:cNvPr>
          <p:cNvPicPr/>
          <p:nvPr/>
        </p:nvPicPr>
        <p:blipFill>
          <a:blip r:embed="rId4"/>
          <a:stretch>
            <a:fillRect/>
          </a:stretch>
        </p:blipFill>
        <p:spPr>
          <a:xfrm>
            <a:off x="7461681" y="1440205"/>
            <a:ext cx="2933546" cy="672680"/>
          </a:xfrm>
          <a:prstGeom prst="rect">
            <a:avLst/>
          </a:prstGeom>
        </p:spPr>
      </p:pic>
      <p:sp>
        <p:nvSpPr>
          <p:cNvPr id="8" name="CuadroTexto 7">
            <a:extLst>
              <a:ext uri="{FF2B5EF4-FFF2-40B4-BE49-F238E27FC236}">
                <a16:creationId xmlns:a16="http://schemas.microsoft.com/office/drawing/2014/main" id="{AB5CC97F-AC6D-4033-A4D9-53C090DB87AF}"/>
              </a:ext>
            </a:extLst>
          </p:cNvPr>
          <p:cNvSpPr txBox="1"/>
          <p:nvPr/>
        </p:nvSpPr>
        <p:spPr>
          <a:xfrm>
            <a:off x="617408" y="1130046"/>
            <a:ext cx="5952068" cy="2862322"/>
          </a:xfrm>
          <a:prstGeom prst="rect">
            <a:avLst/>
          </a:prstGeom>
          <a:noFill/>
        </p:spPr>
        <p:txBody>
          <a:bodyPr wrap="square">
            <a:spAutoFit/>
          </a:bodyPr>
          <a:lstStyle/>
          <a:p>
            <a:pPr algn="just"/>
            <a:r>
              <a:rPr lang="es-ES" sz="1800" dirty="0">
                <a:effectLst/>
                <a:latin typeface="Times New Roman" panose="02020603050405020304" pitchFamily="18" charset="0"/>
                <a:ea typeface="Times New Roman" panose="02020603050405020304" pitchFamily="18" charset="0"/>
              </a:rPr>
              <a:t>El resultado de la prueba de normalidad de Shapiro-Wilk para los residuos del modelo muestra un estadístico W de 0.89791 y un valor p de 0.07441. Dado que el valor p es mayor que el nivel de significancia comúnmente utilizado (por ejemplo, 0.05), no hay suficiente evidencia para rechazar la hipótesis nula de que los residuos siguen una distribución normal. Esto sugiere que la suposición de normalidad de los residuos es razonablemente válida para el modelo de ANOVA analizado, cumpliendo así uno de los requisitos clave para la validez del ANOVA.</a:t>
            </a:r>
            <a:endParaRPr lang="es-PE" sz="1800" dirty="0">
              <a:effectLst/>
              <a:latin typeface="Times New Roman" panose="02020603050405020304" pitchFamily="18" charset="0"/>
              <a:ea typeface="Times New Roman" panose="02020603050405020304" pitchFamily="18" charset="0"/>
            </a:endParaRPr>
          </a:p>
        </p:txBody>
      </p:sp>
      <p:pic>
        <p:nvPicPr>
          <p:cNvPr id="9" name="Imagen 8">
            <a:extLst>
              <a:ext uri="{FF2B5EF4-FFF2-40B4-BE49-F238E27FC236}">
                <a16:creationId xmlns:a16="http://schemas.microsoft.com/office/drawing/2014/main" id="{CD4769C5-9564-4809-98CA-9BCC3FEC99DB}"/>
              </a:ext>
            </a:extLst>
          </p:cNvPr>
          <p:cNvPicPr/>
          <p:nvPr/>
        </p:nvPicPr>
        <p:blipFill>
          <a:blip r:embed="rId5">
            <a:extLst>
              <a:ext uri="{28A0092B-C50C-407E-A947-70E740481C1C}">
                <a14:useLocalDpi xmlns:a14="http://schemas.microsoft.com/office/drawing/2010/main" val="0"/>
              </a:ext>
            </a:extLst>
          </a:blip>
          <a:stretch>
            <a:fillRect/>
          </a:stretch>
        </p:blipFill>
        <p:spPr>
          <a:xfrm>
            <a:off x="6894503" y="3240402"/>
            <a:ext cx="4815144" cy="2768832"/>
          </a:xfrm>
          <a:prstGeom prst="rect">
            <a:avLst/>
          </a:prstGeom>
        </p:spPr>
      </p:pic>
    </p:spTree>
    <p:extLst>
      <p:ext uri="{BB962C8B-B14F-4D97-AF65-F5344CB8AC3E}">
        <p14:creationId xmlns:p14="http://schemas.microsoft.com/office/powerpoint/2010/main" val="304192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68;g2e5a8b74c22_0_0">
            <a:extLst>
              <a:ext uri="{FF2B5EF4-FFF2-40B4-BE49-F238E27FC236}">
                <a16:creationId xmlns:a16="http://schemas.microsoft.com/office/drawing/2014/main" id="{56405FCC-E92B-19F5-0150-1952A27A7894}"/>
              </a:ext>
            </a:extLst>
          </p:cNvPr>
          <p:cNvSpPr txBox="1"/>
          <p:nvPr/>
        </p:nvSpPr>
        <p:spPr>
          <a:xfrm>
            <a:off x="617408" y="6552767"/>
            <a:ext cx="10596900" cy="288520"/>
          </a:xfrm>
          <a:prstGeom prst="rect">
            <a:avLst/>
          </a:prstGeom>
          <a:noFill/>
          <a:ln>
            <a:noFill/>
          </a:ln>
        </p:spPr>
        <p:txBody>
          <a:bodyPr spcFirstLastPara="1" wrap="square" lIns="45713" tIns="22850" rIns="45713" bIns="22850" anchor="t" anchorCtr="0">
            <a:spAutoFit/>
          </a:bodyPr>
          <a:lstStyle/>
          <a:p>
            <a:pPr defTabSz="457200">
              <a:lnSpc>
                <a:spcPct val="150000"/>
              </a:lnSpc>
              <a:buClr>
                <a:srgbClr val="000000"/>
              </a:buClr>
              <a:buSzPts val="2400"/>
            </a:pPr>
            <a:r>
              <a:rPr lang="es-ES" sz="1050" kern="0" dirty="0">
                <a:solidFill>
                  <a:srgbClr val="000000"/>
                </a:solidFill>
                <a:latin typeface="Century Gothic"/>
                <a:ea typeface="Century Gothic"/>
                <a:cs typeface="Century Gothic"/>
                <a:sym typeface="Century Gothic"/>
              </a:rPr>
              <a:t>Curso Diseño y Análisis de Experimentos en Ingeniería y Ciencias Ambientales</a:t>
            </a:r>
          </a:p>
        </p:txBody>
      </p:sp>
      <p:pic>
        <p:nvPicPr>
          <p:cNvPr id="4" name="Google Shape;265;g2e5a8b74c22_0_0" descr="Universidad Nacional Agraria La Molina (UNALM) - Carreras y costos">
            <a:extLst>
              <a:ext uri="{FF2B5EF4-FFF2-40B4-BE49-F238E27FC236}">
                <a16:creationId xmlns:a16="http://schemas.microsoft.com/office/drawing/2014/main" id="{AD4663A3-B049-68D4-82C8-43136DF6E878}"/>
              </a:ext>
            </a:extLst>
          </p:cNvPr>
          <p:cNvPicPr preferRelativeResize="0"/>
          <p:nvPr/>
        </p:nvPicPr>
        <p:blipFill rotWithShape="1">
          <a:blip r:embed="rId2">
            <a:alphaModFix/>
          </a:blip>
          <a:srcRect l="12839" r="16338" b="26696"/>
          <a:stretch/>
        </p:blipFill>
        <p:spPr>
          <a:xfrm>
            <a:off x="72002" y="98908"/>
            <a:ext cx="558092" cy="593242"/>
          </a:xfrm>
          <a:prstGeom prst="rect">
            <a:avLst/>
          </a:prstGeom>
          <a:noFill/>
          <a:ln>
            <a:noFill/>
          </a:ln>
        </p:spPr>
      </p:pic>
      <p:pic>
        <p:nvPicPr>
          <p:cNvPr id="5" name="Picture 4">
            <a:extLst>
              <a:ext uri="{FF2B5EF4-FFF2-40B4-BE49-F238E27FC236}">
                <a16:creationId xmlns:a16="http://schemas.microsoft.com/office/drawing/2014/main" id="{1586339C-3FAA-005C-5BAD-FD94A37C411E}"/>
              </a:ext>
            </a:extLst>
          </p:cNvPr>
          <p:cNvPicPr>
            <a:picLocks noChangeAspect="1"/>
          </p:cNvPicPr>
          <p:nvPr/>
        </p:nvPicPr>
        <p:blipFill>
          <a:blip r:embed="rId3"/>
          <a:stretch>
            <a:fillRect/>
          </a:stretch>
        </p:blipFill>
        <p:spPr>
          <a:xfrm>
            <a:off x="11520407" y="74228"/>
            <a:ext cx="593241" cy="593241"/>
          </a:xfrm>
          <a:prstGeom prst="rect">
            <a:avLst/>
          </a:prstGeom>
        </p:spPr>
      </p:pic>
      <p:sp>
        <p:nvSpPr>
          <p:cNvPr id="6" name="Google Shape;269;g2e5a8b74c22_0_0">
            <a:extLst>
              <a:ext uri="{FF2B5EF4-FFF2-40B4-BE49-F238E27FC236}">
                <a16:creationId xmlns:a16="http://schemas.microsoft.com/office/drawing/2014/main" id="{8E71AE07-3BE9-E4ED-6882-FDC183DDB804}"/>
              </a:ext>
            </a:extLst>
          </p:cNvPr>
          <p:cNvSpPr txBox="1"/>
          <p:nvPr/>
        </p:nvSpPr>
        <p:spPr>
          <a:xfrm>
            <a:off x="776212" y="300944"/>
            <a:ext cx="10639575" cy="450000"/>
          </a:xfrm>
          <a:prstGeom prst="rect">
            <a:avLst/>
          </a:prstGeom>
          <a:noFill/>
          <a:ln>
            <a:noFill/>
          </a:ln>
        </p:spPr>
        <p:txBody>
          <a:bodyPr spcFirstLastPara="1" wrap="square" lIns="45713" tIns="22850" rIns="45713" bIns="22850" anchor="t" anchorCtr="0">
            <a:noAutofit/>
          </a:bodyPr>
          <a:lstStyle/>
          <a:p>
            <a:pPr defTabSz="457200">
              <a:buClr>
                <a:srgbClr val="1A3260"/>
              </a:buClr>
              <a:buSzPts val="6000"/>
            </a:pPr>
            <a:r>
              <a:rPr lang="es-ES" sz="3200" kern="0" dirty="0">
                <a:solidFill>
                  <a:srgbClr val="2F5496"/>
                </a:solidFill>
                <a:latin typeface="Century Gothic"/>
                <a:ea typeface="Century Gothic"/>
                <a:cs typeface="Century Gothic"/>
                <a:sym typeface="Century Gothic"/>
              </a:rPr>
              <a:t>5. Resultados</a:t>
            </a:r>
            <a:endParaRPr sz="2400" kern="0" dirty="0">
              <a:solidFill>
                <a:srgbClr val="8CB64A"/>
              </a:solidFill>
              <a:latin typeface="Century Gothic"/>
              <a:ea typeface="Century Gothic"/>
              <a:cs typeface="Century Gothic"/>
              <a:sym typeface="Century Gothic"/>
            </a:endParaRPr>
          </a:p>
        </p:txBody>
      </p:sp>
      <p:pic>
        <p:nvPicPr>
          <p:cNvPr id="7" name="Imagen 6">
            <a:extLst>
              <a:ext uri="{FF2B5EF4-FFF2-40B4-BE49-F238E27FC236}">
                <a16:creationId xmlns:a16="http://schemas.microsoft.com/office/drawing/2014/main" id="{2973911B-723C-4165-9725-68BC67A4D5A7}"/>
              </a:ext>
            </a:extLst>
          </p:cNvPr>
          <p:cNvPicPr>
            <a:picLocks noChangeAspect="1"/>
          </p:cNvPicPr>
          <p:nvPr/>
        </p:nvPicPr>
        <p:blipFill>
          <a:blip r:embed="rId4"/>
          <a:stretch>
            <a:fillRect/>
          </a:stretch>
        </p:blipFill>
        <p:spPr>
          <a:xfrm>
            <a:off x="6855848" y="2339957"/>
            <a:ext cx="4898187" cy="1162432"/>
          </a:xfrm>
          <a:prstGeom prst="rect">
            <a:avLst/>
          </a:prstGeom>
        </p:spPr>
      </p:pic>
      <p:graphicFrame>
        <p:nvGraphicFramePr>
          <p:cNvPr id="8" name="Tabla 7">
            <a:extLst>
              <a:ext uri="{FF2B5EF4-FFF2-40B4-BE49-F238E27FC236}">
                <a16:creationId xmlns:a16="http://schemas.microsoft.com/office/drawing/2014/main" id="{2743FADC-4057-4C5E-8D11-FCCC4F234280}"/>
              </a:ext>
            </a:extLst>
          </p:cNvPr>
          <p:cNvGraphicFramePr>
            <a:graphicFrameLocks noGrp="1"/>
          </p:cNvGraphicFramePr>
          <p:nvPr>
            <p:extLst>
              <p:ext uri="{D42A27DB-BD31-4B8C-83A1-F6EECF244321}">
                <p14:modId xmlns:p14="http://schemas.microsoft.com/office/powerpoint/2010/main" val="681221238"/>
              </p:ext>
            </p:extLst>
          </p:nvPr>
        </p:nvGraphicFramePr>
        <p:xfrm>
          <a:off x="6323921" y="3908649"/>
          <a:ext cx="5686457" cy="2140576"/>
        </p:xfrm>
        <a:graphic>
          <a:graphicData uri="http://schemas.openxmlformats.org/drawingml/2006/table">
            <a:tbl>
              <a:tblPr firstRow="1" firstCol="1" bandRow="1"/>
              <a:tblGrid>
                <a:gridCol w="1024218">
                  <a:extLst>
                    <a:ext uri="{9D8B030D-6E8A-4147-A177-3AD203B41FA5}">
                      <a16:colId xmlns:a16="http://schemas.microsoft.com/office/drawing/2014/main" val="2430228696"/>
                    </a:ext>
                  </a:extLst>
                </a:gridCol>
                <a:gridCol w="983249">
                  <a:extLst>
                    <a:ext uri="{9D8B030D-6E8A-4147-A177-3AD203B41FA5}">
                      <a16:colId xmlns:a16="http://schemas.microsoft.com/office/drawing/2014/main" val="1275643040"/>
                    </a:ext>
                  </a:extLst>
                </a:gridCol>
                <a:gridCol w="983249">
                  <a:extLst>
                    <a:ext uri="{9D8B030D-6E8A-4147-A177-3AD203B41FA5}">
                      <a16:colId xmlns:a16="http://schemas.microsoft.com/office/drawing/2014/main" val="2127913063"/>
                    </a:ext>
                  </a:extLst>
                </a:gridCol>
                <a:gridCol w="983249">
                  <a:extLst>
                    <a:ext uri="{9D8B030D-6E8A-4147-A177-3AD203B41FA5}">
                      <a16:colId xmlns:a16="http://schemas.microsoft.com/office/drawing/2014/main" val="2982120607"/>
                    </a:ext>
                  </a:extLst>
                </a:gridCol>
                <a:gridCol w="1712492">
                  <a:extLst>
                    <a:ext uri="{9D8B030D-6E8A-4147-A177-3AD203B41FA5}">
                      <a16:colId xmlns:a16="http://schemas.microsoft.com/office/drawing/2014/main" val="3814361090"/>
                    </a:ext>
                  </a:extLst>
                </a:gridCol>
              </a:tblGrid>
              <a:tr h="535144">
                <a:tc>
                  <a:txBody>
                    <a:bodyPr/>
                    <a:lstStyle/>
                    <a:p>
                      <a:pPr algn="ctr"/>
                      <a:r>
                        <a:rPr lang="es-PE" sz="1100" b="1">
                          <a:solidFill>
                            <a:srgbClr val="000000"/>
                          </a:solidFill>
                          <a:effectLst/>
                          <a:latin typeface="Calibri" panose="020F0502020204030204" pitchFamily="34" charset="0"/>
                          <a:ea typeface="Times New Roman" panose="02020603050405020304" pitchFamily="18" charset="0"/>
                        </a:rPr>
                        <a:t>Variable</a:t>
                      </a:r>
                      <a:endParaRPr lang="es-PE" sz="120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b="1">
                          <a:solidFill>
                            <a:srgbClr val="000000"/>
                          </a:solidFill>
                          <a:effectLst/>
                          <a:latin typeface="Calibri" panose="020F0502020204030204" pitchFamily="34" charset="0"/>
                          <a:ea typeface="Times New Roman" panose="02020603050405020304" pitchFamily="18" charset="0"/>
                        </a:rPr>
                        <a:t>K-cuadrado de Bartlett</a:t>
                      </a:r>
                      <a:endParaRPr lang="es-PE" sz="120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b="1">
                          <a:solidFill>
                            <a:srgbClr val="000000"/>
                          </a:solidFill>
                          <a:effectLst/>
                          <a:latin typeface="Calibri" panose="020F0502020204030204" pitchFamily="34" charset="0"/>
                          <a:ea typeface="Times New Roman" panose="02020603050405020304" pitchFamily="18" charset="0"/>
                        </a:rPr>
                        <a:t>Grados de libertad</a:t>
                      </a:r>
                      <a:endParaRPr lang="es-PE" sz="120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b="1" dirty="0">
                          <a:solidFill>
                            <a:srgbClr val="000000"/>
                          </a:solidFill>
                          <a:effectLst/>
                          <a:latin typeface="Calibri" panose="020F0502020204030204" pitchFamily="34" charset="0"/>
                          <a:ea typeface="Times New Roman" panose="02020603050405020304" pitchFamily="18" charset="0"/>
                        </a:rPr>
                        <a:t>Valor p</a:t>
                      </a:r>
                      <a:endParaRPr lang="es-PE" sz="1200" dirty="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b="1">
                          <a:solidFill>
                            <a:srgbClr val="000000"/>
                          </a:solidFill>
                          <a:effectLst/>
                          <a:latin typeface="Calibri" panose="020F0502020204030204" pitchFamily="34" charset="0"/>
                          <a:ea typeface="Times New Roman" panose="02020603050405020304" pitchFamily="18" charset="0"/>
                        </a:rPr>
                        <a:t>Conclusión</a:t>
                      </a:r>
                      <a:endParaRPr lang="es-PE" sz="1200">
                        <a:effectLst/>
                        <a:latin typeface="Times New Roman" panose="02020603050405020304" pitchFamily="18" charset="0"/>
                        <a:ea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0151533"/>
                  </a:ext>
                </a:extLst>
              </a:tr>
              <a:tr h="535144">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Especie</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s-PE" sz="1100" dirty="0">
                          <a:solidFill>
                            <a:srgbClr val="000000"/>
                          </a:solidFill>
                          <a:effectLst/>
                          <a:latin typeface="Calibri" panose="020F0502020204030204" pitchFamily="34" charset="0"/>
                          <a:ea typeface="Times New Roman" panose="02020603050405020304" pitchFamily="18" charset="0"/>
                        </a:rPr>
                        <a:t>1.0396</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1</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s-PE" sz="1100" dirty="0">
                          <a:solidFill>
                            <a:srgbClr val="000000"/>
                          </a:solidFill>
                          <a:effectLst/>
                          <a:latin typeface="Calibri" panose="020F0502020204030204" pitchFamily="34" charset="0"/>
                          <a:ea typeface="Times New Roman" panose="02020603050405020304" pitchFamily="18" charset="0"/>
                        </a:rPr>
                        <a:t>0.3079</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No hay evidencia de varianzas diferentes</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1101237"/>
                  </a:ext>
                </a:extLst>
              </a:tr>
              <a:tr h="535144">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Tratamiento</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a:noFill/>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0.31441</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a:noFill/>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1</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a:noFill/>
                    </a:lnB>
                  </a:tcPr>
                </a:tc>
                <a:tc>
                  <a:txBody>
                    <a:bodyPr/>
                    <a:lstStyle/>
                    <a:p>
                      <a:pPr algn="ctr"/>
                      <a:r>
                        <a:rPr lang="es-PE" sz="1100" dirty="0">
                          <a:solidFill>
                            <a:srgbClr val="000000"/>
                          </a:solidFill>
                          <a:effectLst/>
                          <a:latin typeface="Calibri" panose="020F0502020204030204" pitchFamily="34" charset="0"/>
                          <a:ea typeface="Times New Roman" panose="02020603050405020304" pitchFamily="18" charset="0"/>
                        </a:rPr>
                        <a:t>0.575</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a:noFill/>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No hay evidencia de varianzas diferentes</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a:noFill/>
                    </a:lnB>
                  </a:tcPr>
                </a:tc>
                <a:extLst>
                  <a:ext uri="{0D108BD9-81ED-4DB2-BD59-A6C34878D82A}">
                    <a16:rowId xmlns:a16="http://schemas.microsoft.com/office/drawing/2014/main" val="1944426610"/>
                  </a:ext>
                </a:extLst>
              </a:tr>
              <a:tr h="535144">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Malla</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10.203</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3</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a:solidFill>
                            <a:srgbClr val="000000"/>
                          </a:solidFill>
                          <a:effectLst/>
                          <a:latin typeface="Calibri" panose="020F0502020204030204" pitchFamily="34" charset="0"/>
                          <a:ea typeface="Times New Roman" panose="02020603050405020304" pitchFamily="18" charset="0"/>
                        </a:rPr>
                        <a:t>0.01692</a:t>
                      </a:r>
                      <a:endParaRPr lang="es-PE" sz="120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s-PE" sz="1100" dirty="0">
                          <a:solidFill>
                            <a:srgbClr val="000000"/>
                          </a:solidFill>
                          <a:effectLst/>
                          <a:latin typeface="Calibri" panose="020F0502020204030204" pitchFamily="34" charset="0"/>
                          <a:ea typeface="Times New Roman" panose="02020603050405020304" pitchFamily="18" charset="0"/>
                        </a:rPr>
                        <a:t>Hay evidencia de varianzas diferentes</a:t>
                      </a:r>
                      <a:endParaRPr lang="es-PE" sz="1200" dirty="0">
                        <a:effectLst/>
                        <a:latin typeface="Times New Roman" panose="02020603050405020304" pitchFamily="18" charset="0"/>
                        <a:ea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767921"/>
                  </a:ext>
                </a:extLst>
              </a:tr>
            </a:tbl>
          </a:graphicData>
        </a:graphic>
      </p:graphicFrame>
      <p:sp>
        <p:nvSpPr>
          <p:cNvPr id="10" name="CuadroTexto 9">
            <a:extLst>
              <a:ext uri="{FF2B5EF4-FFF2-40B4-BE49-F238E27FC236}">
                <a16:creationId xmlns:a16="http://schemas.microsoft.com/office/drawing/2014/main" id="{ED082F62-75C0-4993-8B5C-B1DD3C95F538}"/>
              </a:ext>
            </a:extLst>
          </p:cNvPr>
          <p:cNvSpPr txBox="1"/>
          <p:nvPr/>
        </p:nvSpPr>
        <p:spPr>
          <a:xfrm>
            <a:off x="617408" y="1037135"/>
            <a:ext cx="6094520" cy="2585323"/>
          </a:xfrm>
          <a:prstGeom prst="rect">
            <a:avLst/>
          </a:prstGeom>
          <a:noFill/>
        </p:spPr>
        <p:txBody>
          <a:bodyPr wrap="square">
            <a:spAutoFit/>
          </a:bodyPr>
          <a:lstStyle/>
          <a:p>
            <a:pPr algn="just"/>
            <a:r>
              <a:rPr lang="es-ES" sz="1800" dirty="0">
                <a:effectLst/>
                <a:latin typeface="Times New Roman" panose="02020603050405020304" pitchFamily="18" charset="0"/>
                <a:ea typeface="Times New Roman" panose="02020603050405020304" pitchFamily="18" charset="0"/>
              </a:rPr>
              <a:t>Los resultados de las pruebas de Bartlett muestran que no hay evidencia de diferencias significativas en las varianzas para las variables "Especie" (valor p = 0.3079) y "Tratamiento" (valor p = 0.575), lo que sugiere que las varianzas son homogéneas entre los grupos definidos por estas variables. Sin embargo, en el caso de la variable "Malla", el valor p es 0.01692, lo cual indica que existen diferencias significativas en las varianzas entre los grupos, sugiriendo que la suposición de homogeneidad de varianzas no se cumple para "Malla".</a:t>
            </a:r>
            <a:endParaRPr lang="es-PE"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8125901"/>
      </p:ext>
    </p:extLst>
  </p:cSld>
  <p:clrMapOvr>
    <a:masterClrMapping/>
  </p:clrMapOvr>
</p:sld>
</file>

<file path=ppt/theme/theme1.xml><?xml version="1.0" encoding="utf-8"?>
<a:theme xmlns:a="http://schemas.openxmlformats.org/drawingml/2006/main" name="2_Office Theme">
  <a:themeElements>
    <a:clrScheme name="Recent green">
      <a:dk1>
        <a:srgbClr val="000000"/>
      </a:dk1>
      <a:lt1>
        <a:srgbClr val="FFFFFF"/>
      </a:lt1>
      <a:dk2>
        <a:srgbClr val="44546A"/>
      </a:dk2>
      <a:lt2>
        <a:srgbClr val="E7E6E6"/>
      </a:lt2>
      <a:accent1>
        <a:srgbClr val="4CAF50"/>
      </a:accent1>
      <a:accent2>
        <a:srgbClr val="43A047"/>
      </a:accent2>
      <a:accent3>
        <a:srgbClr val="388E3C"/>
      </a:accent3>
      <a:accent4>
        <a:srgbClr val="44BF55"/>
      </a:accent4>
      <a:accent5>
        <a:srgbClr val="118715"/>
      </a:accent5>
      <a:accent6>
        <a:srgbClr val="14481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1124</Words>
  <Application>Microsoft Office PowerPoint</Application>
  <PresentationFormat>Panorámica</PresentationFormat>
  <Paragraphs>100</Paragraphs>
  <Slides>13</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Century Gothic</vt:lpstr>
      <vt:lpstr>Century Gothic (Cuerpo)</vt:lpstr>
      <vt:lpstr>Helvetica</vt:lpstr>
      <vt:lpstr>Times New Roman</vt:lpstr>
      <vt:lpstr>Wingdings</vt:lpstr>
      <vt:lpstr>2_Office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Jhonsy Omar Silva López</dc:creator>
  <cp:lastModifiedBy>Jose Zevallos Ruiz</cp:lastModifiedBy>
  <cp:revision>17</cp:revision>
  <dcterms:created xsi:type="dcterms:W3CDTF">2024-09-03T15:33:41Z</dcterms:created>
  <dcterms:modified xsi:type="dcterms:W3CDTF">2024-09-23T20:53:49Z</dcterms:modified>
</cp:coreProperties>
</file>