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4302" r:id="rId2"/>
    <p:sldId id="258" r:id="rId3"/>
    <p:sldId id="4296" r:id="rId4"/>
    <p:sldId id="268" r:id="rId5"/>
    <p:sldId id="4300" r:id="rId6"/>
    <p:sldId id="4311" r:id="rId7"/>
    <p:sldId id="4289" r:id="rId8"/>
    <p:sldId id="4309" r:id="rId9"/>
    <p:sldId id="4306" r:id="rId10"/>
    <p:sldId id="4307" r:id="rId11"/>
    <p:sldId id="4308" r:id="rId12"/>
    <p:sldId id="4310" r:id="rId13"/>
    <p:sldId id="429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551"/>
    <a:srgbClr val="136BA5"/>
    <a:srgbClr val="A09EA4"/>
    <a:srgbClr val="CEBCCB"/>
    <a:srgbClr val="BBB5BA"/>
    <a:srgbClr val="E2CEE4"/>
    <a:srgbClr val="DCD6D7"/>
    <a:srgbClr val="EBC7D0"/>
    <a:srgbClr val="E2ACB9"/>
    <a:srgbClr val="BB41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1" Type="http://schemas.openxmlformats.org/officeDocument/2006/relationships/image" Target="../media/image16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51D7E-B74C-483D-99B0-6C45DF24D2E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s-PE"/>
        </a:p>
      </dgm:t>
    </dgm:pt>
    <dgm:pt modelId="{1DAD045A-42AB-4E5B-821D-B9711ABD8D1C}" type="asst">
      <dgm:prSet phldrT="[Texto]"/>
      <dgm:spPr/>
      <dgm:t>
        <a:bodyPr/>
        <a:lstStyle/>
        <a:p>
          <a:r>
            <a:rPr lang="es-ES" b="1" dirty="0"/>
            <a:t>TRANSFORMACIONES DE DATOS</a:t>
          </a:r>
          <a:endParaRPr lang="es-PE" b="1" dirty="0"/>
        </a:p>
      </dgm:t>
    </dgm:pt>
    <dgm:pt modelId="{A5BCACE8-227E-4424-8F55-87533E778139}" type="parTrans" cxnId="{F1CCF512-E984-4638-A343-FCFABCFD9B3D}">
      <dgm:prSet/>
      <dgm:spPr/>
      <dgm:t>
        <a:bodyPr/>
        <a:lstStyle/>
        <a:p>
          <a:endParaRPr lang="es-PE"/>
        </a:p>
      </dgm:t>
    </dgm:pt>
    <dgm:pt modelId="{091E23A1-3AE8-417F-881C-0B328C503F28}" type="sibTrans" cxnId="{F1CCF512-E984-4638-A343-FCFABCFD9B3D}">
      <dgm:prSet/>
      <dgm:spPr/>
      <dgm:t>
        <a:bodyPr/>
        <a:lstStyle/>
        <a:p>
          <a:endParaRPr lang="es-PE"/>
        </a:p>
      </dgm:t>
    </dgm:pt>
    <dgm:pt modelId="{8AEAEBC7-9E96-4B3C-91FD-27CBDE697E0B}">
      <dgm:prSet phldrT="[Texto]" custT="1"/>
      <dgm:spPr/>
      <dgm:t>
        <a:bodyPr/>
        <a:lstStyle/>
        <a:p>
          <a:pPr algn="ctr"/>
          <a:endParaRPr lang="es-ES" sz="2400" u="sng" dirty="0"/>
        </a:p>
        <a:p>
          <a:pPr algn="ctr"/>
          <a:r>
            <a:rPr lang="es-ES" sz="2400" u="sng" dirty="0"/>
            <a:t>No cumplir</a:t>
          </a:r>
          <a:r>
            <a:rPr lang="es-ES" sz="2400" dirty="0"/>
            <a:t>:</a:t>
          </a:r>
        </a:p>
        <a:p>
          <a:pPr algn="l"/>
          <a:r>
            <a:rPr lang="es-PE" sz="2400" dirty="0"/>
            <a:t>- Normalidad de residuos</a:t>
          </a:r>
        </a:p>
        <a:p>
          <a:pPr algn="l"/>
          <a:r>
            <a:rPr lang="es-PE" sz="2400" dirty="0"/>
            <a:t>- Homogeneidad de varianzas</a:t>
          </a:r>
        </a:p>
        <a:p>
          <a:pPr algn="l"/>
          <a:r>
            <a:rPr lang="es-PE" sz="2400" dirty="0"/>
            <a:t>-Correlación de residuos</a:t>
          </a:r>
        </a:p>
        <a:p>
          <a:pPr algn="l"/>
          <a:endParaRPr lang="es-PE" sz="2400" dirty="0"/>
        </a:p>
      </dgm:t>
    </dgm:pt>
    <dgm:pt modelId="{72EC087D-C458-41EB-A1AD-D61ED21924B3}" type="parTrans" cxnId="{1269E832-CF7C-4DE4-B185-FCAFFC14A015}">
      <dgm:prSet/>
      <dgm:spPr/>
      <dgm:t>
        <a:bodyPr/>
        <a:lstStyle/>
        <a:p>
          <a:endParaRPr lang="es-PE"/>
        </a:p>
      </dgm:t>
    </dgm:pt>
    <dgm:pt modelId="{5658AC4B-B98F-4E5C-9F35-AC59B3E17DE5}" type="sibTrans" cxnId="{1269E832-CF7C-4DE4-B185-FCAFFC14A015}">
      <dgm:prSet/>
      <dgm:spPr/>
      <dgm:t>
        <a:bodyPr/>
        <a:lstStyle/>
        <a:p>
          <a:endParaRPr lang="es-PE"/>
        </a:p>
      </dgm:t>
    </dgm:pt>
    <dgm:pt modelId="{B1EA6DC5-FEB2-47FB-9F69-D41A98D81E63}">
      <dgm:prSet phldrT="[Texto]"/>
      <dgm:spPr/>
      <dgm:t>
        <a:bodyPr/>
        <a:lstStyle/>
        <a:p>
          <a:pPr algn="ctr"/>
          <a:r>
            <a:rPr lang="es-ES" u="sng" dirty="0"/>
            <a:t>Tipos</a:t>
          </a:r>
          <a:r>
            <a:rPr lang="es-ES" dirty="0"/>
            <a:t>:</a:t>
          </a:r>
        </a:p>
        <a:p>
          <a:pPr algn="l"/>
          <a:r>
            <a:rPr lang="es-PE" dirty="0"/>
            <a:t>- Transformación logarítmica</a:t>
          </a:r>
        </a:p>
        <a:p>
          <a:pPr algn="l"/>
          <a:r>
            <a:rPr lang="es-PE" dirty="0"/>
            <a:t>- Transformación raíz cuadrada</a:t>
          </a:r>
        </a:p>
        <a:p>
          <a:pPr algn="l"/>
          <a:r>
            <a:rPr lang="es-PE" dirty="0"/>
            <a:t>- Transformación Box-Cox</a:t>
          </a:r>
        </a:p>
      </dgm:t>
    </dgm:pt>
    <dgm:pt modelId="{DFF53296-E278-4CD3-B187-48F70CA2C2F0}" type="parTrans" cxnId="{C71E044A-5D5C-4180-992D-07A6086BC988}">
      <dgm:prSet/>
      <dgm:spPr/>
      <dgm:t>
        <a:bodyPr/>
        <a:lstStyle/>
        <a:p>
          <a:endParaRPr lang="es-PE"/>
        </a:p>
      </dgm:t>
    </dgm:pt>
    <dgm:pt modelId="{09AA1E93-26D0-4EBD-AAAF-1F0BCC9B9BF9}" type="sibTrans" cxnId="{C71E044A-5D5C-4180-992D-07A6086BC988}">
      <dgm:prSet/>
      <dgm:spPr/>
      <dgm:t>
        <a:bodyPr/>
        <a:lstStyle/>
        <a:p>
          <a:endParaRPr lang="es-PE"/>
        </a:p>
      </dgm:t>
    </dgm:pt>
    <dgm:pt modelId="{AE9C0358-A829-46CE-9E90-0BBB5F616EC7}">
      <dgm:prSet phldrT="[Texto]"/>
      <dgm:spPr/>
      <dgm:t>
        <a:bodyPr/>
        <a:lstStyle/>
        <a:p>
          <a:pPr algn="ctr"/>
          <a:r>
            <a:rPr lang="es-ES" u="sng" dirty="0"/>
            <a:t>Alternativas</a:t>
          </a:r>
          <a:r>
            <a:rPr lang="es-ES" dirty="0"/>
            <a:t>:</a:t>
          </a:r>
        </a:p>
        <a:p>
          <a:pPr algn="l"/>
          <a:r>
            <a:rPr lang="es-PE" dirty="0"/>
            <a:t>- Modelos robustecidos</a:t>
          </a:r>
        </a:p>
        <a:p>
          <a:pPr algn="l"/>
          <a:r>
            <a:rPr lang="es-PE" dirty="0"/>
            <a:t>- Análisis paramétricos</a:t>
          </a:r>
        </a:p>
        <a:p>
          <a:pPr algn="l"/>
          <a:r>
            <a:rPr lang="es-PE" dirty="0"/>
            <a:t>- Transformación </a:t>
          </a:r>
          <a:r>
            <a:rPr lang="es-ES" dirty="0"/>
            <a:t>de Johnson</a:t>
          </a:r>
          <a:endParaRPr lang="es-PE" dirty="0"/>
        </a:p>
      </dgm:t>
    </dgm:pt>
    <dgm:pt modelId="{10513947-A9EA-418E-B00A-E3211DD92C70}" type="parTrans" cxnId="{A11B923A-930D-4169-91AE-EB9E7EB68077}">
      <dgm:prSet/>
      <dgm:spPr/>
      <dgm:t>
        <a:bodyPr/>
        <a:lstStyle/>
        <a:p>
          <a:endParaRPr lang="es-PE"/>
        </a:p>
      </dgm:t>
    </dgm:pt>
    <dgm:pt modelId="{CE58FD39-B455-4A38-86E6-A84EBA0EDBEB}" type="sibTrans" cxnId="{A11B923A-930D-4169-91AE-EB9E7EB68077}">
      <dgm:prSet/>
      <dgm:spPr/>
      <dgm:t>
        <a:bodyPr/>
        <a:lstStyle/>
        <a:p>
          <a:endParaRPr lang="es-PE"/>
        </a:p>
      </dgm:t>
    </dgm:pt>
    <dgm:pt modelId="{3AA5617D-9A18-4878-BC9C-3B8FAB41D537}" type="pres">
      <dgm:prSet presAssocID="{3B451D7E-B74C-483D-99B0-6C45DF24D2E7}" presName="hierChild1" presStyleCnt="0">
        <dgm:presLayoutVars>
          <dgm:orgChart val="1"/>
          <dgm:chPref val="1"/>
          <dgm:dir/>
          <dgm:animOne val="branch"/>
          <dgm:animLvl val="lvl"/>
          <dgm:resizeHandles/>
        </dgm:presLayoutVars>
      </dgm:prSet>
      <dgm:spPr/>
    </dgm:pt>
    <dgm:pt modelId="{688BBFF6-C18E-4D0C-84C2-394995ADE09B}" type="pres">
      <dgm:prSet presAssocID="{1DAD045A-42AB-4E5B-821D-B9711ABD8D1C}" presName="hierRoot1" presStyleCnt="0">
        <dgm:presLayoutVars>
          <dgm:hierBranch val="init"/>
        </dgm:presLayoutVars>
      </dgm:prSet>
      <dgm:spPr/>
    </dgm:pt>
    <dgm:pt modelId="{E1020D5A-AD30-4DD5-87DC-27994CEEC8AD}" type="pres">
      <dgm:prSet presAssocID="{1DAD045A-42AB-4E5B-821D-B9711ABD8D1C}" presName="rootComposite1" presStyleCnt="0"/>
      <dgm:spPr/>
    </dgm:pt>
    <dgm:pt modelId="{3EDC5EEC-64CD-41E4-A1F3-AE363BAD0220}" type="pres">
      <dgm:prSet presAssocID="{1DAD045A-42AB-4E5B-821D-B9711ABD8D1C}" presName="rootText1" presStyleLbl="node0" presStyleIdx="0" presStyleCnt="1" custScaleX="145980">
        <dgm:presLayoutVars>
          <dgm:chPref val="3"/>
        </dgm:presLayoutVars>
      </dgm:prSet>
      <dgm:spPr/>
    </dgm:pt>
    <dgm:pt modelId="{40375225-D04E-4601-AE01-9BEA27A2F422}" type="pres">
      <dgm:prSet presAssocID="{1DAD045A-42AB-4E5B-821D-B9711ABD8D1C}" presName="rootConnector1" presStyleLbl="asst0" presStyleIdx="0" presStyleCnt="0"/>
      <dgm:spPr/>
    </dgm:pt>
    <dgm:pt modelId="{4D4FD7FD-6347-4226-9696-DE3FA80DA1AB}" type="pres">
      <dgm:prSet presAssocID="{1DAD045A-42AB-4E5B-821D-B9711ABD8D1C}" presName="hierChild2" presStyleCnt="0"/>
      <dgm:spPr/>
    </dgm:pt>
    <dgm:pt modelId="{B23893AF-E8FB-4E6B-BC57-4F499ACF432E}" type="pres">
      <dgm:prSet presAssocID="{72EC087D-C458-41EB-A1AD-D61ED21924B3}" presName="Name37" presStyleLbl="parChTrans1D2" presStyleIdx="0" presStyleCnt="3"/>
      <dgm:spPr/>
    </dgm:pt>
    <dgm:pt modelId="{3AF58D7B-BCE1-489A-A6DE-E3FE14D71ABF}" type="pres">
      <dgm:prSet presAssocID="{8AEAEBC7-9E96-4B3C-91FD-27CBDE697E0B}" presName="hierRoot2" presStyleCnt="0">
        <dgm:presLayoutVars>
          <dgm:hierBranch val="init"/>
        </dgm:presLayoutVars>
      </dgm:prSet>
      <dgm:spPr/>
    </dgm:pt>
    <dgm:pt modelId="{DF07D571-35F8-4168-9091-E7AAD2AE5028}" type="pres">
      <dgm:prSet presAssocID="{8AEAEBC7-9E96-4B3C-91FD-27CBDE697E0B}" presName="rootComposite" presStyleCnt="0"/>
      <dgm:spPr/>
    </dgm:pt>
    <dgm:pt modelId="{CC033726-8B4E-4B76-AED4-95B260CAD3F3}" type="pres">
      <dgm:prSet presAssocID="{8AEAEBC7-9E96-4B3C-91FD-27CBDE697E0B}" presName="rootText" presStyleLbl="node2" presStyleIdx="0" presStyleCnt="3" custScaleY="306347">
        <dgm:presLayoutVars>
          <dgm:chPref val="3"/>
        </dgm:presLayoutVars>
      </dgm:prSet>
      <dgm:spPr/>
    </dgm:pt>
    <dgm:pt modelId="{544BE434-E110-4EAC-9CF7-A2B62D2C0419}" type="pres">
      <dgm:prSet presAssocID="{8AEAEBC7-9E96-4B3C-91FD-27CBDE697E0B}" presName="rootConnector" presStyleLbl="node2" presStyleIdx="0" presStyleCnt="3"/>
      <dgm:spPr/>
    </dgm:pt>
    <dgm:pt modelId="{B5C641B6-F98A-4D79-84DA-DEFDBE0302B8}" type="pres">
      <dgm:prSet presAssocID="{8AEAEBC7-9E96-4B3C-91FD-27CBDE697E0B}" presName="hierChild4" presStyleCnt="0"/>
      <dgm:spPr/>
    </dgm:pt>
    <dgm:pt modelId="{4A04C9CA-4C84-4FAB-B698-1F93AAE123FB}" type="pres">
      <dgm:prSet presAssocID="{8AEAEBC7-9E96-4B3C-91FD-27CBDE697E0B}" presName="hierChild5" presStyleCnt="0"/>
      <dgm:spPr/>
    </dgm:pt>
    <dgm:pt modelId="{15F6026D-62EF-4F5A-9FCC-AC062A85B44E}" type="pres">
      <dgm:prSet presAssocID="{DFF53296-E278-4CD3-B187-48F70CA2C2F0}" presName="Name37" presStyleLbl="parChTrans1D2" presStyleIdx="1" presStyleCnt="3"/>
      <dgm:spPr/>
    </dgm:pt>
    <dgm:pt modelId="{2E6EEFAC-4827-49F6-A233-91ECB7C6B8AD}" type="pres">
      <dgm:prSet presAssocID="{B1EA6DC5-FEB2-47FB-9F69-D41A98D81E63}" presName="hierRoot2" presStyleCnt="0">
        <dgm:presLayoutVars>
          <dgm:hierBranch val="init"/>
        </dgm:presLayoutVars>
      </dgm:prSet>
      <dgm:spPr/>
    </dgm:pt>
    <dgm:pt modelId="{7C833946-7908-4B6F-B108-81BF015D063D}" type="pres">
      <dgm:prSet presAssocID="{B1EA6DC5-FEB2-47FB-9F69-D41A98D81E63}" presName="rootComposite" presStyleCnt="0"/>
      <dgm:spPr/>
    </dgm:pt>
    <dgm:pt modelId="{74BC0ACA-4D12-4AC9-B4AB-B4688D048181}" type="pres">
      <dgm:prSet presAssocID="{B1EA6DC5-FEB2-47FB-9F69-D41A98D81E63}" presName="rootText" presStyleLbl="node2" presStyleIdx="1" presStyleCnt="3" custScaleY="306347">
        <dgm:presLayoutVars>
          <dgm:chPref val="3"/>
        </dgm:presLayoutVars>
      </dgm:prSet>
      <dgm:spPr/>
    </dgm:pt>
    <dgm:pt modelId="{66438436-165F-41AB-ADE2-EE2AF8A27AE2}" type="pres">
      <dgm:prSet presAssocID="{B1EA6DC5-FEB2-47FB-9F69-D41A98D81E63}" presName="rootConnector" presStyleLbl="node2" presStyleIdx="1" presStyleCnt="3"/>
      <dgm:spPr/>
    </dgm:pt>
    <dgm:pt modelId="{68D7983F-869D-4758-8508-759581703BF9}" type="pres">
      <dgm:prSet presAssocID="{B1EA6DC5-FEB2-47FB-9F69-D41A98D81E63}" presName="hierChild4" presStyleCnt="0"/>
      <dgm:spPr/>
    </dgm:pt>
    <dgm:pt modelId="{96BFC589-3977-4CF6-A178-B92810A4F2F5}" type="pres">
      <dgm:prSet presAssocID="{B1EA6DC5-FEB2-47FB-9F69-D41A98D81E63}" presName="hierChild5" presStyleCnt="0"/>
      <dgm:spPr/>
    </dgm:pt>
    <dgm:pt modelId="{10B07A9D-8C09-424A-9381-AE62E677225A}" type="pres">
      <dgm:prSet presAssocID="{10513947-A9EA-418E-B00A-E3211DD92C70}" presName="Name37" presStyleLbl="parChTrans1D2" presStyleIdx="2" presStyleCnt="3"/>
      <dgm:spPr/>
    </dgm:pt>
    <dgm:pt modelId="{013138A7-6A45-438B-A0C6-CA972128A588}" type="pres">
      <dgm:prSet presAssocID="{AE9C0358-A829-46CE-9E90-0BBB5F616EC7}" presName="hierRoot2" presStyleCnt="0">
        <dgm:presLayoutVars>
          <dgm:hierBranch val="init"/>
        </dgm:presLayoutVars>
      </dgm:prSet>
      <dgm:spPr/>
    </dgm:pt>
    <dgm:pt modelId="{DF890D14-D2A6-4AA7-96BD-231C71B3160F}" type="pres">
      <dgm:prSet presAssocID="{AE9C0358-A829-46CE-9E90-0BBB5F616EC7}" presName="rootComposite" presStyleCnt="0"/>
      <dgm:spPr/>
    </dgm:pt>
    <dgm:pt modelId="{3CF0BA86-5C91-4977-9E40-1015D30BC296}" type="pres">
      <dgm:prSet presAssocID="{AE9C0358-A829-46CE-9E90-0BBB5F616EC7}" presName="rootText" presStyleLbl="node2" presStyleIdx="2" presStyleCnt="3" custScaleY="306347">
        <dgm:presLayoutVars>
          <dgm:chPref val="3"/>
        </dgm:presLayoutVars>
      </dgm:prSet>
      <dgm:spPr/>
    </dgm:pt>
    <dgm:pt modelId="{8BC5AA1B-EE6E-4DDC-AA71-6F238C5E4433}" type="pres">
      <dgm:prSet presAssocID="{AE9C0358-A829-46CE-9E90-0BBB5F616EC7}" presName="rootConnector" presStyleLbl="node2" presStyleIdx="2" presStyleCnt="3"/>
      <dgm:spPr/>
    </dgm:pt>
    <dgm:pt modelId="{0845AEF0-0F1B-42C4-85C2-DAF70A66D936}" type="pres">
      <dgm:prSet presAssocID="{AE9C0358-A829-46CE-9E90-0BBB5F616EC7}" presName="hierChild4" presStyleCnt="0"/>
      <dgm:spPr/>
    </dgm:pt>
    <dgm:pt modelId="{2B70E041-5D0A-4F23-80E0-8E050F8828F3}" type="pres">
      <dgm:prSet presAssocID="{AE9C0358-A829-46CE-9E90-0BBB5F616EC7}" presName="hierChild5" presStyleCnt="0"/>
      <dgm:spPr/>
    </dgm:pt>
    <dgm:pt modelId="{F399F888-90C7-4082-AD3C-CC423E2645F4}" type="pres">
      <dgm:prSet presAssocID="{1DAD045A-42AB-4E5B-821D-B9711ABD8D1C}" presName="hierChild3" presStyleCnt="0"/>
      <dgm:spPr/>
    </dgm:pt>
  </dgm:ptLst>
  <dgm:cxnLst>
    <dgm:cxn modelId="{F1CCF512-E984-4638-A343-FCFABCFD9B3D}" srcId="{3B451D7E-B74C-483D-99B0-6C45DF24D2E7}" destId="{1DAD045A-42AB-4E5B-821D-B9711ABD8D1C}" srcOrd="0" destOrd="0" parTransId="{A5BCACE8-227E-4424-8F55-87533E778139}" sibTransId="{091E23A1-3AE8-417F-881C-0B328C503F28}"/>
    <dgm:cxn modelId="{2A18571A-EFEF-4078-855B-2566F9693AAC}" type="presOf" srcId="{8AEAEBC7-9E96-4B3C-91FD-27CBDE697E0B}" destId="{544BE434-E110-4EAC-9CF7-A2B62D2C0419}" srcOrd="1" destOrd="0" presId="urn:microsoft.com/office/officeart/2005/8/layout/orgChart1"/>
    <dgm:cxn modelId="{1269E832-CF7C-4DE4-B185-FCAFFC14A015}" srcId="{1DAD045A-42AB-4E5B-821D-B9711ABD8D1C}" destId="{8AEAEBC7-9E96-4B3C-91FD-27CBDE697E0B}" srcOrd="0" destOrd="0" parTransId="{72EC087D-C458-41EB-A1AD-D61ED21924B3}" sibTransId="{5658AC4B-B98F-4E5C-9F35-AC59B3E17DE5}"/>
    <dgm:cxn modelId="{2939FB33-5AAB-43E4-A6F1-524577BD5DFF}" type="presOf" srcId="{10513947-A9EA-418E-B00A-E3211DD92C70}" destId="{10B07A9D-8C09-424A-9381-AE62E677225A}" srcOrd="0" destOrd="0" presId="urn:microsoft.com/office/officeart/2005/8/layout/orgChart1"/>
    <dgm:cxn modelId="{BF273137-425C-437A-AAE9-6EC02F9E1F18}" type="presOf" srcId="{DFF53296-E278-4CD3-B187-48F70CA2C2F0}" destId="{15F6026D-62EF-4F5A-9FCC-AC062A85B44E}" srcOrd="0" destOrd="0" presId="urn:microsoft.com/office/officeart/2005/8/layout/orgChart1"/>
    <dgm:cxn modelId="{A11B923A-930D-4169-91AE-EB9E7EB68077}" srcId="{1DAD045A-42AB-4E5B-821D-B9711ABD8D1C}" destId="{AE9C0358-A829-46CE-9E90-0BBB5F616EC7}" srcOrd="2" destOrd="0" parTransId="{10513947-A9EA-418E-B00A-E3211DD92C70}" sibTransId="{CE58FD39-B455-4A38-86E6-A84EBA0EDBEB}"/>
    <dgm:cxn modelId="{405E523C-C918-489B-AD2A-3738C6EA89BC}" type="presOf" srcId="{1DAD045A-42AB-4E5B-821D-B9711ABD8D1C}" destId="{40375225-D04E-4601-AE01-9BEA27A2F422}" srcOrd="1" destOrd="0" presId="urn:microsoft.com/office/officeart/2005/8/layout/orgChart1"/>
    <dgm:cxn modelId="{2AB2983F-57C4-4E3E-B4A5-E5F96D3D69DD}" type="presOf" srcId="{B1EA6DC5-FEB2-47FB-9F69-D41A98D81E63}" destId="{66438436-165F-41AB-ADE2-EE2AF8A27AE2}" srcOrd="1" destOrd="0" presId="urn:microsoft.com/office/officeart/2005/8/layout/orgChart1"/>
    <dgm:cxn modelId="{E31EBA41-A525-41AF-BC56-26C71696DB31}" type="presOf" srcId="{8AEAEBC7-9E96-4B3C-91FD-27CBDE697E0B}" destId="{CC033726-8B4E-4B76-AED4-95B260CAD3F3}" srcOrd="0" destOrd="0" presId="urn:microsoft.com/office/officeart/2005/8/layout/orgChart1"/>
    <dgm:cxn modelId="{C71E044A-5D5C-4180-992D-07A6086BC988}" srcId="{1DAD045A-42AB-4E5B-821D-B9711ABD8D1C}" destId="{B1EA6DC5-FEB2-47FB-9F69-D41A98D81E63}" srcOrd="1" destOrd="0" parTransId="{DFF53296-E278-4CD3-B187-48F70CA2C2F0}" sibTransId="{09AA1E93-26D0-4EBD-AAAF-1F0BCC9B9BF9}"/>
    <dgm:cxn modelId="{0E0E876B-299D-42E7-9B90-87B7C60238FB}" type="presOf" srcId="{3B451D7E-B74C-483D-99B0-6C45DF24D2E7}" destId="{3AA5617D-9A18-4878-BC9C-3B8FAB41D537}" srcOrd="0" destOrd="0" presId="urn:microsoft.com/office/officeart/2005/8/layout/orgChart1"/>
    <dgm:cxn modelId="{24C0EA81-6AD8-4FFF-907D-FDB0F8AFE196}" type="presOf" srcId="{B1EA6DC5-FEB2-47FB-9F69-D41A98D81E63}" destId="{74BC0ACA-4D12-4AC9-B4AB-B4688D048181}" srcOrd="0" destOrd="0" presId="urn:microsoft.com/office/officeart/2005/8/layout/orgChart1"/>
    <dgm:cxn modelId="{4B11A6BC-AC1C-4F66-B5ED-3030034C610D}" type="presOf" srcId="{72EC087D-C458-41EB-A1AD-D61ED21924B3}" destId="{B23893AF-E8FB-4E6B-BC57-4F499ACF432E}" srcOrd="0" destOrd="0" presId="urn:microsoft.com/office/officeart/2005/8/layout/orgChart1"/>
    <dgm:cxn modelId="{D4ED24C1-656A-4858-8837-29DDDEFF906E}" type="presOf" srcId="{AE9C0358-A829-46CE-9E90-0BBB5F616EC7}" destId="{3CF0BA86-5C91-4977-9E40-1015D30BC296}" srcOrd="0" destOrd="0" presId="urn:microsoft.com/office/officeart/2005/8/layout/orgChart1"/>
    <dgm:cxn modelId="{84287CCB-05ED-4C6B-B561-C6C8FB2D0B50}" type="presOf" srcId="{1DAD045A-42AB-4E5B-821D-B9711ABD8D1C}" destId="{3EDC5EEC-64CD-41E4-A1F3-AE363BAD0220}" srcOrd="0" destOrd="0" presId="urn:microsoft.com/office/officeart/2005/8/layout/orgChart1"/>
    <dgm:cxn modelId="{1250F2DC-2A8C-4F87-82F5-71BD19D222E3}" type="presOf" srcId="{AE9C0358-A829-46CE-9E90-0BBB5F616EC7}" destId="{8BC5AA1B-EE6E-4DDC-AA71-6F238C5E4433}" srcOrd="1" destOrd="0" presId="urn:microsoft.com/office/officeart/2005/8/layout/orgChart1"/>
    <dgm:cxn modelId="{BA4D58D2-EEB8-40E2-BBE4-09602021A7CB}" type="presParOf" srcId="{3AA5617D-9A18-4878-BC9C-3B8FAB41D537}" destId="{688BBFF6-C18E-4D0C-84C2-394995ADE09B}" srcOrd="0" destOrd="0" presId="urn:microsoft.com/office/officeart/2005/8/layout/orgChart1"/>
    <dgm:cxn modelId="{AB3B66CA-07CC-4050-92D4-F5F9C4D9F01B}" type="presParOf" srcId="{688BBFF6-C18E-4D0C-84C2-394995ADE09B}" destId="{E1020D5A-AD30-4DD5-87DC-27994CEEC8AD}" srcOrd="0" destOrd="0" presId="urn:microsoft.com/office/officeart/2005/8/layout/orgChart1"/>
    <dgm:cxn modelId="{149B4490-0C5E-462C-B327-A7CA9ACB36B2}" type="presParOf" srcId="{E1020D5A-AD30-4DD5-87DC-27994CEEC8AD}" destId="{3EDC5EEC-64CD-41E4-A1F3-AE363BAD0220}" srcOrd="0" destOrd="0" presId="urn:microsoft.com/office/officeart/2005/8/layout/orgChart1"/>
    <dgm:cxn modelId="{B2027D81-2FD6-4121-A48D-F2BD438120CE}" type="presParOf" srcId="{E1020D5A-AD30-4DD5-87DC-27994CEEC8AD}" destId="{40375225-D04E-4601-AE01-9BEA27A2F422}" srcOrd="1" destOrd="0" presId="urn:microsoft.com/office/officeart/2005/8/layout/orgChart1"/>
    <dgm:cxn modelId="{8F8F67BB-8690-4BDE-AADD-A9A79C24F4E6}" type="presParOf" srcId="{688BBFF6-C18E-4D0C-84C2-394995ADE09B}" destId="{4D4FD7FD-6347-4226-9696-DE3FA80DA1AB}" srcOrd="1" destOrd="0" presId="urn:microsoft.com/office/officeart/2005/8/layout/orgChart1"/>
    <dgm:cxn modelId="{787BDE10-348D-48D5-B230-E534C8FDF1F3}" type="presParOf" srcId="{4D4FD7FD-6347-4226-9696-DE3FA80DA1AB}" destId="{B23893AF-E8FB-4E6B-BC57-4F499ACF432E}" srcOrd="0" destOrd="0" presId="urn:microsoft.com/office/officeart/2005/8/layout/orgChart1"/>
    <dgm:cxn modelId="{D10519E5-FF2C-4EC8-BDEB-8E708EE0BEFC}" type="presParOf" srcId="{4D4FD7FD-6347-4226-9696-DE3FA80DA1AB}" destId="{3AF58D7B-BCE1-489A-A6DE-E3FE14D71ABF}" srcOrd="1" destOrd="0" presId="urn:microsoft.com/office/officeart/2005/8/layout/orgChart1"/>
    <dgm:cxn modelId="{5D33C704-1E22-4E4C-870E-10C9BB83FC1F}" type="presParOf" srcId="{3AF58D7B-BCE1-489A-A6DE-E3FE14D71ABF}" destId="{DF07D571-35F8-4168-9091-E7AAD2AE5028}" srcOrd="0" destOrd="0" presId="urn:microsoft.com/office/officeart/2005/8/layout/orgChart1"/>
    <dgm:cxn modelId="{364E3BE3-0F5C-4946-BA0A-BCFB406FBF62}" type="presParOf" srcId="{DF07D571-35F8-4168-9091-E7AAD2AE5028}" destId="{CC033726-8B4E-4B76-AED4-95B260CAD3F3}" srcOrd="0" destOrd="0" presId="urn:microsoft.com/office/officeart/2005/8/layout/orgChart1"/>
    <dgm:cxn modelId="{6EB68FEB-387D-4229-A344-5B66D830D8F7}" type="presParOf" srcId="{DF07D571-35F8-4168-9091-E7AAD2AE5028}" destId="{544BE434-E110-4EAC-9CF7-A2B62D2C0419}" srcOrd="1" destOrd="0" presId="urn:microsoft.com/office/officeart/2005/8/layout/orgChart1"/>
    <dgm:cxn modelId="{6543E63D-AEE8-4BBC-9306-1744EEE4715B}" type="presParOf" srcId="{3AF58D7B-BCE1-489A-A6DE-E3FE14D71ABF}" destId="{B5C641B6-F98A-4D79-84DA-DEFDBE0302B8}" srcOrd="1" destOrd="0" presId="urn:microsoft.com/office/officeart/2005/8/layout/orgChart1"/>
    <dgm:cxn modelId="{836D17CA-738E-446C-9DE9-17780987CCAE}" type="presParOf" srcId="{3AF58D7B-BCE1-489A-A6DE-E3FE14D71ABF}" destId="{4A04C9CA-4C84-4FAB-B698-1F93AAE123FB}" srcOrd="2" destOrd="0" presId="urn:microsoft.com/office/officeart/2005/8/layout/orgChart1"/>
    <dgm:cxn modelId="{B3E1D6B9-F3E2-417B-B206-6605CC218FF2}" type="presParOf" srcId="{4D4FD7FD-6347-4226-9696-DE3FA80DA1AB}" destId="{15F6026D-62EF-4F5A-9FCC-AC062A85B44E}" srcOrd="2" destOrd="0" presId="urn:microsoft.com/office/officeart/2005/8/layout/orgChart1"/>
    <dgm:cxn modelId="{C613C409-2B36-41D8-AF95-032B3720278E}" type="presParOf" srcId="{4D4FD7FD-6347-4226-9696-DE3FA80DA1AB}" destId="{2E6EEFAC-4827-49F6-A233-91ECB7C6B8AD}" srcOrd="3" destOrd="0" presId="urn:microsoft.com/office/officeart/2005/8/layout/orgChart1"/>
    <dgm:cxn modelId="{F587ADBA-7DDF-4AAD-9962-152EC0EACEE3}" type="presParOf" srcId="{2E6EEFAC-4827-49F6-A233-91ECB7C6B8AD}" destId="{7C833946-7908-4B6F-B108-81BF015D063D}" srcOrd="0" destOrd="0" presId="urn:microsoft.com/office/officeart/2005/8/layout/orgChart1"/>
    <dgm:cxn modelId="{F1DEB7B8-76CA-4A5F-A5D0-681103BD0439}" type="presParOf" srcId="{7C833946-7908-4B6F-B108-81BF015D063D}" destId="{74BC0ACA-4D12-4AC9-B4AB-B4688D048181}" srcOrd="0" destOrd="0" presId="urn:microsoft.com/office/officeart/2005/8/layout/orgChart1"/>
    <dgm:cxn modelId="{66B5BA43-8EAD-41C2-94A6-09EDAB53CF70}" type="presParOf" srcId="{7C833946-7908-4B6F-B108-81BF015D063D}" destId="{66438436-165F-41AB-ADE2-EE2AF8A27AE2}" srcOrd="1" destOrd="0" presId="urn:microsoft.com/office/officeart/2005/8/layout/orgChart1"/>
    <dgm:cxn modelId="{14907D4F-FE79-45C1-A8C9-05AE9DB13767}" type="presParOf" srcId="{2E6EEFAC-4827-49F6-A233-91ECB7C6B8AD}" destId="{68D7983F-869D-4758-8508-759581703BF9}" srcOrd="1" destOrd="0" presId="urn:microsoft.com/office/officeart/2005/8/layout/orgChart1"/>
    <dgm:cxn modelId="{D4CAE9AC-7D36-4D5E-9533-C2F2485113AC}" type="presParOf" srcId="{2E6EEFAC-4827-49F6-A233-91ECB7C6B8AD}" destId="{96BFC589-3977-4CF6-A178-B92810A4F2F5}" srcOrd="2" destOrd="0" presId="urn:microsoft.com/office/officeart/2005/8/layout/orgChart1"/>
    <dgm:cxn modelId="{3DA32633-C765-4CB7-90F0-AD5D2C101375}" type="presParOf" srcId="{4D4FD7FD-6347-4226-9696-DE3FA80DA1AB}" destId="{10B07A9D-8C09-424A-9381-AE62E677225A}" srcOrd="4" destOrd="0" presId="urn:microsoft.com/office/officeart/2005/8/layout/orgChart1"/>
    <dgm:cxn modelId="{26AC74AD-9E96-4744-9636-A242ABCDE889}" type="presParOf" srcId="{4D4FD7FD-6347-4226-9696-DE3FA80DA1AB}" destId="{013138A7-6A45-438B-A0C6-CA972128A588}" srcOrd="5" destOrd="0" presId="urn:microsoft.com/office/officeart/2005/8/layout/orgChart1"/>
    <dgm:cxn modelId="{7EFB1EC7-BFA8-49F3-A0FF-6D8344A52E24}" type="presParOf" srcId="{013138A7-6A45-438B-A0C6-CA972128A588}" destId="{DF890D14-D2A6-4AA7-96BD-231C71B3160F}" srcOrd="0" destOrd="0" presId="urn:microsoft.com/office/officeart/2005/8/layout/orgChart1"/>
    <dgm:cxn modelId="{C1A20D5B-14EC-4B59-AF16-59DF4F8EC55D}" type="presParOf" srcId="{DF890D14-D2A6-4AA7-96BD-231C71B3160F}" destId="{3CF0BA86-5C91-4977-9E40-1015D30BC296}" srcOrd="0" destOrd="0" presId="urn:microsoft.com/office/officeart/2005/8/layout/orgChart1"/>
    <dgm:cxn modelId="{EDF4F22E-8329-44A9-AD33-16EC31BBF81F}" type="presParOf" srcId="{DF890D14-D2A6-4AA7-96BD-231C71B3160F}" destId="{8BC5AA1B-EE6E-4DDC-AA71-6F238C5E4433}" srcOrd="1" destOrd="0" presId="urn:microsoft.com/office/officeart/2005/8/layout/orgChart1"/>
    <dgm:cxn modelId="{27073866-6128-4690-B3D4-2943A395F16D}" type="presParOf" srcId="{013138A7-6A45-438B-A0C6-CA972128A588}" destId="{0845AEF0-0F1B-42C4-85C2-DAF70A66D936}" srcOrd="1" destOrd="0" presId="urn:microsoft.com/office/officeart/2005/8/layout/orgChart1"/>
    <dgm:cxn modelId="{468EE891-8283-4860-9A86-1A38BBCC7105}" type="presParOf" srcId="{013138A7-6A45-438B-A0C6-CA972128A588}" destId="{2B70E041-5D0A-4F23-80E0-8E050F8828F3}" srcOrd="2" destOrd="0" presId="urn:microsoft.com/office/officeart/2005/8/layout/orgChart1"/>
    <dgm:cxn modelId="{107FC1AB-D8E5-4BC6-9533-31D643061571}" type="presParOf" srcId="{688BBFF6-C18E-4D0C-84C2-394995ADE09B}" destId="{F399F888-90C7-4082-AD3C-CC423E2645F4}"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695E5B-EA12-44BE-8787-119D905D61E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s-PE"/>
        </a:p>
      </dgm:t>
    </dgm:pt>
    <dgm:pt modelId="{2DA6A037-3574-42DF-9911-A596F6ED5AE7}">
      <dgm:prSet phldrT="[Texto]" custT="1"/>
      <dgm:spPr/>
      <dgm:t>
        <a:bodyPr/>
        <a:lstStyle/>
        <a:p>
          <a:r>
            <a:rPr lang="es-ES" sz="3600" dirty="0"/>
            <a:t>BOX-COX</a:t>
          </a:r>
          <a:endParaRPr lang="es-PE" sz="3600" dirty="0"/>
        </a:p>
      </dgm:t>
    </dgm:pt>
    <dgm:pt modelId="{A7D3AF65-4052-41DA-95C5-E320F5C50F0D}" type="parTrans" cxnId="{4441CF1C-0983-4FC4-82BE-49E53BA6981A}">
      <dgm:prSet/>
      <dgm:spPr/>
      <dgm:t>
        <a:bodyPr/>
        <a:lstStyle/>
        <a:p>
          <a:endParaRPr lang="es-PE"/>
        </a:p>
      </dgm:t>
    </dgm:pt>
    <dgm:pt modelId="{A96C2070-9486-4D1A-A220-8A13F961F354}" type="sibTrans" cxnId="{4441CF1C-0983-4FC4-82BE-49E53BA6981A}">
      <dgm:prSet/>
      <dgm:spPr/>
      <dgm:t>
        <a:bodyPr/>
        <a:lstStyle/>
        <a:p>
          <a:endParaRPr lang="es-PE"/>
        </a:p>
      </dgm:t>
    </dgm:pt>
    <mc:AlternateContent xmlns:mc="http://schemas.openxmlformats.org/markup-compatibility/2006" xmlns:a14="http://schemas.microsoft.com/office/drawing/2010/main">
      <mc:Choice Requires="a14">
        <dgm:pt modelId="{CCCAD226-4295-4CAC-9511-364C354DA64F}">
          <dgm:prSet phldrT="[Texto]" custT="1"/>
          <dgm:spPr/>
          <dgm:t>
            <a:bodyPr/>
            <a:lstStyle/>
            <a:p>
              <a:pPr algn="l"/>
              <a:r>
                <a:rPr lang="es-ES" sz="1800" u="sng" dirty="0"/>
                <a:t>Interpretación y elección de </a:t>
              </a:r>
              <a14:m>
                <m:oMath xmlns:m="http://schemas.openxmlformats.org/officeDocument/2006/math">
                  <m:r>
                    <m:rPr>
                      <m:sty m:val="p"/>
                    </m:rPr>
                    <a:rPr lang="el-GR" sz="1800" b="0" i="1" u="sng" smtClean="0">
                      <a:latin typeface="Cambria Math" panose="02040503050406030204" pitchFamily="18" charset="0"/>
                    </a:rPr>
                    <m:t>λ</m:t>
                  </m:r>
                </m:oMath>
              </a14:m>
              <a:r>
                <a:rPr lang="es-ES" sz="1800" dirty="0"/>
                <a:t>:</a:t>
              </a:r>
            </a:p>
            <a:p>
              <a:pPr algn="l"/>
              <a:r>
                <a:rPr lang="es-ES" sz="1800" dirty="0"/>
                <a:t> </a:t>
              </a:r>
              <a14:m>
                <m:oMath xmlns:m="http://schemas.openxmlformats.org/officeDocument/2006/math">
                  <m:r>
                    <m:rPr>
                      <m:sty m:val="p"/>
                    </m:rPr>
                    <a:rPr lang="el-GR" sz="1600" b="0" i="1" smtClean="0">
                      <a:latin typeface="Cambria Math" panose="02040503050406030204" pitchFamily="18" charset="0"/>
                    </a:rPr>
                    <m:t>λ</m:t>
                  </m:r>
                  <m:r>
                    <a:rPr lang="es-ES" sz="1600" b="0" i="1" smtClean="0">
                      <a:latin typeface="Cambria Math" panose="02040503050406030204" pitchFamily="18" charset="0"/>
                    </a:rPr>
                    <m:t>=1, </m:t>
                  </m:r>
                  <m:r>
                    <a:rPr lang="es-ES" sz="1600" b="0" i="1" smtClean="0">
                      <a:latin typeface="Cambria Math" panose="02040503050406030204" pitchFamily="18" charset="0"/>
                    </a:rPr>
                    <m:t>𝑛𝑜</m:t>
                  </m:r>
                  <m:r>
                    <a:rPr lang="es-ES" sz="1600" b="0" i="1" smtClean="0">
                      <a:latin typeface="Cambria Math" panose="02040503050406030204" pitchFamily="18" charset="0"/>
                    </a:rPr>
                    <m:t> </m:t>
                  </m:r>
                  <m:r>
                    <a:rPr lang="es-ES" sz="1600" b="0" i="1" smtClean="0">
                      <a:latin typeface="Cambria Math" panose="02040503050406030204" pitchFamily="18" charset="0"/>
                    </a:rPr>
                    <m:t>𝑠𝑒</m:t>
                  </m:r>
                  <m:r>
                    <a:rPr lang="es-ES" sz="1600" b="0" i="1" smtClean="0">
                      <a:latin typeface="Cambria Math" panose="02040503050406030204" pitchFamily="18" charset="0"/>
                    </a:rPr>
                    <m:t> </m:t>
                  </m:r>
                  <m:r>
                    <a:rPr lang="es-ES" sz="1600" b="0" i="1" smtClean="0">
                      <a:latin typeface="Cambria Math" panose="02040503050406030204" pitchFamily="18" charset="0"/>
                    </a:rPr>
                    <m:t>𝑎𝑝𝑙𝑖𝑐𝑎</m:t>
                  </m:r>
                  <m:r>
                    <a:rPr lang="es-ES" sz="1600" b="0" i="1" smtClean="0">
                      <a:latin typeface="Cambria Math" panose="02040503050406030204" pitchFamily="18" charset="0"/>
                    </a:rPr>
                    <m:t> </m:t>
                  </m:r>
                  <m:r>
                    <a:rPr lang="es-ES" sz="1600" b="0" i="1" smtClean="0">
                      <a:latin typeface="Cambria Math" panose="02040503050406030204" pitchFamily="18" charset="0"/>
                    </a:rPr>
                    <m:t>𝑡𝑟𝑎𝑛𝑠𝑓𝑜𝑟𝑚𝑎𝑐𝑖</m:t>
                  </m:r>
                  <m:r>
                    <a:rPr lang="es-ES" sz="1600" b="0" i="1" smtClean="0">
                      <a:latin typeface="Cambria Math" panose="02040503050406030204" pitchFamily="18" charset="0"/>
                    </a:rPr>
                    <m:t>ó</m:t>
                  </m:r>
                  <m:r>
                    <a:rPr lang="es-ES" sz="1600" b="0" i="1" smtClean="0">
                      <a:latin typeface="Cambria Math" panose="02040503050406030204" pitchFamily="18" charset="0"/>
                    </a:rPr>
                    <m:t>𝑛</m:t>
                  </m:r>
                </m:oMath>
              </a14:m>
              <a:endParaRPr lang="es-PE" sz="1600" dirty="0"/>
            </a:p>
            <a:p>
              <a:pPr algn="l"/>
              <a14:m>
                <m:oMathPara xmlns:m="http://schemas.openxmlformats.org/officeDocument/2006/math">
                  <m:oMathParaPr>
                    <m:jc m:val="left"/>
                  </m:oMathParaPr>
                  <m:oMath xmlns:m="http://schemas.openxmlformats.org/officeDocument/2006/math">
                    <m:r>
                      <m:rPr>
                        <m:sty m:val="p"/>
                      </m:rPr>
                      <a:rPr lang="el-GR" sz="1600" b="0" i="1" smtClean="0">
                        <a:latin typeface="Cambria Math" panose="02040503050406030204" pitchFamily="18" charset="0"/>
                      </a:rPr>
                      <m:t>λ</m:t>
                    </m:r>
                    <m:r>
                      <a:rPr lang="es-ES" sz="1600" b="0" i="1" smtClean="0">
                        <a:latin typeface="Cambria Math" panose="02040503050406030204" pitchFamily="18" charset="0"/>
                      </a:rPr>
                      <m:t>=0, </m:t>
                    </m:r>
                    <m:r>
                      <a:rPr lang="es-ES" sz="1600" b="0" i="1" smtClean="0">
                        <a:latin typeface="Cambria Math" panose="02040503050406030204" pitchFamily="18" charset="0"/>
                      </a:rPr>
                      <m:t>𝑡𝑟𝑎𝑛𝑠𝑓𝑜𝑟𝑚𝑎𝑐𝑖</m:t>
                    </m:r>
                    <m:r>
                      <a:rPr lang="es-ES" sz="1600" b="0" i="1" smtClean="0">
                        <a:latin typeface="Cambria Math" panose="02040503050406030204" pitchFamily="18" charset="0"/>
                      </a:rPr>
                      <m:t>ó</m:t>
                    </m:r>
                    <m:r>
                      <a:rPr lang="es-ES" sz="1600" b="0" i="1" smtClean="0">
                        <a:latin typeface="Cambria Math" panose="02040503050406030204" pitchFamily="18" charset="0"/>
                      </a:rPr>
                      <m:t>𝑛</m:t>
                    </m:r>
                    <m:r>
                      <a:rPr lang="es-ES" sz="1600" b="0" i="1" smtClean="0">
                        <a:latin typeface="Cambria Math" panose="02040503050406030204" pitchFamily="18" charset="0"/>
                      </a:rPr>
                      <m:t> </m:t>
                    </m:r>
                    <m:r>
                      <a:rPr lang="es-ES" sz="1600" b="0" i="1" smtClean="0">
                        <a:latin typeface="Cambria Math" panose="02040503050406030204" pitchFamily="18" charset="0"/>
                      </a:rPr>
                      <m:t>𝑙𝑜𝑔𝑎𝑟</m:t>
                    </m:r>
                    <m:r>
                      <a:rPr lang="es-ES" sz="1600" b="0" i="1" smtClean="0">
                        <a:latin typeface="Cambria Math" panose="02040503050406030204" pitchFamily="18" charset="0"/>
                      </a:rPr>
                      <m:t>í</m:t>
                    </m:r>
                    <m:r>
                      <a:rPr lang="es-ES" sz="1600" b="0" i="1" smtClean="0">
                        <a:latin typeface="Cambria Math" panose="02040503050406030204" pitchFamily="18" charset="0"/>
                      </a:rPr>
                      <m:t>𝑡𝑚𝑖𝑐𝑎</m:t>
                    </m:r>
                  </m:oMath>
                </m:oMathPara>
              </a14:m>
              <a:endParaRPr lang="es-PE" sz="1600" dirty="0"/>
            </a:p>
            <a:p>
              <a:pPr algn="l"/>
              <a14:m>
                <m:oMathPara xmlns:m="http://schemas.openxmlformats.org/officeDocument/2006/math">
                  <m:oMathParaPr>
                    <m:jc m:val="left"/>
                  </m:oMathParaPr>
                  <m:oMath xmlns:m="http://schemas.openxmlformats.org/officeDocument/2006/math">
                    <m:r>
                      <m:rPr>
                        <m:sty m:val="p"/>
                      </m:rPr>
                      <a:rPr lang="el-GR" sz="1600" b="0" i="1" smtClean="0">
                        <a:latin typeface="Cambria Math" panose="02040503050406030204" pitchFamily="18" charset="0"/>
                      </a:rPr>
                      <m:t>λ</m:t>
                    </m:r>
                    <m:r>
                      <a:rPr lang="el-GR" sz="1600" b="0" i="1" smtClean="0">
                        <a:latin typeface="Cambria Math" panose="02040503050406030204" pitchFamily="18" charset="0"/>
                        <a:ea typeface="Cambria Math" panose="02040503050406030204" pitchFamily="18" charset="0"/>
                      </a:rPr>
                      <m:t>&gt;</m:t>
                    </m:r>
                    <m:r>
                      <a:rPr lang="es-ES" sz="1600" b="0" i="1" smtClean="0">
                        <a:latin typeface="Cambria Math" panose="02040503050406030204" pitchFamily="18" charset="0"/>
                      </a:rPr>
                      <m:t>0, </m:t>
                    </m:r>
                    <m:r>
                      <a:rPr lang="es-ES" sz="1600" b="0" i="1" smtClean="0">
                        <a:latin typeface="Cambria Math" panose="02040503050406030204" pitchFamily="18" charset="0"/>
                      </a:rPr>
                      <m:t>𝑡𝑟𝑎𝑛𝑠𝑓𝑜𝑟𝑚𝑎𝑐𝑖</m:t>
                    </m:r>
                    <m:r>
                      <a:rPr lang="es-ES" sz="1600" b="0" i="1" smtClean="0">
                        <a:latin typeface="Cambria Math" panose="02040503050406030204" pitchFamily="18" charset="0"/>
                      </a:rPr>
                      <m:t>ó</m:t>
                    </m:r>
                    <m:r>
                      <a:rPr lang="es-ES" sz="1600" b="0" i="1" smtClean="0">
                        <a:latin typeface="Cambria Math" panose="02040503050406030204" pitchFamily="18" charset="0"/>
                      </a:rPr>
                      <m:t>𝑛</m:t>
                    </m:r>
                    <m:r>
                      <a:rPr lang="es-ES" sz="1600" b="0" i="1" smtClean="0">
                        <a:latin typeface="Cambria Math" panose="02040503050406030204" pitchFamily="18" charset="0"/>
                      </a:rPr>
                      <m:t> </m:t>
                    </m:r>
                    <m:r>
                      <a:rPr lang="es-ES" sz="1600" b="0" i="1" smtClean="0">
                        <a:latin typeface="Cambria Math" panose="02040503050406030204" pitchFamily="18" charset="0"/>
                      </a:rPr>
                      <m:t>𝑒𝑛</m:t>
                    </m:r>
                    <m:r>
                      <a:rPr lang="es-ES" sz="1600" b="0" i="1" smtClean="0">
                        <a:latin typeface="Cambria Math" panose="02040503050406030204" pitchFamily="18" charset="0"/>
                      </a:rPr>
                      <m:t> </m:t>
                    </m:r>
                    <m:r>
                      <a:rPr lang="es-ES" sz="1600" b="0" i="1" smtClean="0">
                        <a:latin typeface="Cambria Math" panose="02040503050406030204" pitchFamily="18" charset="0"/>
                      </a:rPr>
                      <m:t>𝑓𝑢𝑛𝑐𝑖</m:t>
                    </m:r>
                    <m:r>
                      <a:rPr lang="es-ES" sz="1600" b="0" i="1" smtClean="0">
                        <a:latin typeface="Cambria Math" panose="02040503050406030204" pitchFamily="18" charset="0"/>
                      </a:rPr>
                      <m:t>ó</m:t>
                    </m:r>
                    <m:r>
                      <a:rPr lang="es-ES" sz="1600" b="0" i="1" smtClean="0">
                        <a:latin typeface="Cambria Math" panose="02040503050406030204" pitchFamily="18" charset="0"/>
                      </a:rPr>
                      <m:t>𝑛</m:t>
                    </m:r>
                  </m:oMath>
                </m:oMathPara>
              </a14:m>
              <a:endParaRPr lang="es-ES" sz="16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lang="es-ES" sz="1600" b="0" i="1" smtClean="0">
                        <a:latin typeface="Cambria Math" panose="02040503050406030204" pitchFamily="18" charset="0"/>
                      </a:rPr>
                      <m:t> </m:t>
                    </m:r>
                    <m:r>
                      <a:rPr lang="es-ES" sz="1600" b="0" i="1" smtClean="0">
                        <a:latin typeface="Cambria Math" panose="02040503050406030204" pitchFamily="18" charset="0"/>
                      </a:rPr>
                      <m:t>𝑝𝑜𝑡𝑒𝑛𝑐𝑖𝑎</m:t>
                    </m:r>
                  </m:oMath>
                </m:oMathPara>
              </a14:m>
              <a:endParaRPr lang="es-PE" sz="1600" dirty="0"/>
            </a:p>
            <a:p>
              <a:pPr algn="l"/>
              <a14:m>
                <m:oMathPara xmlns:m="http://schemas.openxmlformats.org/officeDocument/2006/math">
                  <m:oMathParaPr>
                    <m:jc m:val="left"/>
                  </m:oMathParaPr>
                  <m:oMath xmlns:m="http://schemas.openxmlformats.org/officeDocument/2006/math">
                    <m:r>
                      <m:rPr>
                        <m:sty m:val="p"/>
                      </m:rPr>
                      <a:rPr lang="el-GR" sz="1600" b="0" i="1" smtClean="0">
                        <a:latin typeface="Cambria Math" panose="02040503050406030204" pitchFamily="18" charset="0"/>
                      </a:rPr>
                      <m:t>λ</m:t>
                    </m:r>
                    <m:r>
                      <a:rPr lang="el-GR" sz="1600" b="0" i="1" smtClean="0">
                        <a:latin typeface="Cambria Math" panose="02040503050406030204" pitchFamily="18" charset="0"/>
                        <a:ea typeface="Cambria Math" panose="02040503050406030204" pitchFamily="18" charset="0"/>
                      </a:rPr>
                      <m:t>&lt;</m:t>
                    </m:r>
                    <m:r>
                      <a:rPr lang="es-ES" sz="1600" b="0" i="1" smtClean="0">
                        <a:latin typeface="Cambria Math" panose="02040503050406030204" pitchFamily="18" charset="0"/>
                      </a:rPr>
                      <m:t>0, </m:t>
                    </m:r>
                    <m:r>
                      <a:rPr lang="es-ES" sz="1600" b="0" i="1" smtClean="0">
                        <a:latin typeface="Cambria Math" panose="02040503050406030204" pitchFamily="18" charset="0"/>
                      </a:rPr>
                      <m:t>𝑖𝑛𝑣𝑒𝑟𝑡𝑖𝑟</m:t>
                    </m:r>
                    <m:r>
                      <a:rPr lang="es-ES" sz="1600" b="0" i="1" smtClean="0">
                        <a:latin typeface="Cambria Math" panose="02040503050406030204" pitchFamily="18" charset="0"/>
                      </a:rPr>
                      <m:t> </m:t>
                    </m:r>
                    <m:r>
                      <a:rPr lang="es-ES" sz="1600" b="0" i="1" smtClean="0">
                        <a:latin typeface="Cambria Math" panose="02040503050406030204" pitchFamily="18" charset="0"/>
                      </a:rPr>
                      <m:t>𝑒𝑙</m:t>
                    </m:r>
                    <m:r>
                      <a:rPr lang="es-ES" sz="1600" b="0" i="1" smtClean="0">
                        <a:latin typeface="Cambria Math" panose="02040503050406030204" pitchFamily="18" charset="0"/>
                      </a:rPr>
                      <m:t> </m:t>
                    </m:r>
                    <m:r>
                      <a:rPr lang="es-ES" sz="1600" b="0" i="1" smtClean="0">
                        <a:latin typeface="Cambria Math" panose="02040503050406030204" pitchFamily="18" charset="0"/>
                      </a:rPr>
                      <m:t>𝑜𝑟𝑑𝑒𝑛</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𝑙𝑜𝑠</m:t>
                    </m:r>
                    <m:r>
                      <a:rPr lang="es-ES" sz="1600" b="0" i="1" smtClean="0">
                        <a:latin typeface="Cambria Math" panose="02040503050406030204" pitchFamily="18" charset="0"/>
                      </a:rPr>
                      <m:t> </m:t>
                    </m:r>
                    <m:r>
                      <a:rPr lang="es-ES" sz="1600" b="0" i="1" smtClean="0">
                        <a:latin typeface="Cambria Math" panose="02040503050406030204" pitchFamily="18" charset="0"/>
                      </a:rPr>
                      <m:t>𝑣𝑎𝑙𝑜</m:t>
                    </m:r>
                    <m:r>
                      <a:rPr lang="es-ES" sz="1600" b="0" i="1" smtClean="0">
                        <a:latin typeface="Cambria Math" panose="02040503050406030204" pitchFamily="18" charset="0"/>
                      </a:rPr>
                      <m:t>−</m:t>
                    </m:r>
                  </m:oMath>
                </m:oMathPara>
              </a14:m>
              <a:endParaRPr lang="es-ES" sz="1600" b="0" i="1" dirty="0">
                <a:latin typeface="Cambria Math" panose="02040503050406030204" pitchFamily="18" charset="0"/>
              </a:endParaRPr>
            </a:p>
            <a:p>
              <a:pPr algn="l"/>
              <a14:m>
                <m:oMath xmlns:m="http://schemas.openxmlformats.org/officeDocument/2006/math">
                  <m:r>
                    <a:rPr lang="es-ES" sz="1600" b="0" i="1" smtClean="0">
                      <a:latin typeface="Cambria Math" panose="02040503050406030204" pitchFamily="18" charset="0"/>
                    </a:rPr>
                    <m:t>𝑟𝑒𝑠</m:t>
                  </m:r>
                </m:oMath>
              </a14:m>
              <a:r>
                <a:rPr lang="es-ES" sz="1600" b="0" i="1" dirty="0">
                  <a:latin typeface="Cambria Math" panose="02040503050406030204" pitchFamily="18" charset="0"/>
                </a:rPr>
                <a:t> </a:t>
              </a:r>
              <a14:m>
                <m:oMath xmlns:m="http://schemas.openxmlformats.org/officeDocument/2006/math">
                  <m:r>
                    <a:rPr lang="es-ES" sz="1600" b="0" i="1" smtClean="0">
                      <a:latin typeface="Cambria Math" panose="02040503050406030204" pitchFamily="18" charset="0"/>
                    </a:rPr>
                    <m:t>𝑦</m:t>
                  </m:r>
                  <m:r>
                    <a:rPr lang="es-ES" sz="1600" b="0" i="1" smtClean="0">
                      <a:latin typeface="Cambria Math" panose="02040503050406030204" pitchFamily="18" charset="0"/>
                    </a:rPr>
                    <m:t> </m:t>
                  </m:r>
                  <m:r>
                    <a:rPr lang="es-ES" sz="1600" b="0" i="1" smtClean="0">
                      <a:latin typeface="Cambria Math" panose="02040503050406030204" pitchFamily="18" charset="0"/>
                    </a:rPr>
                    <m:t>𝑎𝑝𝑙𝑖𝑐𝑎𝑟</m:t>
                  </m:r>
                  <m:r>
                    <a:rPr lang="es-ES" sz="1600" b="0" i="1" smtClean="0">
                      <a:latin typeface="Cambria Math" panose="02040503050406030204" pitchFamily="18" charset="0"/>
                    </a:rPr>
                    <m:t> </m:t>
                  </m:r>
                  <m:r>
                    <a:rPr lang="es-ES" sz="1600" b="0" i="1" smtClean="0">
                      <a:latin typeface="Cambria Math" panose="02040503050406030204" pitchFamily="18" charset="0"/>
                    </a:rPr>
                    <m:t>𝑢𝑛𝑎</m:t>
                  </m:r>
                  <m:r>
                    <a:rPr lang="es-ES" sz="1600" b="0" i="1" smtClean="0">
                      <a:latin typeface="Cambria Math" panose="02040503050406030204" pitchFamily="18" charset="0"/>
                    </a:rPr>
                    <m:t> </m:t>
                  </m:r>
                  <m:r>
                    <a:rPr lang="es-ES" sz="1600" b="0" i="1" smtClean="0">
                      <a:latin typeface="Cambria Math" panose="02040503050406030204" pitchFamily="18" charset="0"/>
                    </a:rPr>
                    <m:t>𝑝𝑜𝑡𝑒𝑛𝑐𝑖𝑎</m:t>
                  </m:r>
                  <m:r>
                    <a:rPr lang="es-ES" sz="1600" b="0" i="1" smtClean="0">
                      <a:latin typeface="Cambria Math" panose="02040503050406030204" pitchFamily="18" charset="0"/>
                    </a:rPr>
                    <m:t> </m:t>
                  </m:r>
                  <m:r>
                    <a:rPr lang="es-ES" sz="1600" b="0" i="1" smtClean="0">
                      <a:latin typeface="Cambria Math" panose="02040503050406030204" pitchFamily="18" charset="0"/>
                    </a:rPr>
                    <m:t>𝑛𝑒𝑔𝑎𝑡𝑖𝑣𝑎</m:t>
                  </m:r>
                </m:oMath>
              </a14:m>
              <a:endParaRPr lang="es-PE" sz="1600" dirty="0"/>
            </a:p>
          </dgm:t>
        </dgm:pt>
      </mc:Choice>
      <mc:Fallback xmlns="">
        <dgm:pt modelId="{CCCAD226-4295-4CAC-9511-364C354DA64F}">
          <dgm:prSet phldrT="[Texto]" custT="1"/>
          <dgm:spPr/>
          <dgm:t>
            <a:bodyPr/>
            <a:lstStyle/>
            <a:p>
              <a:pPr algn="l"/>
              <a:r>
                <a:rPr lang="es-ES" sz="1800" u="sng" dirty="0"/>
                <a:t>Interpretación y elección de </a:t>
              </a:r>
              <a:r>
                <a:rPr lang="el-GR" sz="1800" b="0" i="0" u="sng">
                  <a:latin typeface="Cambria Math" panose="02040503050406030204" pitchFamily="18" charset="0"/>
                </a:rPr>
                <a:t>λ</a:t>
              </a:r>
              <a:r>
                <a:rPr lang="es-ES" sz="1800" dirty="0"/>
                <a:t>:</a:t>
              </a:r>
            </a:p>
            <a:p>
              <a:pPr algn="l"/>
              <a:r>
                <a:rPr lang="es-ES" sz="1800" dirty="0"/>
                <a:t> </a:t>
              </a:r>
              <a:r>
                <a:rPr lang="el-GR" sz="1600" b="0" i="0">
                  <a:latin typeface="Cambria Math" panose="02040503050406030204" pitchFamily="18" charset="0"/>
                </a:rPr>
                <a:t>λ</a:t>
              </a:r>
              <a:r>
                <a:rPr lang="es-ES" sz="1600" b="0" i="0">
                  <a:latin typeface="Cambria Math" panose="02040503050406030204" pitchFamily="18" charset="0"/>
                </a:rPr>
                <a:t>=1, 𝑛𝑜 𝑠𝑒 𝑎𝑝𝑙𝑖𝑐𝑎 𝑡𝑟𝑎𝑛𝑠𝑓𝑜𝑟𝑚𝑎𝑐𝑖ó𝑛</a:t>
              </a:r>
              <a:endParaRPr lang="es-PE" sz="1600" dirty="0"/>
            </a:p>
            <a:p>
              <a:pPr algn="l"/>
              <a:r>
                <a:rPr lang="el-GR" sz="1600" b="0" i="0">
                  <a:latin typeface="Cambria Math" panose="02040503050406030204" pitchFamily="18" charset="0"/>
                </a:rPr>
                <a:t>λ</a:t>
              </a:r>
              <a:r>
                <a:rPr lang="es-ES" sz="1600" b="0" i="0">
                  <a:latin typeface="Cambria Math" panose="02040503050406030204" pitchFamily="18" charset="0"/>
                </a:rPr>
                <a:t>=0, 𝑡𝑟𝑎𝑛𝑠𝑓𝑜𝑟𝑚𝑎𝑐𝑖ó𝑛 𝑙𝑜𝑔𝑎𝑟í𝑡𝑚𝑖𝑐𝑎</a:t>
              </a:r>
              <a:endParaRPr lang="es-PE" sz="1600" dirty="0"/>
            </a:p>
            <a:p>
              <a:pPr algn="l"/>
              <a:r>
                <a:rPr lang="el-GR" sz="1600" b="0" i="0">
                  <a:latin typeface="Cambria Math" panose="02040503050406030204" pitchFamily="18" charset="0"/>
                </a:rPr>
                <a:t>λ</a:t>
              </a:r>
              <a:r>
                <a:rPr lang="el-GR" sz="1600" b="0" i="0">
                  <a:latin typeface="Cambria Math" panose="02040503050406030204" pitchFamily="18" charset="0"/>
                  <a:ea typeface="Cambria Math" panose="02040503050406030204" pitchFamily="18" charset="0"/>
                </a:rPr>
                <a:t>&gt;</a:t>
              </a:r>
              <a:r>
                <a:rPr lang="es-ES" sz="1600" b="0" i="0">
                  <a:latin typeface="Cambria Math" panose="02040503050406030204" pitchFamily="18" charset="0"/>
                </a:rPr>
                <a:t>0, 𝑡𝑟𝑎𝑛𝑠𝑓𝑜𝑟𝑚𝑎𝑐𝑖ó𝑛 𝑒𝑛 𝑓𝑢𝑛𝑐𝑖ó𝑛</a:t>
              </a:r>
              <a:endParaRPr lang="es-ES" sz="1600" b="0" i="1" dirty="0">
                <a:latin typeface="Cambria Math" panose="02040503050406030204" pitchFamily="18" charset="0"/>
              </a:endParaRPr>
            </a:p>
            <a:p>
              <a:pPr algn="l"/>
              <a:r>
                <a:rPr lang="es-ES" sz="1600" b="0" i="0">
                  <a:latin typeface="Cambria Math" panose="02040503050406030204" pitchFamily="18" charset="0"/>
                </a:rPr>
                <a:t> 𝑝𝑜𝑡𝑒𝑛𝑐𝑖𝑎</a:t>
              </a:r>
              <a:endParaRPr lang="es-PE" sz="1600" dirty="0"/>
            </a:p>
            <a:p>
              <a:pPr algn="l"/>
              <a:r>
                <a:rPr lang="el-GR" sz="1600" b="0" i="0">
                  <a:latin typeface="Cambria Math" panose="02040503050406030204" pitchFamily="18" charset="0"/>
                </a:rPr>
                <a:t>λ</a:t>
              </a:r>
              <a:r>
                <a:rPr lang="el-GR" sz="1600" b="0" i="0">
                  <a:latin typeface="Cambria Math" panose="02040503050406030204" pitchFamily="18" charset="0"/>
                  <a:ea typeface="Cambria Math" panose="02040503050406030204" pitchFamily="18" charset="0"/>
                </a:rPr>
                <a:t>&lt;</a:t>
              </a:r>
              <a:r>
                <a:rPr lang="es-ES" sz="1600" b="0" i="0">
                  <a:latin typeface="Cambria Math" panose="02040503050406030204" pitchFamily="18" charset="0"/>
                </a:rPr>
                <a:t>0, 𝑖𝑛𝑣𝑒𝑟𝑡𝑖𝑟 𝑒𝑙 𝑜𝑟𝑑𝑒𝑛 𝑑𝑒 𝑙𝑜𝑠 𝑣𝑎𝑙𝑜−</a:t>
              </a:r>
              <a:endParaRPr lang="es-ES" sz="1600" b="0" i="1" dirty="0">
                <a:latin typeface="Cambria Math" panose="02040503050406030204" pitchFamily="18" charset="0"/>
              </a:endParaRPr>
            </a:p>
            <a:p>
              <a:pPr algn="l"/>
              <a:r>
                <a:rPr lang="es-ES" sz="1600" b="0" i="0">
                  <a:latin typeface="Cambria Math" panose="02040503050406030204" pitchFamily="18" charset="0"/>
                </a:rPr>
                <a:t>𝑟𝑒𝑠</a:t>
              </a:r>
              <a:r>
                <a:rPr lang="es-ES" sz="1600" b="0" i="1" dirty="0">
                  <a:latin typeface="Cambria Math" panose="02040503050406030204" pitchFamily="18" charset="0"/>
                </a:rPr>
                <a:t> </a:t>
              </a:r>
              <a:r>
                <a:rPr lang="es-ES" sz="1600" b="0" i="0">
                  <a:latin typeface="Cambria Math" panose="02040503050406030204" pitchFamily="18" charset="0"/>
                </a:rPr>
                <a:t>𝑦 𝑎𝑝𝑙𝑖𝑐𝑎𝑟 𝑢𝑛𝑎 𝑝𝑜𝑡𝑒𝑛𝑐𝑖𝑎 𝑛𝑒𝑔𝑎𝑡𝑖𝑣𝑎</a:t>
              </a:r>
              <a:endParaRPr lang="es-PE" sz="1600" dirty="0"/>
            </a:p>
          </dgm:t>
        </dgm:pt>
      </mc:Fallback>
    </mc:AlternateContent>
    <dgm:pt modelId="{73886566-0006-4543-8784-09ECE5B5E81B}" type="parTrans" cxnId="{585C04B6-FA2B-4595-93EB-57AAB14F3523}">
      <dgm:prSet/>
      <dgm:spPr/>
      <dgm:t>
        <a:bodyPr/>
        <a:lstStyle/>
        <a:p>
          <a:endParaRPr lang="es-PE"/>
        </a:p>
      </dgm:t>
    </dgm:pt>
    <dgm:pt modelId="{F9044198-35CF-4886-A8C6-FAACC9B9CE44}" type="sibTrans" cxnId="{585C04B6-FA2B-4595-93EB-57AAB14F3523}">
      <dgm:prSet/>
      <dgm:spPr/>
      <dgm:t>
        <a:bodyPr/>
        <a:lstStyle/>
        <a:p>
          <a:endParaRPr lang="es-PE"/>
        </a:p>
      </dgm:t>
    </dgm:pt>
    <dgm:pt modelId="{E92AB95A-889F-4237-9341-E2983CFB63F9}">
      <dgm:prSet phldrT="[Texto]" custT="1"/>
      <dgm:spPr/>
      <dgm:t>
        <a:bodyPr/>
        <a:lstStyle/>
        <a:p>
          <a:pPr marL="0" lvl="0" algn="l" defTabSz="800100">
            <a:lnSpc>
              <a:spcPct val="90000"/>
            </a:lnSpc>
            <a:spcBef>
              <a:spcPct val="0"/>
            </a:spcBef>
            <a:spcAft>
              <a:spcPct val="35000"/>
            </a:spcAft>
            <a:buNone/>
          </a:pPr>
          <a:r>
            <a:rPr lang="es-ES" sz="1800" u="sng" kern="1200" dirty="0"/>
            <a:t>Cuando usar BOX-COX</a:t>
          </a:r>
          <a:r>
            <a:rPr lang="es-ES" sz="1800" kern="1200" dirty="0"/>
            <a:t>:</a:t>
          </a:r>
        </a:p>
        <a:p>
          <a:pPr marL="0" lvl="0" algn="l" defTabSz="800100">
            <a:lnSpc>
              <a:spcPct val="90000"/>
            </a:lnSpc>
            <a:spcBef>
              <a:spcPct val="0"/>
            </a:spcBef>
            <a:spcAft>
              <a:spcPct val="35000"/>
            </a:spcAft>
            <a:buFont typeface="Wingdings" panose="05000000000000000000" pitchFamily="2" charset="2"/>
            <a:buNone/>
          </a:pPr>
          <a:r>
            <a:rPr lang="es-ES" sz="1800" kern="1200" dirty="0">
              <a:solidFill>
                <a:srgbClr val="FFFFFF"/>
              </a:solidFill>
              <a:latin typeface="Arial"/>
              <a:ea typeface="+mn-ea"/>
              <a:cs typeface="+mn-cs"/>
            </a:rPr>
            <a:t>- Estabilización de varianza</a:t>
          </a:r>
        </a:p>
        <a:p>
          <a:pPr marL="0" lvl="0" algn="l" defTabSz="800100">
            <a:lnSpc>
              <a:spcPct val="90000"/>
            </a:lnSpc>
            <a:spcBef>
              <a:spcPct val="0"/>
            </a:spcBef>
            <a:spcAft>
              <a:spcPct val="35000"/>
            </a:spcAft>
            <a:buFont typeface="Wingdings" panose="05000000000000000000" pitchFamily="2" charset="2"/>
            <a:buChar char="§"/>
          </a:pPr>
          <a:r>
            <a:rPr lang="es-ES" sz="1800" kern="1200" dirty="0"/>
            <a:t>- Normalización de los datos</a:t>
          </a:r>
        </a:p>
      </dgm:t>
    </dgm:pt>
    <dgm:pt modelId="{1E57EAA3-CD71-4AB2-9BD8-423B69B1D2B0}" type="parTrans" cxnId="{EDF88F04-8E0B-4083-A582-CD769CF31030}">
      <dgm:prSet/>
      <dgm:spPr/>
      <dgm:t>
        <a:bodyPr/>
        <a:lstStyle/>
        <a:p>
          <a:endParaRPr lang="es-PE"/>
        </a:p>
      </dgm:t>
    </dgm:pt>
    <dgm:pt modelId="{8CFE46BE-A44D-46DF-A08A-AF347BD528CE}" type="sibTrans" cxnId="{EDF88F04-8E0B-4083-A582-CD769CF31030}">
      <dgm:prSet/>
      <dgm:spPr/>
      <dgm:t>
        <a:bodyPr/>
        <a:lstStyle/>
        <a:p>
          <a:endParaRPr lang="es-PE"/>
        </a:p>
      </dgm:t>
    </dgm:pt>
    <dgm:pt modelId="{E260EB8F-EFBF-401E-A1B0-69877B091F72}">
      <dgm:prSet phldrT="[Texto]" custT="1"/>
      <dgm:spPr/>
      <dgm:t>
        <a:bodyPr/>
        <a:lstStyle/>
        <a:p>
          <a:pPr algn="l"/>
          <a:r>
            <a:rPr lang="es-ES" sz="1800" u="sng" dirty="0"/>
            <a:t>Limitaciones</a:t>
          </a:r>
          <a:r>
            <a:rPr lang="es-ES" sz="1800" dirty="0"/>
            <a:t>:</a:t>
          </a:r>
        </a:p>
        <a:p>
          <a:pPr algn="l"/>
          <a:r>
            <a:rPr lang="es-ES" sz="1800" dirty="0">
              <a:solidFill>
                <a:srgbClr val="FFFFFF"/>
              </a:solidFill>
              <a:latin typeface="Arial"/>
              <a:ea typeface="+mn-ea"/>
              <a:cs typeface="+mn-cs"/>
            </a:rPr>
            <a:t>- Solo datos positivos</a:t>
          </a:r>
        </a:p>
        <a:p>
          <a:pPr algn="l"/>
          <a:r>
            <a:rPr lang="es-ES" sz="1800" dirty="0"/>
            <a:t>- No siempre garantiza normalidad</a:t>
          </a:r>
          <a:endParaRPr lang="es-PE" sz="1800" dirty="0"/>
        </a:p>
      </dgm:t>
    </dgm:pt>
    <dgm:pt modelId="{60B8AA9D-F186-4375-A84A-EC76E4706129}" type="parTrans" cxnId="{DAF84AB0-149F-4D7B-BBFA-3E86EA494D05}">
      <dgm:prSet/>
      <dgm:spPr/>
      <dgm:t>
        <a:bodyPr/>
        <a:lstStyle/>
        <a:p>
          <a:endParaRPr lang="es-PE"/>
        </a:p>
      </dgm:t>
    </dgm:pt>
    <dgm:pt modelId="{E688DCED-816D-44FF-81E4-5A72525EE5A5}" type="sibTrans" cxnId="{DAF84AB0-149F-4D7B-BBFA-3E86EA494D05}">
      <dgm:prSet/>
      <dgm:spPr/>
      <dgm:t>
        <a:bodyPr/>
        <a:lstStyle/>
        <a:p>
          <a:endParaRPr lang="es-PE"/>
        </a:p>
      </dgm:t>
    </dgm:pt>
    <dgm:pt modelId="{AAD7DBD8-29B9-44AB-8AC5-C41A71CC0549}" type="pres">
      <dgm:prSet presAssocID="{81695E5B-EA12-44BE-8787-119D905D61E3}" presName="hierChild1" presStyleCnt="0">
        <dgm:presLayoutVars>
          <dgm:orgChart val="1"/>
          <dgm:chPref val="1"/>
          <dgm:dir/>
          <dgm:animOne val="branch"/>
          <dgm:animLvl val="lvl"/>
          <dgm:resizeHandles/>
        </dgm:presLayoutVars>
      </dgm:prSet>
      <dgm:spPr/>
    </dgm:pt>
    <dgm:pt modelId="{A8B6A253-FEC9-4F02-AA7E-8586CE037537}" type="pres">
      <dgm:prSet presAssocID="{2DA6A037-3574-42DF-9911-A596F6ED5AE7}" presName="hierRoot1" presStyleCnt="0">
        <dgm:presLayoutVars>
          <dgm:hierBranch val="init"/>
        </dgm:presLayoutVars>
      </dgm:prSet>
      <dgm:spPr/>
    </dgm:pt>
    <dgm:pt modelId="{C7399261-2F40-416C-B492-698B6C7FEAFD}" type="pres">
      <dgm:prSet presAssocID="{2DA6A037-3574-42DF-9911-A596F6ED5AE7}" presName="rootComposite1" presStyleCnt="0"/>
      <dgm:spPr/>
    </dgm:pt>
    <dgm:pt modelId="{AA1C2D6D-307B-490E-A82B-D0F82556CFBD}" type="pres">
      <dgm:prSet presAssocID="{2DA6A037-3574-42DF-9911-A596F6ED5AE7}" presName="rootText1" presStyleLbl="node0" presStyleIdx="0" presStyleCnt="1" custScaleX="129451" custScaleY="34579">
        <dgm:presLayoutVars>
          <dgm:chPref val="3"/>
        </dgm:presLayoutVars>
      </dgm:prSet>
      <dgm:spPr/>
    </dgm:pt>
    <dgm:pt modelId="{8E6D36AC-DA1C-418B-AA11-AC64689D183E}" type="pres">
      <dgm:prSet presAssocID="{2DA6A037-3574-42DF-9911-A596F6ED5AE7}" presName="rootConnector1" presStyleLbl="node1" presStyleIdx="0" presStyleCnt="0"/>
      <dgm:spPr/>
    </dgm:pt>
    <dgm:pt modelId="{7239B5AB-0CB8-4EB7-AFBF-2929C4551631}" type="pres">
      <dgm:prSet presAssocID="{2DA6A037-3574-42DF-9911-A596F6ED5AE7}" presName="hierChild2" presStyleCnt="0"/>
      <dgm:spPr/>
    </dgm:pt>
    <dgm:pt modelId="{E903150D-6D55-4945-ADE4-512DE367C7DB}" type="pres">
      <dgm:prSet presAssocID="{73886566-0006-4543-8784-09ECE5B5E81B}" presName="Name37" presStyleLbl="parChTrans1D2" presStyleIdx="0" presStyleCnt="3"/>
      <dgm:spPr/>
    </dgm:pt>
    <dgm:pt modelId="{EFA1177C-FB50-477F-AFF1-FA978EC6F2E9}" type="pres">
      <dgm:prSet presAssocID="{CCCAD226-4295-4CAC-9511-364C354DA64F}" presName="hierRoot2" presStyleCnt="0">
        <dgm:presLayoutVars>
          <dgm:hierBranch val="init"/>
        </dgm:presLayoutVars>
      </dgm:prSet>
      <dgm:spPr/>
    </dgm:pt>
    <dgm:pt modelId="{6E021F27-895D-465E-8515-CAEA8F4B95FF}" type="pres">
      <dgm:prSet presAssocID="{CCCAD226-4295-4CAC-9511-364C354DA64F}" presName="rootComposite" presStyleCnt="0"/>
      <dgm:spPr/>
    </dgm:pt>
    <dgm:pt modelId="{A52616F8-CCC9-4302-B62D-894A4AF5EA26}" type="pres">
      <dgm:prSet presAssocID="{CCCAD226-4295-4CAC-9511-364C354DA64F}" presName="rootText" presStyleLbl="node2" presStyleIdx="0" presStyleCnt="3" custScaleY="125923">
        <dgm:presLayoutVars>
          <dgm:chPref val="3"/>
        </dgm:presLayoutVars>
      </dgm:prSet>
      <dgm:spPr/>
    </dgm:pt>
    <dgm:pt modelId="{ABAF7D4B-50DB-40B7-A4C7-914AAEE51FFD}" type="pres">
      <dgm:prSet presAssocID="{CCCAD226-4295-4CAC-9511-364C354DA64F}" presName="rootConnector" presStyleLbl="node2" presStyleIdx="0" presStyleCnt="3"/>
      <dgm:spPr/>
    </dgm:pt>
    <dgm:pt modelId="{10B7EFF6-5BA7-49D6-A58A-A077E0E7D2AF}" type="pres">
      <dgm:prSet presAssocID="{CCCAD226-4295-4CAC-9511-364C354DA64F}" presName="hierChild4" presStyleCnt="0"/>
      <dgm:spPr/>
    </dgm:pt>
    <dgm:pt modelId="{7D4315A5-81ED-4EBE-B33D-33AB8FBFAE1E}" type="pres">
      <dgm:prSet presAssocID="{CCCAD226-4295-4CAC-9511-364C354DA64F}" presName="hierChild5" presStyleCnt="0"/>
      <dgm:spPr/>
    </dgm:pt>
    <dgm:pt modelId="{6B400862-B2E4-4DBB-AC43-B639A43DF6B4}" type="pres">
      <dgm:prSet presAssocID="{1E57EAA3-CD71-4AB2-9BD8-423B69B1D2B0}" presName="Name37" presStyleLbl="parChTrans1D2" presStyleIdx="1" presStyleCnt="3"/>
      <dgm:spPr/>
    </dgm:pt>
    <dgm:pt modelId="{A970F207-0E5A-456B-AF1A-FF7F9D76FC2F}" type="pres">
      <dgm:prSet presAssocID="{E92AB95A-889F-4237-9341-E2983CFB63F9}" presName="hierRoot2" presStyleCnt="0">
        <dgm:presLayoutVars>
          <dgm:hierBranch val="init"/>
        </dgm:presLayoutVars>
      </dgm:prSet>
      <dgm:spPr/>
    </dgm:pt>
    <dgm:pt modelId="{D635D7F5-5E53-4D6E-AF70-CBFA7F111709}" type="pres">
      <dgm:prSet presAssocID="{E92AB95A-889F-4237-9341-E2983CFB63F9}" presName="rootComposite" presStyleCnt="0"/>
      <dgm:spPr/>
    </dgm:pt>
    <dgm:pt modelId="{0DF6DB57-1C8C-43D8-9219-9066DA25FC32}" type="pres">
      <dgm:prSet presAssocID="{E92AB95A-889F-4237-9341-E2983CFB63F9}" presName="rootText" presStyleLbl="node2" presStyleIdx="1" presStyleCnt="3" custScaleY="125923">
        <dgm:presLayoutVars>
          <dgm:chPref val="3"/>
        </dgm:presLayoutVars>
      </dgm:prSet>
      <dgm:spPr/>
    </dgm:pt>
    <dgm:pt modelId="{5FEFE334-13C5-43E7-BADC-EE9E42646821}" type="pres">
      <dgm:prSet presAssocID="{E92AB95A-889F-4237-9341-E2983CFB63F9}" presName="rootConnector" presStyleLbl="node2" presStyleIdx="1" presStyleCnt="3"/>
      <dgm:spPr/>
    </dgm:pt>
    <dgm:pt modelId="{1CB3CCA0-9B2E-4CD9-9C9D-C12AB5689722}" type="pres">
      <dgm:prSet presAssocID="{E92AB95A-889F-4237-9341-E2983CFB63F9}" presName="hierChild4" presStyleCnt="0"/>
      <dgm:spPr/>
    </dgm:pt>
    <dgm:pt modelId="{BDC1AD99-82E5-4D4A-8665-20DC7988075F}" type="pres">
      <dgm:prSet presAssocID="{E92AB95A-889F-4237-9341-E2983CFB63F9}" presName="hierChild5" presStyleCnt="0"/>
      <dgm:spPr/>
    </dgm:pt>
    <dgm:pt modelId="{AEC09BEE-A4D1-4647-B42C-C3CD99F7BF54}" type="pres">
      <dgm:prSet presAssocID="{60B8AA9D-F186-4375-A84A-EC76E4706129}" presName="Name37" presStyleLbl="parChTrans1D2" presStyleIdx="2" presStyleCnt="3"/>
      <dgm:spPr/>
    </dgm:pt>
    <dgm:pt modelId="{46CCE182-C879-410C-988F-BA9CC0728C90}" type="pres">
      <dgm:prSet presAssocID="{E260EB8F-EFBF-401E-A1B0-69877B091F72}" presName="hierRoot2" presStyleCnt="0">
        <dgm:presLayoutVars>
          <dgm:hierBranch val="init"/>
        </dgm:presLayoutVars>
      </dgm:prSet>
      <dgm:spPr/>
    </dgm:pt>
    <dgm:pt modelId="{A38B2291-B767-40F5-9448-8B7BA93FC8A3}" type="pres">
      <dgm:prSet presAssocID="{E260EB8F-EFBF-401E-A1B0-69877B091F72}" presName="rootComposite" presStyleCnt="0"/>
      <dgm:spPr/>
    </dgm:pt>
    <dgm:pt modelId="{40D756DB-D1EC-4028-8B93-DF22C5A3D3EB}" type="pres">
      <dgm:prSet presAssocID="{E260EB8F-EFBF-401E-A1B0-69877B091F72}" presName="rootText" presStyleLbl="node2" presStyleIdx="2" presStyleCnt="3" custScaleY="125923">
        <dgm:presLayoutVars>
          <dgm:chPref val="3"/>
        </dgm:presLayoutVars>
      </dgm:prSet>
      <dgm:spPr/>
    </dgm:pt>
    <dgm:pt modelId="{73993E57-7BA0-4E13-8642-35CEA0BC1E1F}" type="pres">
      <dgm:prSet presAssocID="{E260EB8F-EFBF-401E-A1B0-69877B091F72}" presName="rootConnector" presStyleLbl="node2" presStyleIdx="2" presStyleCnt="3"/>
      <dgm:spPr/>
    </dgm:pt>
    <dgm:pt modelId="{1F5B59B4-1940-4874-BB4C-2757AA322BC9}" type="pres">
      <dgm:prSet presAssocID="{E260EB8F-EFBF-401E-A1B0-69877B091F72}" presName="hierChild4" presStyleCnt="0"/>
      <dgm:spPr/>
    </dgm:pt>
    <dgm:pt modelId="{2EF7C423-0524-4C1D-A83A-EDDABD364349}" type="pres">
      <dgm:prSet presAssocID="{E260EB8F-EFBF-401E-A1B0-69877B091F72}" presName="hierChild5" presStyleCnt="0"/>
      <dgm:spPr/>
    </dgm:pt>
    <dgm:pt modelId="{0AE0E410-251F-417F-A4AE-4F3B6AEE6457}" type="pres">
      <dgm:prSet presAssocID="{2DA6A037-3574-42DF-9911-A596F6ED5AE7}" presName="hierChild3" presStyleCnt="0"/>
      <dgm:spPr/>
    </dgm:pt>
  </dgm:ptLst>
  <dgm:cxnLst>
    <dgm:cxn modelId="{EDF88F04-8E0B-4083-A582-CD769CF31030}" srcId="{2DA6A037-3574-42DF-9911-A596F6ED5AE7}" destId="{E92AB95A-889F-4237-9341-E2983CFB63F9}" srcOrd="1" destOrd="0" parTransId="{1E57EAA3-CD71-4AB2-9BD8-423B69B1D2B0}" sibTransId="{8CFE46BE-A44D-46DF-A08A-AF347BD528CE}"/>
    <dgm:cxn modelId="{7D5E6F05-00AD-4E47-8D59-9BFEF037E043}" type="presOf" srcId="{E260EB8F-EFBF-401E-A1B0-69877B091F72}" destId="{40D756DB-D1EC-4028-8B93-DF22C5A3D3EB}" srcOrd="0" destOrd="0" presId="urn:microsoft.com/office/officeart/2005/8/layout/orgChart1"/>
    <dgm:cxn modelId="{7C4D7916-147D-474B-BA23-75816FF50C5D}" type="presOf" srcId="{CCCAD226-4295-4CAC-9511-364C354DA64F}" destId="{A52616F8-CCC9-4302-B62D-894A4AF5EA26}" srcOrd="0" destOrd="0" presId="urn:microsoft.com/office/officeart/2005/8/layout/orgChart1"/>
    <dgm:cxn modelId="{9461361C-8C5B-4AE0-A8C8-601C97FF0EEE}" type="presOf" srcId="{E92AB95A-889F-4237-9341-E2983CFB63F9}" destId="{5FEFE334-13C5-43E7-BADC-EE9E42646821}" srcOrd="1" destOrd="0" presId="urn:microsoft.com/office/officeart/2005/8/layout/orgChart1"/>
    <dgm:cxn modelId="{4441CF1C-0983-4FC4-82BE-49E53BA6981A}" srcId="{81695E5B-EA12-44BE-8787-119D905D61E3}" destId="{2DA6A037-3574-42DF-9911-A596F6ED5AE7}" srcOrd="0" destOrd="0" parTransId="{A7D3AF65-4052-41DA-95C5-E320F5C50F0D}" sibTransId="{A96C2070-9486-4D1A-A220-8A13F961F354}"/>
    <dgm:cxn modelId="{9970E233-628C-4378-A778-9C0A4C2B7613}" type="presOf" srcId="{2DA6A037-3574-42DF-9911-A596F6ED5AE7}" destId="{AA1C2D6D-307B-490E-A82B-D0F82556CFBD}" srcOrd="0" destOrd="0" presId="urn:microsoft.com/office/officeart/2005/8/layout/orgChart1"/>
    <dgm:cxn modelId="{8B253968-8EE3-4E13-855B-99EAFA9422B1}" type="presOf" srcId="{60B8AA9D-F186-4375-A84A-EC76E4706129}" destId="{AEC09BEE-A4D1-4647-B42C-C3CD99F7BF54}" srcOrd="0" destOrd="0" presId="urn:microsoft.com/office/officeart/2005/8/layout/orgChart1"/>
    <dgm:cxn modelId="{C2B5A448-CAC5-49B4-AC6C-1428DDD02004}" type="presOf" srcId="{E260EB8F-EFBF-401E-A1B0-69877B091F72}" destId="{73993E57-7BA0-4E13-8642-35CEA0BC1E1F}" srcOrd="1" destOrd="0" presId="urn:microsoft.com/office/officeart/2005/8/layout/orgChart1"/>
    <dgm:cxn modelId="{C6DC1197-6507-42BA-93FE-DD1CB9EA334A}" type="presOf" srcId="{73886566-0006-4543-8784-09ECE5B5E81B}" destId="{E903150D-6D55-4945-ADE4-512DE367C7DB}" srcOrd="0" destOrd="0" presId="urn:microsoft.com/office/officeart/2005/8/layout/orgChart1"/>
    <dgm:cxn modelId="{376161A5-3D93-405A-B441-B02F73058761}" type="presOf" srcId="{2DA6A037-3574-42DF-9911-A596F6ED5AE7}" destId="{8E6D36AC-DA1C-418B-AA11-AC64689D183E}" srcOrd="1" destOrd="0" presId="urn:microsoft.com/office/officeart/2005/8/layout/orgChart1"/>
    <dgm:cxn modelId="{2F7C39AF-CB03-40F1-AEB4-BFEA2CB82331}" type="presOf" srcId="{1E57EAA3-CD71-4AB2-9BD8-423B69B1D2B0}" destId="{6B400862-B2E4-4DBB-AC43-B639A43DF6B4}" srcOrd="0" destOrd="0" presId="urn:microsoft.com/office/officeart/2005/8/layout/orgChart1"/>
    <dgm:cxn modelId="{DAF84AB0-149F-4D7B-BBFA-3E86EA494D05}" srcId="{2DA6A037-3574-42DF-9911-A596F6ED5AE7}" destId="{E260EB8F-EFBF-401E-A1B0-69877B091F72}" srcOrd="2" destOrd="0" parTransId="{60B8AA9D-F186-4375-A84A-EC76E4706129}" sibTransId="{E688DCED-816D-44FF-81E4-5A72525EE5A5}"/>
    <dgm:cxn modelId="{D81521B4-3C60-4607-9586-0CD5284E2E84}" type="presOf" srcId="{CCCAD226-4295-4CAC-9511-364C354DA64F}" destId="{ABAF7D4B-50DB-40B7-A4C7-914AAEE51FFD}" srcOrd="1" destOrd="0" presId="urn:microsoft.com/office/officeart/2005/8/layout/orgChart1"/>
    <dgm:cxn modelId="{585C04B6-FA2B-4595-93EB-57AAB14F3523}" srcId="{2DA6A037-3574-42DF-9911-A596F6ED5AE7}" destId="{CCCAD226-4295-4CAC-9511-364C354DA64F}" srcOrd="0" destOrd="0" parTransId="{73886566-0006-4543-8784-09ECE5B5E81B}" sibTransId="{F9044198-35CF-4886-A8C6-FAACC9B9CE44}"/>
    <dgm:cxn modelId="{8303C7F2-AAA3-4062-BD76-1C66E787893E}" type="presOf" srcId="{E92AB95A-889F-4237-9341-E2983CFB63F9}" destId="{0DF6DB57-1C8C-43D8-9219-9066DA25FC32}" srcOrd="0" destOrd="0" presId="urn:microsoft.com/office/officeart/2005/8/layout/orgChart1"/>
    <dgm:cxn modelId="{0B476AF6-52CF-4801-8C29-2D7E982B38F2}" type="presOf" srcId="{81695E5B-EA12-44BE-8787-119D905D61E3}" destId="{AAD7DBD8-29B9-44AB-8AC5-C41A71CC0549}" srcOrd="0" destOrd="0" presId="urn:microsoft.com/office/officeart/2005/8/layout/orgChart1"/>
    <dgm:cxn modelId="{410B6E77-CDA4-47AE-BA15-889D06635833}" type="presParOf" srcId="{AAD7DBD8-29B9-44AB-8AC5-C41A71CC0549}" destId="{A8B6A253-FEC9-4F02-AA7E-8586CE037537}" srcOrd="0" destOrd="0" presId="urn:microsoft.com/office/officeart/2005/8/layout/orgChart1"/>
    <dgm:cxn modelId="{E1281DD7-049F-44DA-B4EB-13274EEC333E}" type="presParOf" srcId="{A8B6A253-FEC9-4F02-AA7E-8586CE037537}" destId="{C7399261-2F40-416C-B492-698B6C7FEAFD}" srcOrd="0" destOrd="0" presId="urn:microsoft.com/office/officeart/2005/8/layout/orgChart1"/>
    <dgm:cxn modelId="{53D42419-66AC-41AC-8962-26AF7A2D1C90}" type="presParOf" srcId="{C7399261-2F40-416C-B492-698B6C7FEAFD}" destId="{AA1C2D6D-307B-490E-A82B-D0F82556CFBD}" srcOrd="0" destOrd="0" presId="urn:microsoft.com/office/officeart/2005/8/layout/orgChart1"/>
    <dgm:cxn modelId="{62C76025-2E45-4EDB-A748-2B40ACBE7EF7}" type="presParOf" srcId="{C7399261-2F40-416C-B492-698B6C7FEAFD}" destId="{8E6D36AC-DA1C-418B-AA11-AC64689D183E}" srcOrd="1" destOrd="0" presId="urn:microsoft.com/office/officeart/2005/8/layout/orgChart1"/>
    <dgm:cxn modelId="{9D63C7A4-F71C-4D22-A278-0A93D026D9AA}" type="presParOf" srcId="{A8B6A253-FEC9-4F02-AA7E-8586CE037537}" destId="{7239B5AB-0CB8-4EB7-AFBF-2929C4551631}" srcOrd="1" destOrd="0" presId="urn:microsoft.com/office/officeart/2005/8/layout/orgChart1"/>
    <dgm:cxn modelId="{1D95B0F7-E5A5-4568-AFE4-D84E9433BC4F}" type="presParOf" srcId="{7239B5AB-0CB8-4EB7-AFBF-2929C4551631}" destId="{E903150D-6D55-4945-ADE4-512DE367C7DB}" srcOrd="0" destOrd="0" presId="urn:microsoft.com/office/officeart/2005/8/layout/orgChart1"/>
    <dgm:cxn modelId="{30B70733-29E1-4508-B833-CE4FEFA13768}" type="presParOf" srcId="{7239B5AB-0CB8-4EB7-AFBF-2929C4551631}" destId="{EFA1177C-FB50-477F-AFF1-FA978EC6F2E9}" srcOrd="1" destOrd="0" presId="urn:microsoft.com/office/officeart/2005/8/layout/orgChart1"/>
    <dgm:cxn modelId="{0FC3FC90-B8A3-40A7-AC90-C90CC2AF544F}" type="presParOf" srcId="{EFA1177C-FB50-477F-AFF1-FA978EC6F2E9}" destId="{6E021F27-895D-465E-8515-CAEA8F4B95FF}" srcOrd="0" destOrd="0" presId="urn:microsoft.com/office/officeart/2005/8/layout/orgChart1"/>
    <dgm:cxn modelId="{01A30AB0-F31A-48AA-81AD-26F380A9283E}" type="presParOf" srcId="{6E021F27-895D-465E-8515-CAEA8F4B95FF}" destId="{A52616F8-CCC9-4302-B62D-894A4AF5EA26}" srcOrd="0" destOrd="0" presId="urn:microsoft.com/office/officeart/2005/8/layout/orgChart1"/>
    <dgm:cxn modelId="{6B6F441A-CF1C-497E-AB86-A407D1A2D76E}" type="presParOf" srcId="{6E021F27-895D-465E-8515-CAEA8F4B95FF}" destId="{ABAF7D4B-50DB-40B7-A4C7-914AAEE51FFD}" srcOrd="1" destOrd="0" presId="urn:microsoft.com/office/officeart/2005/8/layout/orgChart1"/>
    <dgm:cxn modelId="{43834899-DD58-407D-AD86-9B6C5F162776}" type="presParOf" srcId="{EFA1177C-FB50-477F-AFF1-FA978EC6F2E9}" destId="{10B7EFF6-5BA7-49D6-A58A-A077E0E7D2AF}" srcOrd="1" destOrd="0" presId="urn:microsoft.com/office/officeart/2005/8/layout/orgChart1"/>
    <dgm:cxn modelId="{5F7C59CE-C52E-440C-9E42-2D07CC847C00}" type="presParOf" srcId="{EFA1177C-FB50-477F-AFF1-FA978EC6F2E9}" destId="{7D4315A5-81ED-4EBE-B33D-33AB8FBFAE1E}" srcOrd="2" destOrd="0" presId="urn:microsoft.com/office/officeart/2005/8/layout/orgChart1"/>
    <dgm:cxn modelId="{F9E9133B-E643-4456-AEC1-BB3156691034}" type="presParOf" srcId="{7239B5AB-0CB8-4EB7-AFBF-2929C4551631}" destId="{6B400862-B2E4-4DBB-AC43-B639A43DF6B4}" srcOrd="2" destOrd="0" presId="urn:microsoft.com/office/officeart/2005/8/layout/orgChart1"/>
    <dgm:cxn modelId="{961E1A8E-0597-4C54-A8E4-C969D217A7AC}" type="presParOf" srcId="{7239B5AB-0CB8-4EB7-AFBF-2929C4551631}" destId="{A970F207-0E5A-456B-AF1A-FF7F9D76FC2F}" srcOrd="3" destOrd="0" presId="urn:microsoft.com/office/officeart/2005/8/layout/orgChart1"/>
    <dgm:cxn modelId="{F044158F-E174-4F96-BB12-7445B30AF62E}" type="presParOf" srcId="{A970F207-0E5A-456B-AF1A-FF7F9D76FC2F}" destId="{D635D7F5-5E53-4D6E-AF70-CBFA7F111709}" srcOrd="0" destOrd="0" presId="urn:microsoft.com/office/officeart/2005/8/layout/orgChart1"/>
    <dgm:cxn modelId="{98B8FA60-9982-4541-8E75-E0DB087DF53F}" type="presParOf" srcId="{D635D7F5-5E53-4D6E-AF70-CBFA7F111709}" destId="{0DF6DB57-1C8C-43D8-9219-9066DA25FC32}" srcOrd="0" destOrd="0" presId="urn:microsoft.com/office/officeart/2005/8/layout/orgChart1"/>
    <dgm:cxn modelId="{ED6AF7AA-ADFA-4824-BB07-61194202737C}" type="presParOf" srcId="{D635D7F5-5E53-4D6E-AF70-CBFA7F111709}" destId="{5FEFE334-13C5-43E7-BADC-EE9E42646821}" srcOrd="1" destOrd="0" presId="urn:microsoft.com/office/officeart/2005/8/layout/orgChart1"/>
    <dgm:cxn modelId="{88BCE01E-D0B2-404C-8496-6CE539FF6493}" type="presParOf" srcId="{A970F207-0E5A-456B-AF1A-FF7F9D76FC2F}" destId="{1CB3CCA0-9B2E-4CD9-9C9D-C12AB5689722}" srcOrd="1" destOrd="0" presId="urn:microsoft.com/office/officeart/2005/8/layout/orgChart1"/>
    <dgm:cxn modelId="{B21A18C1-3C67-457D-A596-F37710D5D22B}" type="presParOf" srcId="{A970F207-0E5A-456B-AF1A-FF7F9D76FC2F}" destId="{BDC1AD99-82E5-4D4A-8665-20DC7988075F}" srcOrd="2" destOrd="0" presId="urn:microsoft.com/office/officeart/2005/8/layout/orgChart1"/>
    <dgm:cxn modelId="{C504BF2C-1D01-4F5E-AA64-2AE786501B5A}" type="presParOf" srcId="{7239B5AB-0CB8-4EB7-AFBF-2929C4551631}" destId="{AEC09BEE-A4D1-4647-B42C-C3CD99F7BF54}" srcOrd="4" destOrd="0" presId="urn:microsoft.com/office/officeart/2005/8/layout/orgChart1"/>
    <dgm:cxn modelId="{C809AE23-AD6A-4B58-A64B-3DD915D2B306}" type="presParOf" srcId="{7239B5AB-0CB8-4EB7-AFBF-2929C4551631}" destId="{46CCE182-C879-410C-988F-BA9CC0728C90}" srcOrd="5" destOrd="0" presId="urn:microsoft.com/office/officeart/2005/8/layout/orgChart1"/>
    <dgm:cxn modelId="{823F073C-E593-4E07-9E22-AA35BFC4064B}" type="presParOf" srcId="{46CCE182-C879-410C-988F-BA9CC0728C90}" destId="{A38B2291-B767-40F5-9448-8B7BA93FC8A3}" srcOrd="0" destOrd="0" presId="urn:microsoft.com/office/officeart/2005/8/layout/orgChart1"/>
    <dgm:cxn modelId="{B1AF130C-3EA7-47A7-BB8B-93F05A1AEFF7}" type="presParOf" srcId="{A38B2291-B767-40F5-9448-8B7BA93FC8A3}" destId="{40D756DB-D1EC-4028-8B93-DF22C5A3D3EB}" srcOrd="0" destOrd="0" presId="urn:microsoft.com/office/officeart/2005/8/layout/orgChart1"/>
    <dgm:cxn modelId="{BA1B7FFB-CCC8-43A7-9CE1-CA0AF7C615C8}" type="presParOf" srcId="{A38B2291-B767-40F5-9448-8B7BA93FC8A3}" destId="{73993E57-7BA0-4E13-8642-35CEA0BC1E1F}" srcOrd="1" destOrd="0" presId="urn:microsoft.com/office/officeart/2005/8/layout/orgChart1"/>
    <dgm:cxn modelId="{1CCC153C-D99C-4157-A0BD-C5D3B7764565}" type="presParOf" srcId="{46CCE182-C879-410C-988F-BA9CC0728C90}" destId="{1F5B59B4-1940-4874-BB4C-2757AA322BC9}" srcOrd="1" destOrd="0" presId="urn:microsoft.com/office/officeart/2005/8/layout/orgChart1"/>
    <dgm:cxn modelId="{4AA38301-3EE8-4432-A944-85CD74C54520}" type="presParOf" srcId="{46CCE182-C879-410C-988F-BA9CC0728C90}" destId="{2EF7C423-0524-4C1D-A83A-EDDABD364349}" srcOrd="2" destOrd="0" presId="urn:microsoft.com/office/officeart/2005/8/layout/orgChart1"/>
    <dgm:cxn modelId="{1926DFB1-0E0B-4D81-AA50-6CE334618DE6}" type="presParOf" srcId="{A8B6A253-FEC9-4F02-AA7E-8586CE037537}" destId="{0AE0E410-251F-417F-A4AE-4F3B6AEE6457}"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695E5B-EA12-44BE-8787-119D905D61E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s-PE"/>
        </a:p>
      </dgm:t>
    </dgm:pt>
    <dgm:pt modelId="{2DA6A037-3574-42DF-9911-A596F6ED5AE7}">
      <dgm:prSet phldrT="[Texto]" custT="1"/>
      <dgm:spPr/>
      <dgm:t>
        <a:bodyPr/>
        <a:lstStyle/>
        <a:p>
          <a:r>
            <a:rPr lang="es-ES" sz="3600" dirty="0"/>
            <a:t>BOX-COX</a:t>
          </a:r>
          <a:endParaRPr lang="es-PE" sz="3600" dirty="0"/>
        </a:p>
      </dgm:t>
    </dgm:pt>
    <dgm:pt modelId="{A7D3AF65-4052-41DA-95C5-E320F5C50F0D}" type="parTrans" cxnId="{4441CF1C-0983-4FC4-82BE-49E53BA6981A}">
      <dgm:prSet/>
      <dgm:spPr/>
      <dgm:t>
        <a:bodyPr/>
        <a:lstStyle/>
        <a:p>
          <a:endParaRPr lang="es-PE"/>
        </a:p>
      </dgm:t>
    </dgm:pt>
    <dgm:pt modelId="{A96C2070-9486-4D1A-A220-8A13F961F354}" type="sibTrans" cxnId="{4441CF1C-0983-4FC4-82BE-49E53BA6981A}">
      <dgm:prSet/>
      <dgm:spPr/>
      <dgm:t>
        <a:bodyPr/>
        <a:lstStyle/>
        <a:p>
          <a:endParaRPr lang="es-PE"/>
        </a:p>
      </dgm:t>
    </dgm:pt>
    <dgm:pt modelId="{CCCAD226-4295-4CAC-9511-364C354DA64F}">
      <dgm:prSet phldrT="[Texto]" custT="1"/>
      <dgm:spPr>
        <a:blipFill>
          <a:blip xmlns:r="http://schemas.openxmlformats.org/officeDocument/2006/relationships" r:embed="rId1"/>
          <a:stretch>
            <a:fillRect l="-3093" t="-272" b="-272"/>
          </a:stretch>
        </a:blipFill>
      </dgm:spPr>
      <dgm:t>
        <a:bodyPr/>
        <a:lstStyle/>
        <a:p>
          <a:r>
            <a:rPr lang="es-PE">
              <a:noFill/>
            </a:rPr>
            <a:t> </a:t>
          </a:r>
        </a:p>
      </dgm:t>
    </dgm:pt>
    <dgm:pt modelId="{73886566-0006-4543-8784-09ECE5B5E81B}" type="parTrans" cxnId="{585C04B6-FA2B-4595-93EB-57AAB14F3523}">
      <dgm:prSet/>
      <dgm:spPr/>
      <dgm:t>
        <a:bodyPr/>
        <a:lstStyle/>
        <a:p>
          <a:endParaRPr lang="es-PE"/>
        </a:p>
      </dgm:t>
    </dgm:pt>
    <dgm:pt modelId="{F9044198-35CF-4886-A8C6-FAACC9B9CE44}" type="sibTrans" cxnId="{585C04B6-FA2B-4595-93EB-57AAB14F3523}">
      <dgm:prSet/>
      <dgm:spPr/>
      <dgm:t>
        <a:bodyPr/>
        <a:lstStyle/>
        <a:p>
          <a:endParaRPr lang="es-PE"/>
        </a:p>
      </dgm:t>
    </dgm:pt>
    <dgm:pt modelId="{E92AB95A-889F-4237-9341-E2983CFB63F9}">
      <dgm:prSet phldrT="[Texto]" custT="1"/>
      <dgm:spPr/>
      <dgm:t>
        <a:bodyPr/>
        <a:lstStyle/>
        <a:p>
          <a:pPr marL="0" lvl="0" algn="l" defTabSz="800100">
            <a:lnSpc>
              <a:spcPct val="90000"/>
            </a:lnSpc>
            <a:spcBef>
              <a:spcPct val="0"/>
            </a:spcBef>
            <a:spcAft>
              <a:spcPct val="35000"/>
            </a:spcAft>
            <a:buNone/>
          </a:pPr>
          <a:r>
            <a:rPr lang="es-ES" sz="1800" u="sng" kern="1200" dirty="0"/>
            <a:t>Cuando usar BOX-COX</a:t>
          </a:r>
          <a:r>
            <a:rPr lang="es-ES" sz="1800" kern="1200" dirty="0"/>
            <a:t>:</a:t>
          </a:r>
        </a:p>
        <a:p>
          <a:pPr marL="0" lvl="0" algn="l" defTabSz="800100">
            <a:lnSpc>
              <a:spcPct val="90000"/>
            </a:lnSpc>
            <a:spcBef>
              <a:spcPct val="0"/>
            </a:spcBef>
            <a:spcAft>
              <a:spcPct val="35000"/>
            </a:spcAft>
            <a:buFont typeface="Wingdings" panose="05000000000000000000" pitchFamily="2" charset="2"/>
            <a:buNone/>
          </a:pPr>
          <a:r>
            <a:rPr lang="es-ES" sz="1800" kern="1200" dirty="0">
              <a:solidFill>
                <a:srgbClr val="FFFFFF"/>
              </a:solidFill>
              <a:latin typeface="Arial"/>
              <a:ea typeface="+mn-ea"/>
              <a:cs typeface="+mn-cs"/>
            </a:rPr>
            <a:t>- Estabilización de varianza</a:t>
          </a:r>
        </a:p>
        <a:p>
          <a:pPr marL="0" lvl="0" algn="l" defTabSz="800100">
            <a:lnSpc>
              <a:spcPct val="90000"/>
            </a:lnSpc>
            <a:spcBef>
              <a:spcPct val="0"/>
            </a:spcBef>
            <a:spcAft>
              <a:spcPct val="35000"/>
            </a:spcAft>
            <a:buFont typeface="Wingdings" panose="05000000000000000000" pitchFamily="2" charset="2"/>
            <a:buChar char="§"/>
          </a:pPr>
          <a:r>
            <a:rPr lang="es-ES" sz="1800" kern="1200" dirty="0"/>
            <a:t>- Normalización de los datos</a:t>
          </a:r>
        </a:p>
      </dgm:t>
    </dgm:pt>
    <dgm:pt modelId="{1E57EAA3-CD71-4AB2-9BD8-423B69B1D2B0}" type="parTrans" cxnId="{EDF88F04-8E0B-4083-A582-CD769CF31030}">
      <dgm:prSet/>
      <dgm:spPr/>
      <dgm:t>
        <a:bodyPr/>
        <a:lstStyle/>
        <a:p>
          <a:endParaRPr lang="es-PE"/>
        </a:p>
      </dgm:t>
    </dgm:pt>
    <dgm:pt modelId="{8CFE46BE-A44D-46DF-A08A-AF347BD528CE}" type="sibTrans" cxnId="{EDF88F04-8E0B-4083-A582-CD769CF31030}">
      <dgm:prSet/>
      <dgm:spPr/>
      <dgm:t>
        <a:bodyPr/>
        <a:lstStyle/>
        <a:p>
          <a:endParaRPr lang="es-PE"/>
        </a:p>
      </dgm:t>
    </dgm:pt>
    <dgm:pt modelId="{E260EB8F-EFBF-401E-A1B0-69877B091F72}">
      <dgm:prSet phldrT="[Texto]" custT="1"/>
      <dgm:spPr/>
      <dgm:t>
        <a:bodyPr/>
        <a:lstStyle/>
        <a:p>
          <a:pPr algn="l"/>
          <a:r>
            <a:rPr lang="es-ES" sz="1800" u="sng" dirty="0"/>
            <a:t>Limitaciones</a:t>
          </a:r>
          <a:r>
            <a:rPr lang="es-ES" sz="1800" dirty="0"/>
            <a:t>:</a:t>
          </a:r>
        </a:p>
        <a:p>
          <a:pPr algn="l"/>
          <a:r>
            <a:rPr lang="es-ES" sz="1800" dirty="0">
              <a:solidFill>
                <a:srgbClr val="FFFFFF"/>
              </a:solidFill>
              <a:latin typeface="Arial"/>
              <a:ea typeface="+mn-ea"/>
              <a:cs typeface="+mn-cs"/>
            </a:rPr>
            <a:t>- Solo datos positivos</a:t>
          </a:r>
        </a:p>
        <a:p>
          <a:pPr algn="l"/>
          <a:r>
            <a:rPr lang="es-ES" sz="1800" dirty="0"/>
            <a:t>- No siempre garantiza normalidad</a:t>
          </a:r>
          <a:endParaRPr lang="es-PE" sz="1800" dirty="0"/>
        </a:p>
      </dgm:t>
    </dgm:pt>
    <dgm:pt modelId="{60B8AA9D-F186-4375-A84A-EC76E4706129}" type="parTrans" cxnId="{DAF84AB0-149F-4D7B-BBFA-3E86EA494D05}">
      <dgm:prSet/>
      <dgm:spPr/>
      <dgm:t>
        <a:bodyPr/>
        <a:lstStyle/>
        <a:p>
          <a:endParaRPr lang="es-PE"/>
        </a:p>
      </dgm:t>
    </dgm:pt>
    <dgm:pt modelId="{E688DCED-816D-44FF-81E4-5A72525EE5A5}" type="sibTrans" cxnId="{DAF84AB0-149F-4D7B-BBFA-3E86EA494D05}">
      <dgm:prSet/>
      <dgm:spPr/>
      <dgm:t>
        <a:bodyPr/>
        <a:lstStyle/>
        <a:p>
          <a:endParaRPr lang="es-PE"/>
        </a:p>
      </dgm:t>
    </dgm:pt>
    <dgm:pt modelId="{AAD7DBD8-29B9-44AB-8AC5-C41A71CC0549}" type="pres">
      <dgm:prSet presAssocID="{81695E5B-EA12-44BE-8787-119D905D61E3}" presName="hierChild1" presStyleCnt="0">
        <dgm:presLayoutVars>
          <dgm:orgChart val="1"/>
          <dgm:chPref val="1"/>
          <dgm:dir/>
          <dgm:animOne val="branch"/>
          <dgm:animLvl val="lvl"/>
          <dgm:resizeHandles/>
        </dgm:presLayoutVars>
      </dgm:prSet>
      <dgm:spPr/>
    </dgm:pt>
    <dgm:pt modelId="{A8B6A253-FEC9-4F02-AA7E-8586CE037537}" type="pres">
      <dgm:prSet presAssocID="{2DA6A037-3574-42DF-9911-A596F6ED5AE7}" presName="hierRoot1" presStyleCnt="0">
        <dgm:presLayoutVars>
          <dgm:hierBranch val="init"/>
        </dgm:presLayoutVars>
      </dgm:prSet>
      <dgm:spPr/>
    </dgm:pt>
    <dgm:pt modelId="{C7399261-2F40-416C-B492-698B6C7FEAFD}" type="pres">
      <dgm:prSet presAssocID="{2DA6A037-3574-42DF-9911-A596F6ED5AE7}" presName="rootComposite1" presStyleCnt="0"/>
      <dgm:spPr/>
    </dgm:pt>
    <dgm:pt modelId="{AA1C2D6D-307B-490E-A82B-D0F82556CFBD}" type="pres">
      <dgm:prSet presAssocID="{2DA6A037-3574-42DF-9911-A596F6ED5AE7}" presName="rootText1" presStyleLbl="node0" presStyleIdx="0" presStyleCnt="1" custScaleX="129451" custScaleY="34579">
        <dgm:presLayoutVars>
          <dgm:chPref val="3"/>
        </dgm:presLayoutVars>
      </dgm:prSet>
      <dgm:spPr/>
    </dgm:pt>
    <dgm:pt modelId="{8E6D36AC-DA1C-418B-AA11-AC64689D183E}" type="pres">
      <dgm:prSet presAssocID="{2DA6A037-3574-42DF-9911-A596F6ED5AE7}" presName="rootConnector1" presStyleLbl="node1" presStyleIdx="0" presStyleCnt="0"/>
      <dgm:spPr/>
    </dgm:pt>
    <dgm:pt modelId="{7239B5AB-0CB8-4EB7-AFBF-2929C4551631}" type="pres">
      <dgm:prSet presAssocID="{2DA6A037-3574-42DF-9911-A596F6ED5AE7}" presName="hierChild2" presStyleCnt="0"/>
      <dgm:spPr/>
    </dgm:pt>
    <dgm:pt modelId="{E903150D-6D55-4945-ADE4-512DE367C7DB}" type="pres">
      <dgm:prSet presAssocID="{73886566-0006-4543-8784-09ECE5B5E81B}" presName="Name37" presStyleLbl="parChTrans1D2" presStyleIdx="0" presStyleCnt="3"/>
      <dgm:spPr/>
    </dgm:pt>
    <dgm:pt modelId="{EFA1177C-FB50-477F-AFF1-FA978EC6F2E9}" type="pres">
      <dgm:prSet presAssocID="{CCCAD226-4295-4CAC-9511-364C354DA64F}" presName="hierRoot2" presStyleCnt="0">
        <dgm:presLayoutVars>
          <dgm:hierBranch val="init"/>
        </dgm:presLayoutVars>
      </dgm:prSet>
      <dgm:spPr/>
    </dgm:pt>
    <dgm:pt modelId="{6E021F27-895D-465E-8515-CAEA8F4B95FF}" type="pres">
      <dgm:prSet presAssocID="{CCCAD226-4295-4CAC-9511-364C354DA64F}" presName="rootComposite" presStyleCnt="0"/>
      <dgm:spPr/>
    </dgm:pt>
    <dgm:pt modelId="{A52616F8-CCC9-4302-B62D-894A4AF5EA26}" type="pres">
      <dgm:prSet presAssocID="{CCCAD226-4295-4CAC-9511-364C354DA64F}" presName="rootText" presStyleLbl="node2" presStyleIdx="0" presStyleCnt="3" custScaleY="125923">
        <dgm:presLayoutVars>
          <dgm:chPref val="3"/>
        </dgm:presLayoutVars>
      </dgm:prSet>
      <dgm:spPr/>
    </dgm:pt>
    <dgm:pt modelId="{ABAF7D4B-50DB-40B7-A4C7-914AAEE51FFD}" type="pres">
      <dgm:prSet presAssocID="{CCCAD226-4295-4CAC-9511-364C354DA64F}" presName="rootConnector" presStyleLbl="node2" presStyleIdx="0" presStyleCnt="3"/>
      <dgm:spPr/>
    </dgm:pt>
    <dgm:pt modelId="{10B7EFF6-5BA7-49D6-A58A-A077E0E7D2AF}" type="pres">
      <dgm:prSet presAssocID="{CCCAD226-4295-4CAC-9511-364C354DA64F}" presName="hierChild4" presStyleCnt="0"/>
      <dgm:spPr/>
    </dgm:pt>
    <dgm:pt modelId="{7D4315A5-81ED-4EBE-B33D-33AB8FBFAE1E}" type="pres">
      <dgm:prSet presAssocID="{CCCAD226-4295-4CAC-9511-364C354DA64F}" presName="hierChild5" presStyleCnt="0"/>
      <dgm:spPr/>
    </dgm:pt>
    <dgm:pt modelId="{6B400862-B2E4-4DBB-AC43-B639A43DF6B4}" type="pres">
      <dgm:prSet presAssocID="{1E57EAA3-CD71-4AB2-9BD8-423B69B1D2B0}" presName="Name37" presStyleLbl="parChTrans1D2" presStyleIdx="1" presStyleCnt="3"/>
      <dgm:spPr/>
    </dgm:pt>
    <dgm:pt modelId="{A970F207-0E5A-456B-AF1A-FF7F9D76FC2F}" type="pres">
      <dgm:prSet presAssocID="{E92AB95A-889F-4237-9341-E2983CFB63F9}" presName="hierRoot2" presStyleCnt="0">
        <dgm:presLayoutVars>
          <dgm:hierBranch val="init"/>
        </dgm:presLayoutVars>
      </dgm:prSet>
      <dgm:spPr/>
    </dgm:pt>
    <dgm:pt modelId="{D635D7F5-5E53-4D6E-AF70-CBFA7F111709}" type="pres">
      <dgm:prSet presAssocID="{E92AB95A-889F-4237-9341-E2983CFB63F9}" presName="rootComposite" presStyleCnt="0"/>
      <dgm:spPr/>
    </dgm:pt>
    <dgm:pt modelId="{0DF6DB57-1C8C-43D8-9219-9066DA25FC32}" type="pres">
      <dgm:prSet presAssocID="{E92AB95A-889F-4237-9341-E2983CFB63F9}" presName="rootText" presStyleLbl="node2" presStyleIdx="1" presStyleCnt="3" custScaleY="125923">
        <dgm:presLayoutVars>
          <dgm:chPref val="3"/>
        </dgm:presLayoutVars>
      </dgm:prSet>
      <dgm:spPr/>
    </dgm:pt>
    <dgm:pt modelId="{5FEFE334-13C5-43E7-BADC-EE9E42646821}" type="pres">
      <dgm:prSet presAssocID="{E92AB95A-889F-4237-9341-E2983CFB63F9}" presName="rootConnector" presStyleLbl="node2" presStyleIdx="1" presStyleCnt="3"/>
      <dgm:spPr/>
    </dgm:pt>
    <dgm:pt modelId="{1CB3CCA0-9B2E-4CD9-9C9D-C12AB5689722}" type="pres">
      <dgm:prSet presAssocID="{E92AB95A-889F-4237-9341-E2983CFB63F9}" presName="hierChild4" presStyleCnt="0"/>
      <dgm:spPr/>
    </dgm:pt>
    <dgm:pt modelId="{BDC1AD99-82E5-4D4A-8665-20DC7988075F}" type="pres">
      <dgm:prSet presAssocID="{E92AB95A-889F-4237-9341-E2983CFB63F9}" presName="hierChild5" presStyleCnt="0"/>
      <dgm:spPr/>
    </dgm:pt>
    <dgm:pt modelId="{AEC09BEE-A4D1-4647-B42C-C3CD99F7BF54}" type="pres">
      <dgm:prSet presAssocID="{60B8AA9D-F186-4375-A84A-EC76E4706129}" presName="Name37" presStyleLbl="parChTrans1D2" presStyleIdx="2" presStyleCnt="3"/>
      <dgm:spPr/>
    </dgm:pt>
    <dgm:pt modelId="{46CCE182-C879-410C-988F-BA9CC0728C90}" type="pres">
      <dgm:prSet presAssocID="{E260EB8F-EFBF-401E-A1B0-69877B091F72}" presName="hierRoot2" presStyleCnt="0">
        <dgm:presLayoutVars>
          <dgm:hierBranch val="init"/>
        </dgm:presLayoutVars>
      </dgm:prSet>
      <dgm:spPr/>
    </dgm:pt>
    <dgm:pt modelId="{A38B2291-B767-40F5-9448-8B7BA93FC8A3}" type="pres">
      <dgm:prSet presAssocID="{E260EB8F-EFBF-401E-A1B0-69877B091F72}" presName="rootComposite" presStyleCnt="0"/>
      <dgm:spPr/>
    </dgm:pt>
    <dgm:pt modelId="{40D756DB-D1EC-4028-8B93-DF22C5A3D3EB}" type="pres">
      <dgm:prSet presAssocID="{E260EB8F-EFBF-401E-A1B0-69877B091F72}" presName="rootText" presStyleLbl="node2" presStyleIdx="2" presStyleCnt="3" custScaleY="125923">
        <dgm:presLayoutVars>
          <dgm:chPref val="3"/>
        </dgm:presLayoutVars>
      </dgm:prSet>
      <dgm:spPr/>
    </dgm:pt>
    <dgm:pt modelId="{73993E57-7BA0-4E13-8642-35CEA0BC1E1F}" type="pres">
      <dgm:prSet presAssocID="{E260EB8F-EFBF-401E-A1B0-69877B091F72}" presName="rootConnector" presStyleLbl="node2" presStyleIdx="2" presStyleCnt="3"/>
      <dgm:spPr/>
    </dgm:pt>
    <dgm:pt modelId="{1F5B59B4-1940-4874-BB4C-2757AA322BC9}" type="pres">
      <dgm:prSet presAssocID="{E260EB8F-EFBF-401E-A1B0-69877B091F72}" presName="hierChild4" presStyleCnt="0"/>
      <dgm:spPr/>
    </dgm:pt>
    <dgm:pt modelId="{2EF7C423-0524-4C1D-A83A-EDDABD364349}" type="pres">
      <dgm:prSet presAssocID="{E260EB8F-EFBF-401E-A1B0-69877B091F72}" presName="hierChild5" presStyleCnt="0"/>
      <dgm:spPr/>
    </dgm:pt>
    <dgm:pt modelId="{0AE0E410-251F-417F-A4AE-4F3B6AEE6457}" type="pres">
      <dgm:prSet presAssocID="{2DA6A037-3574-42DF-9911-A596F6ED5AE7}" presName="hierChild3" presStyleCnt="0"/>
      <dgm:spPr/>
    </dgm:pt>
  </dgm:ptLst>
  <dgm:cxnLst>
    <dgm:cxn modelId="{EDF88F04-8E0B-4083-A582-CD769CF31030}" srcId="{2DA6A037-3574-42DF-9911-A596F6ED5AE7}" destId="{E92AB95A-889F-4237-9341-E2983CFB63F9}" srcOrd="1" destOrd="0" parTransId="{1E57EAA3-CD71-4AB2-9BD8-423B69B1D2B0}" sibTransId="{8CFE46BE-A44D-46DF-A08A-AF347BD528CE}"/>
    <dgm:cxn modelId="{7D5E6F05-00AD-4E47-8D59-9BFEF037E043}" type="presOf" srcId="{E260EB8F-EFBF-401E-A1B0-69877B091F72}" destId="{40D756DB-D1EC-4028-8B93-DF22C5A3D3EB}" srcOrd="0" destOrd="0" presId="urn:microsoft.com/office/officeart/2005/8/layout/orgChart1"/>
    <dgm:cxn modelId="{7C4D7916-147D-474B-BA23-75816FF50C5D}" type="presOf" srcId="{CCCAD226-4295-4CAC-9511-364C354DA64F}" destId="{A52616F8-CCC9-4302-B62D-894A4AF5EA26}" srcOrd="0" destOrd="0" presId="urn:microsoft.com/office/officeart/2005/8/layout/orgChart1"/>
    <dgm:cxn modelId="{9461361C-8C5B-4AE0-A8C8-601C97FF0EEE}" type="presOf" srcId="{E92AB95A-889F-4237-9341-E2983CFB63F9}" destId="{5FEFE334-13C5-43E7-BADC-EE9E42646821}" srcOrd="1" destOrd="0" presId="urn:microsoft.com/office/officeart/2005/8/layout/orgChart1"/>
    <dgm:cxn modelId="{4441CF1C-0983-4FC4-82BE-49E53BA6981A}" srcId="{81695E5B-EA12-44BE-8787-119D905D61E3}" destId="{2DA6A037-3574-42DF-9911-A596F6ED5AE7}" srcOrd="0" destOrd="0" parTransId="{A7D3AF65-4052-41DA-95C5-E320F5C50F0D}" sibTransId="{A96C2070-9486-4D1A-A220-8A13F961F354}"/>
    <dgm:cxn modelId="{9970E233-628C-4378-A778-9C0A4C2B7613}" type="presOf" srcId="{2DA6A037-3574-42DF-9911-A596F6ED5AE7}" destId="{AA1C2D6D-307B-490E-A82B-D0F82556CFBD}" srcOrd="0" destOrd="0" presId="urn:microsoft.com/office/officeart/2005/8/layout/orgChart1"/>
    <dgm:cxn modelId="{8B253968-8EE3-4E13-855B-99EAFA9422B1}" type="presOf" srcId="{60B8AA9D-F186-4375-A84A-EC76E4706129}" destId="{AEC09BEE-A4D1-4647-B42C-C3CD99F7BF54}" srcOrd="0" destOrd="0" presId="urn:microsoft.com/office/officeart/2005/8/layout/orgChart1"/>
    <dgm:cxn modelId="{C2B5A448-CAC5-49B4-AC6C-1428DDD02004}" type="presOf" srcId="{E260EB8F-EFBF-401E-A1B0-69877B091F72}" destId="{73993E57-7BA0-4E13-8642-35CEA0BC1E1F}" srcOrd="1" destOrd="0" presId="urn:microsoft.com/office/officeart/2005/8/layout/orgChart1"/>
    <dgm:cxn modelId="{C6DC1197-6507-42BA-93FE-DD1CB9EA334A}" type="presOf" srcId="{73886566-0006-4543-8784-09ECE5B5E81B}" destId="{E903150D-6D55-4945-ADE4-512DE367C7DB}" srcOrd="0" destOrd="0" presId="urn:microsoft.com/office/officeart/2005/8/layout/orgChart1"/>
    <dgm:cxn modelId="{376161A5-3D93-405A-B441-B02F73058761}" type="presOf" srcId="{2DA6A037-3574-42DF-9911-A596F6ED5AE7}" destId="{8E6D36AC-DA1C-418B-AA11-AC64689D183E}" srcOrd="1" destOrd="0" presId="urn:microsoft.com/office/officeart/2005/8/layout/orgChart1"/>
    <dgm:cxn modelId="{2F7C39AF-CB03-40F1-AEB4-BFEA2CB82331}" type="presOf" srcId="{1E57EAA3-CD71-4AB2-9BD8-423B69B1D2B0}" destId="{6B400862-B2E4-4DBB-AC43-B639A43DF6B4}" srcOrd="0" destOrd="0" presId="urn:microsoft.com/office/officeart/2005/8/layout/orgChart1"/>
    <dgm:cxn modelId="{DAF84AB0-149F-4D7B-BBFA-3E86EA494D05}" srcId="{2DA6A037-3574-42DF-9911-A596F6ED5AE7}" destId="{E260EB8F-EFBF-401E-A1B0-69877B091F72}" srcOrd="2" destOrd="0" parTransId="{60B8AA9D-F186-4375-A84A-EC76E4706129}" sibTransId="{E688DCED-816D-44FF-81E4-5A72525EE5A5}"/>
    <dgm:cxn modelId="{D81521B4-3C60-4607-9586-0CD5284E2E84}" type="presOf" srcId="{CCCAD226-4295-4CAC-9511-364C354DA64F}" destId="{ABAF7D4B-50DB-40B7-A4C7-914AAEE51FFD}" srcOrd="1" destOrd="0" presId="urn:microsoft.com/office/officeart/2005/8/layout/orgChart1"/>
    <dgm:cxn modelId="{585C04B6-FA2B-4595-93EB-57AAB14F3523}" srcId="{2DA6A037-3574-42DF-9911-A596F6ED5AE7}" destId="{CCCAD226-4295-4CAC-9511-364C354DA64F}" srcOrd="0" destOrd="0" parTransId="{73886566-0006-4543-8784-09ECE5B5E81B}" sibTransId="{F9044198-35CF-4886-A8C6-FAACC9B9CE44}"/>
    <dgm:cxn modelId="{8303C7F2-AAA3-4062-BD76-1C66E787893E}" type="presOf" srcId="{E92AB95A-889F-4237-9341-E2983CFB63F9}" destId="{0DF6DB57-1C8C-43D8-9219-9066DA25FC32}" srcOrd="0" destOrd="0" presId="urn:microsoft.com/office/officeart/2005/8/layout/orgChart1"/>
    <dgm:cxn modelId="{0B476AF6-52CF-4801-8C29-2D7E982B38F2}" type="presOf" srcId="{81695E5B-EA12-44BE-8787-119D905D61E3}" destId="{AAD7DBD8-29B9-44AB-8AC5-C41A71CC0549}" srcOrd="0" destOrd="0" presId="urn:microsoft.com/office/officeart/2005/8/layout/orgChart1"/>
    <dgm:cxn modelId="{410B6E77-CDA4-47AE-BA15-889D06635833}" type="presParOf" srcId="{AAD7DBD8-29B9-44AB-8AC5-C41A71CC0549}" destId="{A8B6A253-FEC9-4F02-AA7E-8586CE037537}" srcOrd="0" destOrd="0" presId="urn:microsoft.com/office/officeart/2005/8/layout/orgChart1"/>
    <dgm:cxn modelId="{E1281DD7-049F-44DA-B4EB-13274EEC333E}" type="presParOf" srcId="{A8B6A253-FEC9-4F02-AA7E-8586CE037537}" destId="{C7399261-2F40-416C-B492-698B6C7FEAFD}" srcOrd="0" destOrd="0" presId="urn:microsoft.com/office/officeart/2005/8/layout/orgChart1"/>
    <dgm:cxn modelId="{53D42419-66AC-41AC-8962-26AF7A2D1C90}" type="presParOf" srcId="{C7399261-2F40-416C-B492-698B6C7FEAFD}" destId="{AA1C2D6D-307B-490E-A82B-D0F82556CFBD}" srcOrd="0" destOrd="0" presId="urn:microsoft.com/office/officeart/2005/8/layout/orgChart1"/>
    <dgm:cxn modelId="{62C76025-2E45-4EDB-A748-2B40ACBE7EF7}" type="presParOf" srcId="{C7399261-2F40-416C-B492-698B6C7FEAFD}" destId="{8E6D36AC-DA1C-418B-AA11-AC64689D183E}" srcOrd="1" destOrd="0" presId="urn:microsoft.com/office/officeart/2005/8/layout/orgChart1"/>
    <dgm:cxn modelId="{9D63C7A4-F71C-4D22-A278-0A93D026D9AA}" type="presParOf" srcId="{A8B6A253-FEC9-4F02-AA7E-8586CE037537}" destId="{7239B5AB-0CB8-4EB7-AFBF-2929C4551631}" srcOrd="1" destOrd="0" presId="urn:microsoft.com/office/officeart/2005/8/layout/orgChart1"/>
    <dgm:cxn modelId="{1D95B0F7-E5A5-4568-AFE4-D84E9433BC4F}" type="presParOf" srcId="{7239B5AB-0CB8-4EB7-AFBF-2929C4551631}" destId="{E903150D-6D55-4945-ADE4-512DE367C7DB}" srcOrd="0" destOrd="0" presId="urn:microsoft.com/office/officeart/2005/8/layout/orgChart1"/>
    <dgm:cxn modelId="{30B70733-29E1-4508-B833-CE4FEFA13768}" type="presParOf" srcId="{7239B5AB-0CB8-4EB7-AFBF-2929C4551631}" destId="{EFA1177C-FB50-477F-AFF1-FA978EC6F2E9}" srcOrd="1" destOrd="0" presId="urn:microsoft.com/office/officeart/2005/8/layout/orgChart1"/>
    <dgm:cxn modelId="{0FC3FC90-B8A3-40A7-AC90-C90CC2AF544F}" type="presParOf" srcId="{EFA1177C-FB50-477F-AFF1-FA978EC6F2E9}" destId="{6E021F27-895D-465E-8515-CAEA8F4B95FF}" srcOrd="0" destOrd="0" presId="urn:microsoft.com/office/officeart/2005/8/layout/orgChart1"/>
    <dgm:cxn modelId="{01A30AB0-F31A-48AA-81AD-26F380A9283E}" type="presParOf" srcId="{6E021F27-895D-465E-8515-CAEA8F4B95FF}" destId="{A52616F8-CCC9-4302-B62D-894A4AF5EA26}" srcOrd="0" destOrd="0" presId="urn:microsoft.com/office/officeart/2005/8/layout/orgChart1"/>
    <dgm:cxn modelId="{6B6F441A-CF1C-497E-AB86-A407D1A2D76E}" type="presParOf" srcId="{6E021F27-895D-465E-8515-CAEA8F4B95FF}" destId="{ABAF7D4B-50DB-40B7-A4C7-914AAEE51FFD}" srcOrd="1" destOrd="0" presId="urn:microsoft.com/office/officeart/2005/8/layout/orgChart1"/>
    <dgm:cxn modelId="{43834899-DD58-407D-AD86-9B6C5F162776}" type="presParOf" srcId="{EFA1177C-FB50-477F-AFF1-FA978EC6F2E9}" destId="{10B7EFF6-5BA7-49D6-A58A-A077E0E7D2AF}" srcOrd="1" destOrd="0" presId="urn:microsoft.com/office/officeart/2005/8/layout/orgChart1"/>
    <dgm:cxn modelId="{5F7C59CE-C52E-440C-9E42-2D07CC847C00}" type="presParOf" srcId="{EFA1177C-FB50-477F-AFF1-FA978EC6F2E9}" destId="{7D4315A5-81ED-4EBE-B33D-33AB8FBFAE1E}" srcOrd="2" destOrd="0" presId="urn:microsoft.com/office/officeart/2005/8/layout/orgChart1"/>
    <dgm:cxn modelId="{F9E9133B-E643-4456-AEC1-BB3156691034}" type="presParOf" srcId="{7239B5AB-0CB8-4EB7-AFBF-2929C4551631}" destId="{6B400862-B2E4-4DBB-AC43-B639A43DF6B4}" srcOrd="2" destOrd="0" presId="urn:microsoft.com/office/officeart/2005/8/layout/orgChart1"/>
    <dgm:cxn modelId="{961E1A8E-0597-4C54-A8E4-C969D217A7AC}" type="presParOf" srcId="{7239B5AB-0CB8-4EB7-AFBF-2929C4551631}" destId="{A970F207-0E5A-456B-AF1A-FF7F9D76FC2F}" srcOrd="3" destOrd="0" presId="urn:microsoft.com/office/officeart/2005/8/layout/orgChart1"/>
    <dgm:cxn modelId="{F044158F-E174-4F96-BB12-7445B30AF62E}" type="presParOf" srcId="{A970F207-0E5A-456B-AF1A-FF7F9D76FC2F}" destId="{D635D7F5-5E53-4D6E-AF70-CBFA7F111709}" srcOrd="0" destOrd="0" presId="urn:microsoft.com/office/officeart/2005/8/layout/orgChart1"/>
    <dgm:cxn modelId="{98B8FA60-9982-4541-8E75-E0DB087DF53F}" type="presParOf" srcId="{D635D7F5-5E53-4D6E-AF70-CBFA7F111709}" destId="{0DF6DB57-1C8C-43D8-9219-9066DA25FC32}" srcOrd="0" destOrd="0" presId="urn:microsoft.com/office/officeart/2005/8/layout/orgChart1"/>
    <dgm:cxn modelId="{ED6AF7AA-ADFA-4824-BB07-61194202737C}" type="presParOf" srcId="{D635D7F5-5E53-4D6E-AF70-CBFA7F111709}" destId="{5FEFE334-13C5-43E7-BADC-EE9E42646821}" srcOrd="1" destOrd="0" presId="urn:microsoft.com/office/officeart/2005/8/layout/orgChart1"/>
    <dgm:cxn modelId="{88BCE01E-D0B2-404C-8496-6CE539FF6493}" type="presParOf" srcId="{A970F207-0E5A-456B-AF1A-FF7F9D76FC2F}" destId="{1CB3CCA0-9B2E-4CD9-9C9D-C12AB5689722}" srcOrd="1" destOrd="0" presId="urn:microsoft.com/office/officeart/2005/8/layout/orgChart1"/>
    <dgm:cxn modelId="{B21A18C1-3C67-457D-A596-F37710D5D22B}" type="presParOf" srcId="{A970F207-0E5A-456B-AF1A-FF7F9D76FC2F}" destId="{BDC1AD99-82E5-4D4A-8665-20DC7988075F}" srcOrd="2" destOrd="0" presId="urn:microsoft.com/office/officeart/2005/8/layout/orgChart1"/>
    <dgm:cxn modelId="{C504BF2C-1D01-4F5E-AA64-2AE786501B5A}" type="presParOf" srcId="{7239B5AB-0CB8-4EB7-AFBF-2929C4551631}" destId="{AEC09BEE-A4D1-4647-B42C-C3CD99F7BF54}" srcOrd="4" destOrd="0" presId="urn:microsoft.com/office/officeart/2005/8/layout/orgChart1"/>
    <dgm:cxn modelId="{C809AE23-AD6A-4B58-A64B-3DD915D2B306}" type="presParOf" srcId="{7239B5AB-0CB8-4EB7-AFBF-2929C4551631}" destId="{46CCE182-C879-410C-988F-BA9CC0728C90}" srcOrd="5" destOrd="0" presId="urn:microsoft.com/office/officeart/2005/8/layout/orgChart1"/>
    <dgm:cxn modelId="{823F073C-E593-4E07-9E22-AA35BFC4064B}" type="presParOf" srcId="{46CCE182-C879-410C-988F-BA9CC0728C90}" destId="{A38B2291-B767-40F5-9448-8B7BA93FC8A3}" srcOrd="0" destOrd="0" presId="urn:microsoft.com/office/officeart/2005/8/layout/orgChart1"/>
    <dgm:cxn modelId="{B1AF130C-3EA7-47A7-BB8B-93F05A1AEFF7}" type="presParOf" srcId="{A38B2291-B767-40F5-9448-8B7BA93FC8A3}" destId="{40D756DB-D1EC-4028-8B93-DF22C5A3D3EB}" srcOrd="0" destOrd="0" presId="urn:microsoft.com/office/officeart/2005/8/layout/orgChart1"/>
    <dgm:cxn modelId="{BA1B7FFB-CCC8-43A7-9CE1-CA0AF7C615C8}" type="presParOf" srcId="{A38B2291-B767-40F5-9448-8B7BA93FC8A3}" destId="{73993E57-7BA0-4E13-8642-35CEA0BC1E1F}" srcOrd="1" destOrd="0" presId="urn:microsoft.com/office/officeart/2005/8/layout/orgChart1"/>
    <dgm:cxn modelId="{1CCC153C-D99C-4157-A0BD-C5D3B7764565}" type="presParOf" srcId="{46CCE182-C879-410C-988F-BA9CC0728C90}" destId="{1F5B59B4-1940-4874-BB4C-2757AA322BC9}" srcOrd="1" destOrd="0" presId="urn:microsoft.com/office/officeart/2005/8/layout/orgChart1"/>
    <dgm:cxn modelId="{4AA38301-3EE8-4432-A944-85CD74C54520}" type="presParOf" srcId="{46CCE182-C879-410C-988F-BA9CC0728C90}" destId="{2EF7C423-0524-4C1D-A83A-EDDABD364349}" srcOrd="2" destOrd="0" presId="urn:microsoft.com/office/officeart/2005/8/layout/orgChart1"/>
    <dgm:cxn modelId="{1926DFB1-0E0B-4D81-AA50-6CE334618DE6}" type="presParOf" srcId="{A8B6A253-FEC9-4F02-AA7E-8586CE037537}" destId="{0AE0E410-251F-417F-A4AE-4F3B6AEE6457}"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07A9D-8C09-424A-9381-AE62E677225A}">
      <dsp:nvSpPr>
        <dsp:cNvPr id="0" name=""/>
        <dsp:cNvSpPr/>
      </dsp:nvSpPr>
      <dsp:spPr>
        <a:xfrm>
          <a:off x="4064000" y="1233972"/>
          <a:ext cx="2875309" cy="499020"/>
        </a:xfrm>
        <a:custGeom>
          <a:avLst/>
          <a:gdLst/>
          <a:ahLst/>
          <a:cxnLst/>
          <a:rect l="0" t="0" r="0" b="0"/>
          <a:pathLst>
            <a:path>
              <a:moveTo>
                <a:pt x="0" y="0"/>
              </a:moveTo>
              <a:lnTo>
                <a:pt x="0" y="249510"/>
              </a:lnTo>
              <a:lnTo>
                <a:pt x="2875309" y="249510"/>
              </a:lnTo>
              <a:lnTo>
                <a:pt x="2875309" y="4990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6026D-62EF-4F5A-9FCC-AC062A85B44E}">
      <dsp:nvSpPr>
        <dsp:cNvPr id="0" name=""/>
        <dsp:cNvSpPr/>
      </dsp:nvSpPr>
      <dsp:spPr>
        <a:xfrm>
          <a:off x="4018280" y="1233972"/>
          <a:ext cx="91440" cy="499020"/>
        </a:xfrm>
        <a:custGeom>
          <a:avLst/>
          <a:gdLst/>
          <a:ahLst/>
          <a:cxnLst/>
          <a:rect l="0" t="0" r="0" b="0"/>
          <a:pathLst>
            <a:path>
              <a:moveTo>
                <a:pt x="45720" y="0"/>
              </a:moveTo>
              <a:lnTo>
                <a:pt x="45720" y="4990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3893AF-E8FB-4E6B-BC57-4F499ACF432E}">
      <dsp:nvSpPr>
        <dsp:cNvPr id="0" name=""/>
        <dsp:cNvSpPr/>
      </dsp:nvSpPr>
      <dsp:spPr>
        <a:xfrm>
          <a:off x="1188690" y="1233972"/>
          <a:ext cx="2875309" cy="499020"/>
        </a:xfrm>
        <a:custGeom>
          <a:avLst/>
          <a:gdLst/>
          <a:ahLst/>
          <a:cxnLst/>
          <a:rect l="0" t="0" r="0" b="0"/>
          <a:pathLst>
            <a:path>
              <a:moveTo>
                <a:pt x="2875309" y="0"/>
              </a:moveTo>
              <a:lnTo>
                <a:pt x="2875309" y="249510"/>
              </a:lnTo>
              <a:lnTo>
                <a:pt x="0" y="249510"/>
              </a:lnTo>
              <a:lnTo>
                <a:pt x="0" y="4990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DC5EEC-64CD-41E4-A1F3-AE363BAD0220}">
      <dsp:nvSpPr>
        <dsp:cNvPr id="0" name=""/>
        <dsp:cNvSpPr/>
      </dsp:nvSpPr>
      <dsp:spPr>
        <a:xfrm>
          <a:off x="2329546" y="45828"/>
          <a:ext cx="3468906" cy="118814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b="1" kern="1200" dirty="0"/>
            <a:t>TRANSFORMACIONES DE DATOS</a:t>
          </a:r>
          <a:endParaRPr lang="es-PE" sz="2400" b="1" kern="1200" dirty="0"/>
        </a:p>
      </dsp:txBody>
      <dsp:txXfrm>
        <a:off x="2329546" y="45828"/>
        <a:ext cx="3468906" cy="1188144"/>
      </dsp:txXfrm>
    </dsp:sp>
    <dsp:sp modelId="{CC033726-8B4E-4B76-AED4-95B260CAD3F3}">
      <dsp:nvSpPr>
        <dsp:cNvPr id="0" name=""/>
        <dsp:cNvSpPr/>
      </dsp:nvSpPr>
      <dsp:spPr>
        <a:xfrm>
          <a:off x="545" y="1732993"/>
          <a:ext cx="2376289" cy="363984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s-ES" sz="2400" u="sng" kern="1200" dirty="0"/>
        </a:p>
        <a:p>
          <a:pPr marL="0" lvl="0" indent="0" algn="ctr" defTabSz="1066800">
            <a:lnSpc>
              <a:spcPct val="90000"/>
            </a:lnSpc>
            <a:spcBef>
              <a:spcPct val="0"/>
            </a:spcBef>
            <a:spcAft>
              <a:spcPct val="35000"/>
            </a:spcAft>
            <a:buNone/>
          </a:pPr>
          <a:r>
            <a:rPr lang="es-ES" sz="2400" u="sng" kern="1200" dirty="0"/>
            <a:t>No cumplir</a:t>
          </a:r>
          <a:r>
            <a:rPr lang="es-ES" sz="2400" kern="1200" dirty="0"/>
            <a:t>:</a:t>
          </a:r>
        </a:p>
        <a:p>
          <a:pPr marL="0" lvl="0" indent="0" algn="l" defTabSz="1066800">
            <a:lnSpc>
              <a:spcPct val="90000"/>
            </a:lnSpc>
            <a:spcBef>
              <a:spcPct val="0"/>
            </a:spcBef>
            <a:spcAft>
              <a:spcPct val="35000"/>
            </a:spcAft>
            <a:buNone/>
          </a:pPr>
          <a:r>
            <a:rPr lang="es-PE" sz="2400" kern="1200" dirty="0"/>
            <a:t>- Normalidad de residuos</a:t>
          </a:r>
        </a:p>
        <a:p>
          <a:pPr marL="0" lvl="0" indent="0" algn="l" defTabSz="1066800">
            <a:lnSpc>
              <a:spcPct val="90000"/>
            </a:lnSpc>
            <a:spcBef>
              <a:spcPct val="0"/>
            </a:spcBef>
            <a:spcAft>
              <a:spcPct val="35000"/>
            </a:spcAft>
            <a:buNone/>
          </a:pPr>
          <a:r>
            <a:rPr lang="es-PE" sz="2400" kern="1200" dirty="0"/>
            <a:t>- Homogeneidad de varianzas</a:t>
          </a:r>
        </a:p>
        <a:p>
          <a:pPr marL="0" lvl="0" indent="0" algn="l" defTabSz="1066800">
            <a:lnSpc>
              <a:spcPct val="90000"/>
            </a:lnSpc>
            <a:spcBef>
              <a:spcPct val="0"/>
            </a:spcBef>
            <a:spcAft>
              <a:spcPct val="35000"/>
            </a:spcAft>
            <a:buNone/>
          </a:pPr>
          <a:r>
            <a:rPr lang="es-PE" sz="2400" kern="1200" dirty="0"/>
            <a:t>-Correlación de residuos</a:t>
          </a:r>
        </a:p>
        <a:p>
          <a:pPr marL="0" lvl="0" indent="0" algn="l" defTabSz="1066800">
            <a:lnSpc>
              <a:spcPct val="90000"/>
            </a:lnSpc>
            <a:spcBef>
              <a:spcPct val="0"/>
            </a:spcBef>
            <a:spcAft>
              <a:spcPct val="35000"/>
            </a:spcAft>
            <a:buNone/>
          </a:pPr>
          <a:endParaRPr lang="es-PE" sz="2400" kern="1200" dirty="0"/>
        </a:p>
      </dsp:txBody>
      <dsp:txXfrm>
        <a:off x="545" y="1732993"/>
        <a:ext cx="2376289" cy="3639845"/>
      </dsp:txXfrm>
    </dsp:sp>
    <dsp:sp modelId="{74BC0ACA-4D12-4AC9-B4AB-B4688D048181}">
      <dsp:nvSpPr>
        <dsp:cNvPr id="0" name=""/>
        <dsp:cNvSpPr/>
      </dsp:nvSpPr>
      <dsp:spPr>
        <a:xfrm>
          <a:off x="2875855" y="1732993"/>
          <a:ext cx="2376289" cy="363984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u="sng" kern="1200" dirty="0"/>
            <a:t>Tipos</a:t>
          </a:r>
          <a:r>
            <a:rPr lang="es-ES" sz="2400" kern="1200" dirty="0"/>
            <a:t>:</a:t>
          </a:r>
        </a:p>
        <a:p>
          <a:pPr marL="0" lvl="0" indent="0" algn="l" defTabSz="1066800">
            <a:lnSpc>
              <a:spcPct val="90000"/>
            </a:lnSpc>
            <a:spcBef>
              <a:spcPct val="0"/>
            </a:spcBef>
            <a:spcAft>
              <a:spcPct val="35000"/>
            </a:spcAft>
            <a:buNone/>
          </a:pPr>
          <a:r>
            <a:rPr lang="es-PE" sz="2400" kern="1200" dirty="0"/>
            <a:t>- Transformación logarítmica</a:t>
          </a:r>
        </a:p>
        <a:p>
          <a:pPr marL="0" lvl="0" indent="0" algn="l" defTabSz="1066800">
            <a:lnSpc>
              <a:spcPct val="90000"/>
            </a:lnSpc>
            <a:spcBef>
              <a:spcPct val="0"/>
            </a:spcBef>
            <a:spcAft>
              <a:spcPct val="35000"/>
            </a:spcAft>
            <a:buNone/>
          </a:pPr>
          <a:r>
            <a:rPr lang="es-PE" sz="2400" kern="1200" dirty="0"/>
            <a:t>- Transformación raíz cuadrada</a:t>
          </a:r>
        </a:p>
        <a:p>
          <a:pPr marL="0" lvl="0" indent="0" algn="l" defTabSz="1066800">
            <a:lnSpc>
              <a:spcPct val="90000"/>
            </a:lnSpc>
            <a:spcBef>
              <a:spcPct val="0"/>
            </a:spcBef>
            <a:spcAft>
              <a:spcPct val="35000"/>
            </a:spcAft>
            <a:buNone/>
          </a:pPr>
          <a:r>
            <a:rPr lang="es-PE" sz="2400" kern="1200" dirty="0"/>
            <a:t>- Transformación Box-Cox</a:t>
          </a:r>
        </a:p>
      </dsp:txBody>
      <dsp:txXfrm>
        <a:off x="2875855" y="1732993"/>
        <a:ext cx="2376289" cy="3639845"/>
      </dsp:txXfrm>
    </dsp:sp>
    <dsp:sp modelId="{3CF0BA86-5C91-4977-9E40-1015D30BC296}">
      <dsp:nvSpPr>
        <dsp:cNvPr id="0" name=""/>
        <dsp:cNvSpPr/>
      </dsp:nvSpPr>
      <dsp:spPr>
        <a:xfrm>
          <a:off x="5751165" y="1732993"/>
          <a:ext cx="2376289" cy="363984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u="sng" kern="1200" dirty="0"/>
            <a:t>Alternativas</a:t>
          </a:r>
          <a:r>
            <a:rPr lang="es-ES" sz="2400" kern="1200" dirty="0"/>
            <a:t>:</a:t>
          </a:r>
        </a:p>
        <a:p>
          <a:pPr marL="0" lvl="0" indent="0" algn="l" defTabSz="1066800">
            <a:lnSpc>
              <a:spcPct val="90000"/>
            </a:lnSpc>
            <a:spcBef>
              <a:spcPct val="0"/>
            </a:spcBef>
            <a:spcAft>
              <a:spcPct val="35000"/>
            </a:spcAft>
            <a:buNone/>
          </a:pPr>
          <a:r>
            <a:rPr lang="es-PE" sz="2400" kern="1200" dirty="0"/>
            <a:t>- Modelos robustecidos</a:t>
          </a:r>
        </a:p>
        <a:p>
          <a:pPr marL="0" lvl="0" indent="0" algn="l" defTabSz="1066800">
            <a:lnSpc>
              <a:spcPct val="90000"/>
            </a:lnSpc>
            <a:spcBef>
              <a:spcPct val="0"/>
            </a:spcBef>
            <a:spcAft>
              <a:spcPct val="35000"/>
            </a:spcAft>
            <a:buNone/>
          </a:pPr>
          <a:r>
            <a:rPr lang="es-PE" sz="2400" kern="1200" dirty="0"/>
            <a:t>- Análisis paramétricos</a:t>
          </a:r>
        </a:p>
        <a:p>
          <a:pPr marL="0" lvl="0" indent="0" algn="l" defTabSz="1066800">
            <a:lnSpc>
              <a:spcPct val="90000"/>
            </a:lnSpc>
            <a:spcBef>
              <a:spcPct val="0"/>
            </a:spcBef>
            <a:spcAft>
              <a:spcPct val="35000"/>
            </a:spcAft>
            <a:buNone/>
          </a:pPr>
          <a:r>
            <a:rPr lang="es-PE" sz="2400" kern="1200" dirty="0"/>
            <a:t>- Transformación </a:t>
          </a:r>
          <a:r>
            <a:rPr lang="es-ES" sz="2400" kern="1200" dirty="0"/>
            <a:t>de Johnson</a:t>
          </a:r>
          <a:endParaRPr lang="es-PE" sz="2400" kern="1200" dirty="0"/>
        </a:p>
      </dsp:txBody>
      <dsp:txXfrm>
        <a:off x="5751165" y="1732993"/>
        <a:ext cx="2376289" cy="3639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09BEE-A4D1-4647-B42C-C3CD99F7BF54}">
      <dsp:nvSpPr>
        <dsp:cNvPr id="0" name=""/>
        <dsp:cNvSpPr/>
      </dsp:nvSpPr>
      <dsp:spPr>
        <a:xfrm>
          <a:off x="6020823" y="787001"/>
          <a:ext cx="4259776" cy="739300"/>
        </a:xfrm>
        <a:custGeom>
          <a:avLst/>
          <a:gdLst/>
          <a:ahLst/>
          <a:cxnLst/>
          <a:rect l="0" t="0" r="0" b="0"/>
          <a:pathLst>
            <a:path>
              <a:moveTo>
                <a:pt x="0" y="0"/>
              </a:moveTo>
              <a:lnTo>
                <a:pt x="0" y="369650"/>
              </a:lnTo>
              <a:lnTo>
                <a:pt x="4259776" y="369650"/>
              </a:lnTo>
              <a:lnTo>
                <a:pt x="4259776" y="73930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00862-B2E4-4DBB-AC43-B639A43DF6B4}">
      <dsp:nvSpPr>
        <dsp:cNvPr id="0" name=""/>
        <dsp:cNvSpPr/>
      </dsp:nvSpPr>
      <dsp:spPr>
        <a:xfrm>
          <a:off x="5975102" y="787001"/>
          <a:ext cx="91440" cy="739300"/>
        </a:xfrm>
        <a:custGeom>
          <a:avLst/>
          <a:gdLst/>
          <a:ahLst/>
          <a:cxnLst/>
          <a:rect l="0" t="0" r="0" b="0"/>
          <a:pathLst>
            <a:path>
              <a:moveTo>
                <a:pt x="45720" y="0"/>
              </a:moveTo>
              <a:lnTo>
                <a:pt x="45720" y="73930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03150D-6D55-4945-ADE4-512DE367C7DB}">
      <dsp:nvSpPr>
        <dsp:cNvPr id="0" name=""/>
        <dsp:cNvSpPr/>
      </dsp:nvSpPr>
      <dsp:spPr>
        <a:xfrm>
          <a:off x="1761046" y="787001"/>
          <a:ext cx="4259776" cy="739300"/>
        </a:xfrm>
        <a:custGeom>
          <a:avLst/>
          <a:gdLst/>
          <a:ahLst/>
          <a:cxnLst/>
          <a:rect l="0" t="0" r="0" b="0"/>
          <a:pathLst>
            <a:path>
              <a:moveTo>
                <a:pt x="4259776" y="0"/>
              </a:moveTo>
              <a:lnTo>
                <a:pt x="4259776" y="369650"/>
              </a:lnTo>
              <a:lnTo>
                <a:pt x="0" y="369650"/>
              </a:lnTo>
              <a:lnTo>
                <a:pt x="0" y="73930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1C2D6D-307B-490E-A82B-D0F82556CFBD}">
      <dsp:nvSpPr>
        <dsp:cNvPr id="0" name=""/>
        <dsp:cNvSpPr/>
      </dsp:nvSpPr>
      <dsp:spPr>
        <a:xfrm>
          <a:off x="3742177" y="178328"/>
          <a:ext cx="4557291" cy="6086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ES" sz="3600" kern="1200" dirty="0"/>
            <a:t>BOX-COX</a:t>
          </a:r>
          <a:endParaRPr lang="es-PE" sz="3600" kern="1200" dirty="0"/>
        </a:p>
      </dsp:txBody>
      <dsp:txXfrm>
        <a:off x="3742177" y="178328"/>
        <a:ext cx="4557291" cy="608672"/>
      </dsp:txXfrm>
    </dsp:sp>
    <dsp:sp modelId="{A52616F8-CCC9-4302-B62D-894A4AF5EA26}">
      <dsp:nvSpPr>
        <dsp:cNvPr id="0" name=""/>
        <dsp:cNvSpPr/>
      </dsp:nvSpPr>
      <dsp:spPr>
        <a:xfrm>
          <a:off x="808" y="1526301"/>
          <a:ext cx="3520476" cy="221654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s-ES" sz="1800" u="sng" kern="1200" dirty="0"/>
            <a:t>Interpretación y elección de </a:t>
          </a:r>
          <a14:m xmlns:a14="http://schemas.microsoft.com/office/drawing/2010/main">
            <m:oMath xmlns:m="http://schemas.openxmlformats.org/officeDocument/2006/math">
              <m:r>
                <m:rPr>
                  <m:sty m:val="p"/>
                </m:rPr>
                <a:rPr lang="el-GR" sz="1800" b="0" i="1" u="sng" kern="1200" smtClean="0">
                  <a:latin typeface="Cambria Math" panose="02040503050406030204" pitchFamily="18" charset="0"/>
                </a:rPr>
                <m:t>λ</m:t>
              </m:r>
            </m:oMath>
          </a14:m>
          <a:r>
            <a:rPr lang="es-ES" sz="1800" kern="1200" dirty="0"/>
            <a:t>:</a:t>
          </a:r>
        </a:p>
        <a:p>
          <a:pPr marL="0" lvl="0" indent="0" algn="l" defTabSz="800100">
            <a:lnSpc>
              <a:spcPct val="90000"/>
            </a:lnSpc>
            <a:spcBef>
              <a:spcPct val="0"/>
            </a:spcBef>
            <a:spcAft>
              <a:spcPct val="35000"/>
            </a:spcAft>
            <a:buNone/>
          </a:pPr>
          <a:r>
            <a:rPr lang="es-ES" sz="1800" kern="1200" dirty="0"/>
            <a:t> </a:t>
          </a:r>
          <a14:m xmlns:a14="http://schemas.microsoft.com/office/drawing/2010/main">
            <m:oMath xmlns:m="http://schemas.openxmlformats.org/officeDocument/2006/math">
              <m:r>
                <m:rPr>
                  <m:sty m:val="p"/>
                </m:rPr>
                <a:rPr lang="el-GR" sz="1600" b="0" i="1" kern="1200" smtClean="0">
                  <a:latin typeface="Cambria Math" panose="02040503050406030204" pitchFamily="18" charset="0"/>
                </a:rPr>
                <m:t>λ</m:t>
              </m:r>
              <m:r>
                <a:rPr lang="es-ES" sz="1600" b="0" i="1" kern="1200" smtClean="0">
                  <a:latin typeface="Cambria Math" panose="02040503050406030204" pitchFamily="18" charset="0"/>
                </a:rPr>
                <m:t>=1, </m:t>
              </m:r>
              <m:r>
                <a:rPr lang="es-ES" sz="1600" b="0" i="1" kern="1200" smtClean="0">
                  <a:latin typeface="Cambria Math" panose="02040503050406030204" pitchFamily="18" charset="0"/>
                </a:rPr>
                <m:t>𝑛𝑜</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𝑠𝑒</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𝑎𝑝𝑙𝑖𝑐𝑎</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𝑡𝑟𝑎𝑛𝑠𝑓𝑜𝑟𝑚𝑎𝑐𝑖</m:t>
              </m:r>
              <m:r>
                <a:rPr lang="es-ES" sz="1600" b="0" i="1" kern="1200" smtClean="0">
                  <a:latin typeface="Cambria Math" panose="02040503050406030204" pitchFamily="18" charset="0"/>
                </a:rPr>
                <m:t>ó</m:t>
              </m:r>
              <m:r>
                <a:rPr lang="es-ES" sz="1600" b="0" i="1" kern="1200" smtClean="0">
                  <a:latin typeface="Cambria Math" panose="02040503050406030204" pitchFamily="18" charset="0"/>
                </a:rPr>
                <m:t>𝑛</m:t>
              </m:r>
            </m:oMath>
          </a14:m>
          <a:endParaRPr lang="es-PE" sz="1600" kern="1200" dirty="0"/>
        </a:p>
        <a:p>
          <a:pPr marL="0" lvl="0" indent="0" algn="l" defTabSz="800100">
            <a:lnSpc>
              <a:spcPct val="90000"/>
            </a:lnSpc>
            <a:spcBef>
              <a:spcPct val="0"/>
            </a:spcBef>
            <a:spcAft>
              <a:spcPct val="35000"/>
            </a:spcAft>
            <a:buNone/>
          </a:pPr>
          <a14:m xmlns:a14="http://schemas.microsoft.com/office/drawing/2010/main">
            <m:oMathPara xmlns:m="http://schemas.openxmlformats.org/officeDocument/2006/math">
              <m:oMathParaPr>
                <m:jc m:val="left"/>
              </m:oMathParaPr>
              <m:oMath xmlns:m="http://schemas.openxmlformats.org/officeDocument/2006/math">
                <m:r>
                  <m:rPr>
                    <m:sty m:val="p"/>
                  </m:rPr>
                  <a:rPr lang="el-GR" sz="1600" b="0" i="1" kern="1200" smtClean="0">
                    <a:latin typeface="Cambria Math" panose="02040503050406030204" pitchFamily="18" charset="0"/>
                  </a:rPr>
                  <m:t>λ</m:t>
                </m:r>
                <m:r>
                  <a:rPr lang="es-ES" sz="1600" b="0" i="1" kern="1200" smtClean="0">
                    <a:latin typeface="Cambria Math" panose="02040503050406030204" pitchFamily="18" charset="0"/>
                  </a:rPr>
                  <m:t>=0, </m:t>
                </m:r>
                <m:r>
                  <a:rPr lang="es-ES" sz="1600" b="0" i="1" kern="1200" smtClean="0">
                    <a:latin typeface="Cambria Math" panose="02040503050406030204" pitchFamily="18" charset="0"/>
                  </a:rPr>
                  <m:t>𝑡𝑟𝑎𝑛𝑠𝑓𝑜𝑟𝑚𝑎𝑐𝑖</m:t>
                </m:r>
                <m:r>
                  <a:rPr lang="es-ES" sz="1600" b="0" i="1" kern="1200" smtClean="0">
                    <a:latin typeface="Cambria Math" panose="02040503050406030204" pitchFamily="18" charset="0"/>
                  </a:rPr>
                  <m:t>ó</m:t>
                </m:r>
                <m:r>
                  <a:rPr lang="es-ES" sz="1600" b="0" i="1" kern="1200" smtClean="0">
                    <a:latin typeface="Cambria Math" panose="02040503050406030204" pitchFamily="18" charset="0"/>
                  </a:rPr>
                  <m:t>𝑛</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𝑙𝑜𝑔𝑎𝑟</m:t>
                </m:r>
                <m:r>
                  <a:rPr lang="es-ES" sz="1600" b="0" i="1" kern="1200" smtClean="0">
                    <a:latin typeface="Cambria Math" panose="02040503050406030204" pitchFamily="18" charset="0"/>
                  </a:rPr>
                  <m:t>í</m:t>
                </m:r>
                <m:r>
                  <a:rPr lang="es-ES" sz="1600" b="0" i="1" kern="1200" smtClean="0">
                    <a:latin typeface="Cambria Math" panose="02040503050406030204" pitchFamily="18" charset="0"/>
                  </a:rPr>
                  <m:t>𝑡𝑚𝑖𝑐𝑎</m:t>
                </m:r>
              </m:oMath>
            </m:oMathPara>
          </a14:m>
          <a:endParaRPr lang="es-PE" sz="1600" kern="1200" dirty="0"/>
        </a:p>
        <a:p>
          <a:pPr marL="0" lvl="0" indent="0" algn="l" defTabSz="800100">
            <a:lnSpc>
              <a:spcPct val="90000"/>
            </a:lnSpc>
            <a:spcBef>
              <a:spcPct val="0"/>
            </a:spcBef>
            <a:spcAft>
              <a:spcPct val="35000"/>
            </a:spcAft>
            <a:buNone/>
          </a:pPr>
          <a14:m xmlns:a14="http://schemas.microsoft.com/office/drawing/2010/main">
            <m:oMathPara xmlns:m="http://schemas.openxmlformats.org/officeDocument/2006/math">
              <m:oMathParaPr>
                <m:jc m:val="left"/>
              </m:oMathParaPr>
              <m:oMath xmlns:m="http://schemas.openxmlformats.org/officeDocument/2006/math">
                <m:r>
                  <m:rPr>
                    <m:sty m:val="p"/>
                  </m:rPr>
                  <a:rPr lang="el-GR" sz="1600" b="0" i="1" kern="1200" smtClean="0">
                    <a:latin typeface="Cambria Math" panose="02040503050406030204" pitchFamily="18" charset="0"/>
                  </a:rPr>
                  <m:t>λ</m:t>
                </m:r>
                <m:r>
                  <a:rPr lang="el-GR" sz="1600" b="0" i="1" kern="1200" smtClean="0">
                    <a:latin typeface="Cambria Math" panose="02040503050406030204" pitchFamily="18" charset="0"/>
                    <a:ea typeface="Cambria Math" panose="02040503050406030204" pitchFamily="18" charset="0"/>
                  </a:rPr>
                  <m:t>&gt;</m:t>
                </m:r>
                <m:r>
                  <a:rPr lang="es-ES" sz="1600" b="0" i="1" kern="1200" smtClean="0">
                    <a:latin typeface="Cambria Math" panose="02040503050406030204" pitchFamily="18" charset="0"/>
                  </a:rPr>
                  <m:t>0, </m:t>
                </m:r>
                <m:r>
                  <a:rPr lang="es-ES" sz="1600" b="0" i="1" kern="1200" smtClean="0">
                    <a:latin typeface="Cambria Math" panose="02040503050406030204" pitchFamily="18" charset="0"/>
                  </a:rPr>
                  <m:t>𝑡𝑟𝑎𝑛𝑠𝑓𝑜𝑟𝑚𝑎𝑐𝑖</m:t>
                </m:r>
                <m:r>
                  <a:rPr lang="es-ES" sz="1600" b="0" i="1" kern="1200" smtClean="0">
                    <a:latin typeface="Cambria Math" panose="02040503050406030204" pitchFamily="18" charset="0"/>
                  </a:rPr>
                  <m:t>ó</m:t>
                </m:r>
                <m:r>
                  <a:rPr lang="es-ES" sz="1600" b="0" i="1" kern="1200" smtClean="0">
                    <a:latin typeface="Cambria Math" panose="02040503050406030204" pitchFamily="18" charset="0"/>
                  </a:rPr>
                  <m:t>𝑛</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𝑒𝑛</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𝑓𝑢𝑛𝑐𝑖</m:t>
                </m:r>
                <m:r>
                  <a:rPr lang="es-ES" sz="1600" b="0" i="1" kern="1200" smtClean="0">
                    <a:latin typeface="Cambria Math" panose="02040503050406030204" pitchFamily="18" charset="0"/>
                  </a:rPr>
                  <m:t>ó</m:t>
                </m:r>
                <m:r>
                  <a:rPr lang="es-ES" sz="1600" b="0" i="1" kern="1200" smtClean="0">
                    <a:latin typeface="Cambria Math" panose="02040503050406030204" pitchFamily="18" charset="0"/>
                  </a:rPr>
                  <m:t>𝑛</m:t>
                </m:r>
              </m:oMath>
            </m:oMathPara>
          </a14:m>
          <a:endParaRPr lang="es-ES" sz="1600" b="0" i="1" kern="1200" dirty="0">
            <a:latin typeface="Cambria Math" panose="02040503050406030204" pitchFamily="18" charset="0"/>
          </a:endParaRPr>
        </a:p>
        <a:p>
          <a:pPr marL="0" lvl="0" indent="0" algn="l" defTabSz="800100">
            <a:lnSpc>
              <a:spcPct val="90000"/>
            </a:lnSpc>
            <a:spcBef>
              <a:spcPct val="0"/>
            </a:spcBef>
            <a:spcAft>
              <a:spcPct val="35000"/>
            </a:spcAft>
            <a:buNone/>
          </a:pPr>
          <a14:m xmlns:a14="http://schemas.microsoft.com/office/drawing/2010/main">
            <m:oMathPara xmlns:m="http://schemas.openxmlformats.org/officeDocument/2006/math">
              <m:oMathParaPr>
                <m:jc m:val="left"/>
              </m:oMathParaPr>
              <m:oMath xmlns:m="http://schemas.openxmlformats.org/officeDocument/2006/math">
                <m:r>
                  <a:rPr lang="es-ES" sz="1600" b="0" i="1" kern="1200" smtClean="0">
                    <a:latin typeface="Cambria Math" panose="02040503050406030204" pitchFamily="18" charset="0"/>
                  </a:rPr>
                  <m:t> </m:t>
                </m:r>
                <m:r>
                  <a:rPr lang="es-ES" sz="1600" b="0" i="1" kern="1200" smtClean="0">
                    <a:latin typeface="Cambria Math" panose="02040503050406030204" pitchFamily="18" charset="0"/>
                  </a:rPr>
                  <m:t>𝑝𝑜𝑡𝑒𝑛𝑐𝑖𝑎</m:t>
                </m:r>
              </m:oMath>
            </m:oMathPara>
          </a14:m>
          <a:endParaRPr lang="es-PE" sz="1600" kern="1200" dirty="0"/>
        </a:p>
        <a:p>
          <a:pPr marL="0" lvl="0" indent="0" algn="l" defTabSz="800100">
            <a:lnSpc>
              <a:spcPct val="90000"/>
            </a:lnSpc>
            <a:spcBef>
              <a:spcPct val="0"/>
            </a:spcBef>
            <a:spcAft>
              <a:spcPct val="35000"/>
            </a:spcAft>
            <a:buNone/>
          </a:pPr>
          <a14:m xmlns:a14="http://schemas.microsoft.com/office/drawing/2010/main">
            <m:oMathPara xmlns:m="http://schemas.openxmlformats.org/officeDocument/2006/math">
              <m:oMathParaPr>
                <m:jc m:val="left"/>
              </m:oMathParaPr>
              <m:oMath xmlns:m="http://schemas.openxmlformats.org/officeDocument/2006/math">
                <m:r>
                  <m:rPr>
                    <m:sty m:val="p"/>
                  </m:rPr>
                  <a:rPr lang="el-GR" sz="1600" b="0" i="1" kern="1200" smtClean="0">
                    <a:latin typeface="Cambria Math" panose="02040503050406030204" pitchFamily="18" charset="0"/>
                  </a:rPr>
                  <m:t>λ</m:t>
                </m:r>
                <m:r>
                  <a:rPr lang="el-GR" sz="1600" b="0" i="1" kern="1200" smtClean="0">
                    <a:latin typeface="Cambria Math" panose="02040503050406030204" pitchFamily="18" charset="0"/>
                    <a:ea typeface="Cambria Math" panose="02040503050406030204" pitchFamily="18" charset="0"/>
                  </a:rPr>
                  <m:t>&lt;</m:t>
                </m:r>
                <m:r>
                  <a:rPr lang="es-ES" sz="1600" b="0" i="1" kern="1200" smtClean="0">
                    <a:latin typeface="Cambria Math" panose="02040503050406030204" pitchFamily="18" charset="0"/>
                  </a:rPr>
                  <m:t>0, </m:t>
                </m:r>
                <m:r>
                  <a:rPr lang="es-ES" sz="1600" b="0" i="1" kern="1200" smtClean="0">
                    <a:latin typeface="Cambria Math" panose="02040503050406030204" pitchFamily="18" charset="0"/>
                  </a:rPr>
                  <m:t>𝑖𝑛𝑣𝑒𝑟𝑡𝑖𝑟</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𝑒𝑙</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𝑜𝑟𝑑𝑒𝑛</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𝑑𝑒</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𝑙𝑜𝑠</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𝑣𝑎𝑙𝑜</m:t>
                </m:r>
                <m:r>
                  <a:rPr lang="es-ES" sz="1600" b="0" i="1" kern="1200" smtClean="0">
                    <a:latin typeface="Cambria Math" panose="02040503050406030204" pitchFamily="18" charset="0"/>
                  </a:rPr>
                  <m:t>−</m:t>
                </m:r>
              </m:oMath>
            </m:oMathPara>
          </a14:m>
          <a:endParaRPr lang="es-ES" sz="1600" b="0" i="1" kern="1200" dirty="0">
            <a:latin typeface="Cambria Math" panose="02040503050406030204" pitchFamily="18" charset="0"/>
          </a:endParaRPr>
        </a:p>
        <a:p>
          <a:pPr marL="0" lvl="0" indent="0" algn="l" defTabSz="800100">
            <a:lnSpc>
              <a:spcPct val="90000"/>
            </a:lnSpc>
            <a:spcBef>
              <a:spcPct val="0"/>
            </a:spcBef>
            <a:spcAft>
              <a:spcPct val="35000"/>
            </a:spcAft>
            <a:buNone/>
          </a:pPr>
          <a14:m xmlns:a14="http://schemas.microsoft.com/office/drawing/2010/main">
            <m:oMath xmlns:m="http://schemas.openxmlformats.org/officeDocument/2006/math">
              <m:r>
                <a:rPr lang="es-ES" sz="1600" b="0" i="1" kern="1200" smtClean="0">
                  <a:latin typeface="Cambria Math" panose="02040503050406030204" pitchFamily="18" charset="0"/>
                </a:rPr>
                <m:t>𝑟𝑒𝑠</m:t>
              </m:r>
            </m:oMath>
          </a14:m>
          <a:r>
            <a:rPr lang="es-ES" sz="1600" b="0" i="1" kern="1200" dirty="0">
              <a:latin typeface="Cambria Math" panose="02040503050406030204" pitchFamily="18" charset="0"/>
            </a:rPr>
            <a:t> </a:t>
          </a:r>
          <a14:m xmlns:a14="http://schemas.microsoft.com/office/drawing/2010/main">
            <m:oMath xmlns:m="http://schemas.openxmlformats.org/officeDocument/2006/math">
              <m:r>
                <a:rPr lang="es-ES" sz="1600" b="0" i="1" kern="1200" smtClean="0">
                  <a:latin typeface="Cambria Math" panose="02040503050406030204" pitchFamily="18" charset="0"/>
                </a:rPr>
                <m:t>𝑦</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𝑎𝑝𝑙𝑖𝑐𝑎𝑟</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𝑢𝑛𝑎</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𝑝𝑜𝑡𝑒𝑛𝑐𝑖𝑎</m:t>
              </m:r>
              <m:r>
                <a:rPr lang="es-ES" sz="1600" b="0" i="1" kern="1200" smtClean="0">
                  <a:latin typeface="Cambria Math" panose="02040503050406030204" pitchFamily="18" charset="0"/>
                </a:rPr>
                <m:t> </m:t>
              </m:r>
              <m:r>
                <a:rPr lang="es-ES" sz="1600" b="0" i="1" kern="1200" smtClean="0">
                  <a:latin typeface="Cambria Math" panose="02040503050406030204" pitchFamily="18" charset="0"/>
                </a:rPr>
                <m:t>𝑛𝑒𝑔𝑎𝑡𝑖𝑣𝑎</m:t>
              </m:r>
            </m:oMath>
          </a14:m>
          <a:endParaRPr lang="es-PE" sz="1600" kern="1200" dirty="0"/>
        </a:p>
      </dsp:txBody>
      <dsp:txXfrm>
        <a:off x="808" y="1526301"/>
        <a:ext cx="3520476" cy="2216544"/>
      </dsp:txXfrm>
    </dsp:sp>
    <dsp:sp modelId="{0DF6DB57-1C8C-43D8-9219-9066DA25FC32}">
      <dsp:nvSpPr>
        <dsp:cNvPr id="0" name=""/>
        <dsp:cNvSpPr/>
      </dsp:nvSpPr>
      <dsp:spPr>
        <a:xfrm>
          <a:off x="4260584" y="1526301"/>
          <a:ext cx="3520476" cy="221654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s-ES" sz="1800" u="sng" kern="1200" dirty="0"/>
            <a:t>Cuando usar BOX-COX</a:t>
          </a:r>
          <a:r>
            <a:rPr lang="es-ES" sz="1800" kern="1200" dirty="0"/>
            <a:t>:</a:t>
          </a:r>
        </a:p>
        <a:p>
          <a:pPr marL="0" lvl="0" indent="0" algn="l" defTabSz="800100">
            <a:lnSpc>
              <a:spcPct val="90000"/>
            </a:lnSpc>
            <a:spcBef>
              <a:spcPct val="0"/>
            </a:spcBef>
            <a:spcAft>
              <a:spcPct val="35000"/>
            </a:spcAft>
            <a:buFont typeface="Wingdings" panose="05000000000000000000" pitchFamily="2" charset="2"/>
            <a:buNone/>
          </a:pPr>
          <a:r>
            <a:rPr lang="es-ES" sz="1800" kern="1200" dirty="0">
              <a:solidFill>
                <a:srgbClr val="FFFFFF"/>
              </a:solidFill>
              <a:latin typeface="Arial"/>
              <a:ea typeface="+mn-ea"/>
              <a:cs typeface="+mn-cs"/>
            </a:rPr>
            <a:t>- Estabilización de varianza</a:t>
          </a:r>
        </a:p>
        <a:p>
          <a:pPr marL="0" lvl="0" indent="0" algn="l" defTabSz="800100">
            <a:lnSpc>
              <a:spcPct val="90000"/>
            </a:lnSpc>
            <a:spcBef>
              <a:spcPct val="0"/>
            </a:spcBef>
            <a:spcAft>
              <a:spcPct val="35000"/>
            </a:spcAft>
            <a:buFont typeface="Wingdings" panose="05000000000000000000" pitchFamily="2" charset="2"/>
            <a:buNone/>
          </a:pPr>
          <a:r>
            <a:rPr lang="es-ES" sz="1800" kern="1200" dirty="0"/>
            <a:t>- Normalización de los datos</a:t>
          </a:r>
        </a:p>
      </dsp:txBody>
      <dsp:txXfrm>
        <a:off x="4260584" y="1526301"/>
        <a:ext cx="3520476" cy="2216544"/>
      </dsp:txXfrm>
    </dsp:sp>
    <dsp:sp modelId="{40D756DB-D1EC-4028-8B93-DF22C5A3D3EB}">
      <dsp:nvSpPr>
        <dsp:cNvPr id="0" name=""/>
        <dsp:cNvSpPr/>
      </dsp:nvSpPr>
      <dsp:spPr>
        <a:xfrm>
          <a:off x="8520361" y="1526301"/>
          <a:ext cx="3520476" cy="221654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s-ES" sz="1800" u="sng" kern="1200" dirty="0"/>
            <a:t>Limitaciones</a:t>
          </a:r>
          <a:r>
            <a:rPr lang="es-ES" sz="1800" kern="1200" dirty="0"/>
            <a:t>:</a:t>
          </a:r>
        </a:p>
        <a:p>
          <a:pPr marL="0" lvl="0" indent="0" algn="l" defTabSz="800100">
            <a:lnSpc>
              <a:spcPct val="90000"/>
            </a:lnSpc>
            <a:spcBef>
              <a:spcPct val="0"/>
            </a:spcBef>
            <a:spcAft>
              <a:spcPct val="35000"/>
            </a:spcAft>
            <a:buNone/>
          </a:pPr>
          <a:r>
            <a:rPr lang="es-ES" sz="1800" kern="1200" dirty="0">
              <a:solidFill>
                <a:srgbClr val="FFFFFF"/>
              </a:solidFill>
              <a:latin typeface="Arial"/>
              <a:ea typeface="+mn-ea"/>
              <a:cs typeface="+mn-cs"/>
            </a:rPr>
            <a:t>- Solo datos positivos</a:t>
          </a:r>
        </a:p>
        <a:p>
          <a:pPr marL="0" lvl="0" indent="0" algn="l" defTabSz="800100">
            <a:lnSpc>
              <a:spcPct val="90000"/>
            </a:lnSpc>
            <a:spcBef>
              <a:spcPct val="0"/>
            </a:spcBef>
            <a:spcAft>
              <a:spcPct val="35000"/>
            </a:spcAft>
            <a:buNone/>
          </a:pPr>
          <a:r>
            <a:rPr lang="es-ES" sz="1800" kern="1200" dirty="0"/>
            <a:t>- No siempre garantiza normalidad</a:t>
          </a:r>
          <a:endParaRPr lang="es-PE" sz="1800" kern="1200" dirty="0"/>
        </a:p>
      </dsp:txBody>
      <dsp:txXfrm>
        <a:off x="8520361" y="1526301"/>
        <a:ext cx="3520476" cy="22165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AE0C0-63AB-438A-AAE5-4BEE5084D9B0}"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6D029-1BFD-4C8B-948F-28CBD1827E50}" type="slidenum">
              <a:rPr lang="en-US" smtClean="0"/>
              <a:t>‹Nº›</a:t>
            </a:fld>
            <a:endParaRPr lang="en-US"/>
          </a:p>
        </p:txBody>
      </p:sp>
    </p:spTree>
    <p:extLst>
      <p:ext uri="{BB962C8B-B14F-4D97-AF65-F5344CB8AC3E}">
        <p14:creationId xmlns:p14="http://schemas.microsoft.com/office/powerpoint/2010/main" val="40793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157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906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4799"/>
              <a:buNone/>
              <a:defRPr sz="2400"/>
            </a:lvl1pPr>
            <a:lvl2pPr lvl="1" algn="ctr">
              <a:lnSpc>
                <a:spcPct val="90000"/>
              </a:lnSpc>
              <a:spcBef>
                <a:spcPts val="500"/>
              </a:spcBef>
              <a:spcAft>
                <a:spcPts val="0"/>
              </a:spcAft>
              <a:buClr>
                <a:schemeClr val="dk1"/>
              </a:buClr>
              <a:buSzPts val="3999"/>
              <a:buNone/>
              <a:defRPr sz="2000"/>
            </a:lvl2pPr>
            <a:lvl3pPr lvl="2" algn="ctr">
              <a:lnSpc>
                <a:spcPct val="90000"/>
              </a:lnSpc>
              <a:spcBef>
                <a:spcPts val="500"/>
              </a:spcBef>
              <a:spcAft>
                <a:spcPts val="0"/>
              </a:spcAft>
              <a:buClr>
                <a:schemeClr val="dk1"/>
              </a:buClr>
              <a:buSzPts val="3599"/>
              <a:buNone/>
              <a:defRPr sz="1800"/>
            </a:lvl3pPr>
            <a:lvl4pPr lvl="3" algn="ctr">
              <a:lnSpc>
                <a:spcPct val="90000"/>
              </a:lnSpc>
              <a:spcBef>
                <a:spcPts val="500"/>
              </a:spcBef>
              <a:spcAft>
                <a:spcPts val="0"/>
              </a:spcAft>
              <a:buClr>
                <a:schemeClr val="dk1"/>
              </a:buClr>
              <a:buSzPts val="3199"/>
              <a:buNone/>
              <a:defRPr sz="1600"/>
            </a:lvl4pPr>
            <a:lvl5pPr lvl="4" algn="ctr">
              <a:lnSpc>
                <a:spcPct val="90000"/>
              </a:lnSpc>
              <a:spcBef>
                <a:spcPts val="500"/>
              </a:spcBef>
              <a:spcAft>
                <a:spcPts val="0"/>
              </a:spcAft>
              <a:buClr>
                <a:schemeClr val="dk1"/>
              </a:buClr>
              <a:buSzPts val="3199"/>
              <a:buNone/>
              <a:defRPr sz="1600"/>
            </a:lvl5pPr>
            <a:lvl6pPr lvl="5" algn="ctr">
              <a:lnSpc>
                <a:spcPct val="90000"/>
              </a:lnSpc>
              <a:spcBef>
                <a:spcPts val="500"/>
              </a:spcBef>
              <a:spcAft>
                <a:spcPts val="0"/>
              </a:spcAft>
              <a:buClr>
                <a:schemeClr val="dk1"/>
              </a:buClr>
              <a:buSzPts val="3199"/>
              <a:buNone/>
              <a:defRPr sz="1600"/>
            </a:lvl6pPr>
            <a:lvl7pPr lvl="6" algn="ctr">
              <a:lnSpc>
                <a:spcPct val="90000"/>
              </a:lnSpc>
              <a:spcBef>
                <a:spcPts val="500"/>
              </a:spcBef>
              <a:spcAft>
                <a:spcPts val="0"/>
              </a:spcAft>
              <a:buClr>
                <a:schemeClr val="dk1"/>
              </a:buClr>
              <a:buSzPts val="3199"/>
              <a:buNone/>
              <a:defRPr sz="1600"/>
            </a:lvl7pPr>
            <a:lvl8pPr lvl="7" algn="ctr">
              <a:lnSpc>
                <a:spcPct val="90000"/>
              </a:lnSpc>
              <a:spcBef>
                <a:spcPts val="500"/>
              </a:spcBef>
              <a:spcAft>
                <a:spcPts val="0"/>
              </a:spcAft>
              <a:buClr>
                <a:schemeClr val="dk1"/>
              </a:buClr>
              <a:buSzPts val="3199"/>
              <a:buNone/>
              <a:defRPr sz="1600"/>
            </a:lvl8pPr>
            <a:lvl9pPr lvl="8" algn="ctr">
              <a:lnSpc>
                <a:spcPct val="90000"/>
              </a:lnSpc>
              <a:spcBef>
                <a:spcPts val="500"/>
              </a:spcBef>
              <a:spcAft>
                <a:spcPts val="0"/>
              </a:spcAft>
              <a:buClr>
                <a:schemeClr val="dk1"/>
              </a:buClr>
              <a:buSzPts val="3199"/>
              <a:buNone/>
              <a:defRPr sz="1600"/>
            </a:lvl9pPr>
          </a:lstStyle>
          <a:p>
            <a:endParaRPr/>
          </a:p>
        </p:txBody>
      </p:sp>
      <p:sp>
        <p:nvSpPr>
          <p:cNvPr id="18" name="Google Shape;18;p5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9566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8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2"/>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75" name="Google Shape;75;p8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2"/>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7337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rot="5400000">
            <a:off x="7133431"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81" name="Google Shape;81;p8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3"/>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5724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7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24" name="Google Shape;24;p7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73472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831850" y="1709739"/>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5"/>
          <p:cNvSpPr txBox="1">
            <a:spLocks noGrp="1"/>
          </p:cNvSpPr>
          <p:nvPr>
            <p:ph type="body" idx="1"/>
          </p:nvPr>
        </p:nvSpPr>
        <p:spPr>
          <a:xfrm>
            <a:off x="831850" y="4589464"/>
            <a:ext cx="10515600" cy="1500187"/>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rgbClr val="888888"/>
              </a:buClr>
              <a:buSzPts val="4799"/>
              <a:buNone/>
              <a:defRPr sz="2400">
                <a:solidFill>
                  <a:srgbClr val="888888"/>
                </a:solidFill>
              </a:defRPr>
            </a:lvl1pPr>
            <a:lvl2pPr marL="457200" lvl="1" indent="-114300" algn="l">
              <a:lnSpc>
                <a:spcPct val="90000"/>
              </a:lnSpc>
              <a:spcBef>
                <a:spcPts val="500"/>
              </a:spcBef>
              <a:spcAft>
                <a:spcPts val="0"/>
              </a:spcAft>
              <a:buClr>
                <a:srgbClr val="888888"/>
              </a:buClr>
              <a:buSzPts val="3999"/>
              <a:buNone/>
              <a:defRPr sz="2000">
                <a:solidFill>
                  <a:srgbClr val="888888"/>
                </a:solidFill>
              </a:defRPr>
            </a:lvl2pPr>
            <a:lvl3pPr marL="685800" lvl="2" indent="-114300" algn="l">
              <a:lnSpc>
                <a:spcPct val="90000"/>
              </a:lnSpc>
              <a:spcBef>
                <a:spcPts val="500"/>
              </a:spcBef>
              <a:spcAft>
                <a:spcPts val="0"/>
              </a:spcAft>
              <a:buClr>
                <a:srgbClr val="888888"/>
              </a:buClr>
              <a:buSzPts val="3599"/>
              <a:buNone/>
              <a:defRPr sz="1800">
                <a:solidFill>
                  <a:srgbClr val="888888"/>
                </a:solidFill>
              </a:defRPr>
            </a:lvl3pPr>
            <a:lvl4pPr marL="914400" lvl="3" indent="-114300" algn="l">
              <a:lnSpc>
                <a:spcPct val="90000"/>
              </a:lnSpc>
              <a:spcBef>
                <a:spcPts val="500"/>
              </a:spcBef>
              <a:spcAft>
                <a:spcPts val="0"/>
              </a:spcAft>
              <a:buClr>
                <a:srgbClr val="888888"/>
              </a:buClr>
              <a:buSzPts val="3199"/>
              <a:buNone/>
              <a:defRPr sz="1600">
                <a:solidFill>
                  <a:srgbClr val="888888"/>
                </a:solidFill>
              </a:defRPr>
            </a:lvl4pPr>
            <a:lvl5pPr marL="1143000" lvl="4" indent="-114300" algn="l">
              <a:lnSpc>
                <a:spcPct val="90000"/>
              </a:lnSpc>
              <a:spcBef>
                <a:spcPts val="500"/>
              </a:spcBef>
              <a:spcAft>
                <a:spcPts val="0"/>
              </a:spcAft>
              <a:buClr>
                <a:srgbClr val="888888"/>
              </a:buClr>
              <a:buSzPts val="3199"/>
              <a:buNone/>
              <a:defRPr sz="1600">
                <a:solidFill>
                  <a:srgbClr val="888888"/>
                </a:solidFill>
              </a:defRPr>
            </a:lvl5pPr>
            <a:lvl6pPr marL="1371600" lvl="5" indent="-114300" algn="l">
              <a:lnSpc>
                <a:spcPct val="90000"/>
              </a:lnSpc>
              <a:spcBef>
                <a:spcPts val="500"/>
              </a:spcBef>
              <a:spcAft>
                <a:spcPts val="0"/>
              </a:spcAft>
              <a:buClr>
                <a:srgbClr val="888888"/>
              </a:buClr>
              <a:buSzPts val="3199"/>
              <a:buNone/>
              <a:defRPr sz="1600">
                <a:solidFill>
                  <a:srgbClr val="888888"/>
                </a:solidFill>
              </a:defRPr>
            </a:lvl6pPr>
            <a:lvl7pPr marL="1600200" lvl="6" indent="-114300" algn="l">
              <a:lnSpc>
                <a:spcPct val="90000"/>
              </a:lnSpc>
              <a:spcBef>
                <a:spcPts val="500"/>
              </a:spcBef>
              <a:spcAft>
                <a:spcPts val="0"/>
              </a:spcAft>
              <a:buClr>
                <a:srgbClr val="888888"/>
              </a:buClr>
              <a:buSzPts val="3199"/>
              <a:buNone/>
              <a:defRPr sz="1600">
                <a:solidFill>
                  <a:srgbClr val="888888"/>
                </a:solidFill>
              </a:defRPr>
            </a:lvl7pPr>
            <a:lvl8pPr marL="1828800" lvl="7" indent="-114300" algn="l">
              <a:lnSpc>
                <a:spcPct val="90000"/>
              </a:lnSpc>
              <a:spcBef>
                <a:spcPts val="500"/>
              </a:spcBef>
              <a:spcAft>
                <a:spcPts val="0"/>
              </a:spcAft>
              <a:buClr>
                <a:srgbClr val="888888"/>
              </a:buClr>
              <a:buSzPts val="3199"/>
              <a:buNone/>
              <a:defRPr sz="1600">
                <a:solidFill>
                  <a:srgbClr val="888888"/>
                </a:solidFill>
              </a:defRPr>
            </a:lvl8pPr>
            <a:lvl9pPr marL="2057400" lvl="8" indent="-114300" algn="l">
              <a:lnSpc>
                <a:spcPct val="90000"/>
              </a:lnSpc>
              <a:spcBef>
                <a:spcPts val="500"/>
              </a:spcBef>
              <a:spcAft>
                <a:spcPts val="0"/>
              </a:spcAft>
              <a:buClr>
                <a:srgbClr val="888888"/>
              </a:buClr>
              <a:buSzPts val="3199"/>
              <a:buNone/>
              <a:defRPr sz="1600">
                <a:solidFill>
                  <a:srgbClr val="888888"/>
                </a:solidFill>
              </a:defRPr>
            </a:lvl9pPr>
          </a:lstStyle>
          <a:p>
            <a:endParaRPr/>
          </a:p>
        </p:txBody>
      </p:sp>
      <p:sp>
        <p:nvSpPr>
          <p:cNvPr id="30" name="Google Shape;30;p7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3210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76"/>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6" name="Google Shape;36;p7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7" name="Google Shape;37;p7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6"/>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1558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77"/>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3" name="Google Shape;43;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4" name="Google Shape;44;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5" name="Google Shape;45;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6" name="Google Shape;46;p7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7"/>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9913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8"/>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8"/>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81212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9"/>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81736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8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0"/>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228600" lvl="0" indent="-317437" algn="l">
              <a:lnSpc>
                <a:spcPct val="90000"/>
              </a:lnSpc>
              <a:spcBef>
                <a:spcPts val="1000"/>
              </a:spcBef>
              <a:spcAft>
                <a:spcPts val="0"/>
              </a:spcAft>
              <a:buClr>
                <a:schemeClr val="dk1"/>
              </a:buClr>
              <a:buSzPts val="6398"/>
              <a:buChar char="•"/>
              <a:defRPr sz="3199"/>
            </a:lvl1pPr>
            <a:lvl2pPr marL="457200" lvl="1" indent="-292068" algn="l">
              <a:lnSpc>
                <a:spcPct val="90000"/>
              </a:lnSpc>
              <a:spcBef>
                <a:spcPts val="500"/>
              </a:spcBef>
              <a:spcAft>
                <a:spcPts val="0"/>
              </a:spcAft>
              <a:buClr>
                <a:schemeClr val="dk1"/>
              </a:buClr>
              <a:buSzPts val="5599"/>
              <a:buChar char="•"/>
              <a:defRPr sz="2800"/>
            </a:lvl2pPr>
            <a:lvl3pPr marL="685800" lvl="2" indent="-266668" algn="l">
              <a:lnSpc>
                <a:spcPct val="90000"/>
              </a:lnSpc>
              <a:spcBef>
                <a:spcPts val="500"/>
              </a:spcBef>
              <a:spcAft>
                <a:spcPts val="0"/>
              </a:spcAft>
              <a:buClr>
                <a:schemeClr val="dk1"/>
              </a:buClr>
              <a:buSzPts val="4799"/>
              <a:buChar char="•"/>
              <a:defRPr sz="2400"/>
            </a:lvl3pPr>
            <a:lvl4pPr marL="914400" lvl="3" indent="-241268" algn="l">
              <a:lnSpc>
                <a:spcPct val="90000"/>
              </a:lnSpc>
              <a:spcBef>
                <a:spcPts val="500"/>
              </a:spcBef>
              <a:spcAft>
                <a:spcPts val="0"/>
              </a:spcAft>
              <a:buClr>
                <a:schemeClr val="dk1"/>
              </a:buClr>
              <a:buSzPts val="3999"/>
              <a:buChar char="•"/>
              <a:defRPr sz="2000"/>
            </a:lvl4pPr>
            <a:lvl5pPr marL="1143000" lvl="4" indent="-241268" algn="l">
              <a:lnSpc>
                <a:spcPct val="90000"/>
              </a:lnSpc>
              <a:spcBef>
                <a:spcPts val="500"/>
              </a:spcBef>
              <a:spcAft>
                <a:spcPts val="0"/>
              </a:spcAft>
              <a:buClr>
                <a:schemeClr val="dk1"/>
              </a:buClr>
              <a:buSzPts val="3999"/>
              <a:buChar char="•"/>
              <a:defRPr sz="2000"/>
            </a:lvl5pPr>
            <a:lvl6pPr marL="1371600" lvl="5" indent="-241268" algn="l">
              <a:lnSpc>
                <a:spcPct val="90000"/>
              </a:lnSpc>
              <a:spcBef>
                <a:spcPts val="500"/>
              </a:spcBef>
              <a:spcAft>
                <a:spcPts val="0"/>
              </a:spcAft>
              <a:buClr>
                <a:schemeClr val="dk1"/>
              </a:buClr>
              <a:buSzPts val="3999"/>
              <a:buChar char="•"/>
              <a:defRPr sz="2000"/>
            </a:lvl6pPr>
            <a:lvl7pPr marL="1600200" lvl="6" indent="-241268" algn="l">
              <a:lnSpc>
                <a:spcPct val="90000"/>
              </a:lnSpc>
              <a:spcBef>
                <a:spcPts val="500"/>
              </a:spcBef>
              <a:spcAft>
                <a:spcPts val="0"/>
              </a:spcAft>
              <a:buClr>
                <a:schemeClr val="dk1"/>
              </a:buClr>
              <a:buSzPts val="3999"/>
              <a:buChar char="•"/>
              <a:defRPr sz="2000"/>
            </a:lvl7pPr>
            <a:lvl8pPr marL="1828800" lvl="7" indent="-241268" algn="l">
              <a:lnSpc>
                <a:spcPct val="90000"/>
              </a:lnSpc>
              <a:spcBef>
                <a:spcPts val="500"/>
              </a:spcBef>
              <a:spcAft>
                <a:spcPts val="0"/>
              </a:spcAft>
              <a:buClr>
                <a:schemeClr val="dk1"/>
              </a:buClr>
              <a:buSzPts val="3999"/>
              <a:buChar char="•"/>
              <a:defRPr sz="2000"/>
            </a:lvl8pPr>
            <a:lvl9pPr marL="2057400" lvl="8" indent="-241268" algn="l">
              <a:lnSpc>
                <a:spcPct val="90000"/>
              </a:lnSpc>
              <a:spcBef>
                <a:spcPts val="500"/>
              </a:spcBef>
              <a:spcAft>
                <a:spcPts val="0"/>
              </a:spcAft>
              <a:buClr>
                <a:schemeClr val="dk1"/>
              </a:buClr>
              <a:buSzPts val="3999"/>
              <a:buChar char="•"/>
              <a:defRPr sz="2000"/>
            </a:lvl9pPr>
          </a:lstStyle>
          <a:p>
            <a:endParaRPr/>
          </a:p>
        </p:txBody>
      </p:sp>
      <p:sp>
        <p:nvSpPr>
          <p:cNvPr id="61" name="Google Shape;61;p80"/>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2" name="Google Shape;62;p8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0"/>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77305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81"/>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1"/>
          <p:cNvSpPr>
            <a:spLocks noGrp="1"/>
          </p:cNvSpPr>
          <p:nvPr>
            <p:ph type="pic" idx="2"/>
          </p:nvPr>
        </p:nvSpPr>
        <p:spPr>
          <a:xfrm>
            <a:off x="5183188" y="987426"/>
            <a:ext cx="6172200" cy="4873625"/>
          </a:xfrm>
          <a:prstGeom prst="rect">
            <a:avLst/>
          </a:prstGeom>
          <a:noFill/>
          <a:ln>
            <a:noFill/>
          </a:ln>
        </p:spPr>
      </p:sp>
      <p:sp>
        <p:nvSpPr>
          <p:cNvPr id="68" name="Google Shape;68;p81"/>
          <p:cNvSpPr txBox="1">
            <a:spLocks noGrp="1"/>
          </p:cNvSpPr>
          <p:nvPr>
            <p:ph type="body" idx="1"/>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9" name="Google Shape;69;p8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1"/>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65571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3" name="Google Shape;13;p5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4" name="Google Shape;14;p5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202682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hyperlink" Target="https://doi.org/10.3390/atmos1109092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QuickStyle" Target="../diagrams/quickStyle2.xml"/><Relationship Id="rId3" Type="http://schemas.openxmlformats.org/officeDocument/2006/relationships/image" Target="../media/image9.png"/><Relationship Id="rId7" Type="http://schemas.openxmlformats.org/officeDocument/2006/relationships/diagramLayout" Target="../diagrams/layout2.xml"/><Relationship Id="rId12" Type="http://schemas.openxmlformats.org/officeDocument/2006/relationships/diagramLayout" Target="../diagrams/layout2.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Data" Target="../diagrams/data2.xml"/><Relationship Id="rId11" Type="http://schemas.openxmlformats.org/officeDocument/2006/relationships/diagramData" Target="../diagrams/data3.xml"/><Relationship Id="rId5" Type="http://schemas.openxmlformats.org/officeDocument/2006/relationships/image" Target="../media/image15.png"/><Relationship Id="rId10" Type="http://schemas.microsoft.com/office/2007/relationships/diagramDrawing" Target="../diagrams/drawing2.xml"/><Relationship Id="rId4" Type="http://schemas.openxmlformats.org/officeDocument/2006/relationships/image" Target="../media/image14.png"/><Relationship Id="rId9" Type="http://schemas.openxmlformats.org/officeDocument/2006/relationships/diagramColors" Target="../diagrams/colors2.xml"/><Relationship Id="rId14"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31"/>
          <p:cNvSpPr txBox="1"/>
          <p:nvPr/>
        </p:nvSpPr>
        <p:spPr>
          <a:xfrm>
            <a:off x="776029" y="2750047"/>
            <a:ext cx="1033296"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Curso:</a:t>
            </a:r>
            <a:endParaRPr sz="600" kern="0" dirty="0">
              <a:solidFill>
                <a:srgbClr val="262626"/>
              </a:solidFill>
              <a:latin typeface="Century Gothic" panose="020B0502020202020204" pitchFamily="34" charset="0"/>
              <a:ea typeface="Century Gothic"/>
              <a:cs typeface="Century Gothic"/>
              <a:sym typeface="Century Gothic"/>
            </a:endParaRPr>
          </a:p>
        </p:txBody>
      </p:sp>
      <p:sp>
        <p:nvSpPr>
          <p:cNvPr id="189" name="Google Shape;189;p31"/>
          <p:cNvSpPr txBox="1"/>
          <p:nvPr/>
        </p:nvSpPr>
        <p:spPr>
          <a:xfrm>
            <a:off x="1809324" y="2896587"/>
            <a:ext cx="10643179" cy="384701"/>
          </a:xfrm>
          <a:prstGeom prst="rect">
            <a:avLst/>
          </a:prstGeom>
          <a:noFill/>
          <a:ln>
            <a:noFill/>
          </a:ln>
        </p:spPr>
        <p:txBody>
          <a:bodyPr spcFirstLastPara="1" wrap="square" lIns="45713" tIns="22850" rIns="45713" bIns="22850" anchor="t" anchorCtr="0">
            <a:spAutoFit/>
          </a:bodyPr>
          <a:lstStyle/>
          <a:p>
            <a:pPr defTabSz="457200">
              <a:buClr>
                <a:srgbClr val="000000"/>
              </a:buClr>
              <a:buSzPts val="4800"/>
            </a:pPr>
            <a:r>
              <a:rPr lang="es-ES" sz="2200" kern="0" dirty="0">
                <a:solidFill>
                  <a:srgbClr val="000000"/>
                </a:solidFill>
                <a:latin typeface="Century Gothic" panose="020B0502020202020204" pitchFamily="34" charset="0"/>
                <a:ea typeface="Century Gothic"/>
                <a:cs typeface="Century Gothic"/>
                <a:sym typeface="Century Gothic"/>
              </a:rPr>
              <a:t>Diseño y Análisis de Experimentos en Ingeniería y Ciencias Ambientales</a:t>
            </a:r>
          </a:p>
        </p:txBody>
      </p:sp>
      <p:sp>
        <p:nvSpPr>
          <p:cNvPr id="190" name="Google Shape;190;p31"/>
          <p:cNvSpPr txBox="1"/>
          <p:nvPr/>
        </p:nvSpPr>
        <p:spPr>
          <a:xfrm>
            <a:off x="776029" y="4138392"/>
            <a:ext cx="6370585" cy="2442962"/>
          </a:xfrm>
          <a:prstGeom prst="rect">
            <a:avLst/>
          </a:prstGeom>
          <a:noFill/>
          <a:ln>
            <a:noFill/>
          </a:ln>
        </p:spPr>
        <p:txBody>
          <a:bodyPr spcFirstLastPara="1" wrap="square" lIns="34288" tIns="17138" rIns="34288" bIns="17138" anchor="t" anchorCtr="0">
            <a:spAutoFit/>
          </a:bodyPr>
          <a:lstStyle/>
          <a:p>
            <a:pPr defTabSz="457200">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Docente: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-PhD. </a:t>
            </a:r>
            <a:r>
              <a:rPr lang="fr-FR" sz="1950" kern="0" dirty="0">
                <a:solidFill>
                  <a:srgbClr val="000000"/>
                </a:solidFill>
                <a:latin typeface="Century Gothic" panose="020B0502020202020204" pitchFamily="34" charset="0"/>
                <a:ea typeface="Century Gothic"/>
                <a:cs typeface="Century Gothic"/>
                <a:sym typeface="Century Gothic"/>
              </a:rPr>
              <a:t>Christian René Encina </a:t>
            </a:r>
            <a:r>
              <a:rPr lang="fr-FR" sz="1950" kern="0" dirty="0" err="1">
                <a:solidFill>
                  <a:srgbClr val="000000"/>
                </a:solidFill>
                <a:latin typeface="Century Gothic" panose="020B0502020202020204" pitchFamily="34" charset="0"/>
                <a:ea typeface="Century Gothic"/>
                <a:cs typeface="Century Gothic"/>
                <a:sym typeface="Century Gothic"/>
              </a:rPr>
              <a:t>Zelada</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Estudiantes:</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a:t>
            </a:r>
            <a:r>
              <a:rPr lang="es-ES" sz="1950" kern="0" dirty="0">
                <a:solidFill>
                  <a:srgbClr val="000000"/>
                </a:solidFill>
                <a:latin typeface="Century Gothic" panose="020B0502020202020204" pitchFamily="34" charset="0"/>
                <a:ea typeface="Century Gothic"/>
                <a:cs typeface="Century Gothic"/>
                <a:sym typeface="Century Gothic"/>
              </a:rPr>
              <a:t>-Agatha Prado Gárate</a:t>
            </a:r>
            <a:endParaRPr sz="195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-Gustavo De la Cruz Montalvo</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-Jhonsy O. Silva López</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-José Zevallos Ruiz</a:t>
            </a:r>
            <a:endParaRPr sz="700" kern="0" dirty="0">
              <a:solidFill>
                <a:srgbClr val="000000"/>
              </a:solidFill>
              <a:latin typeface="Century Gothic" panose="020B0502020202020204" pitchFamily="34" charset="0"/>
              <a:ea typeface="Century Gothic"/>
              <a:cs typeface="Century Gothic"/>
              <a:sym typeface="Century Gothic"/>
            </a:endParaRPr>
          </a:p>
        </p:txBody>
      </p:sp>
      <p:sp>
        <p:nvSpPr>
          <p:cNvPr id="191" name="Google Shape;191;p31"/>
          <p:cNvSpPr txBox="1"/>
          <p:nvPr/>
        </p:nvSpPr>
        <p:spPr>
          <a:xfrm>
            <a:off x="5157074" y="6539535"/>
            <a:ext cx="6967800" cy="270060"/>
          </a:xfrm>
          <a:prstGeom prst="rect">
            <a:avLst/>
          </a:prstGeom>
          <a:noFill/>
          <a:ln>
            <a:noFill/>
          </a:ln>
        </p:spPr>
        <p:txBody>
          <a:bodyPr spcFirstLastPara="1" wrap="square" lIns="34288" tIns="17138" rIns="34288" bIns="17138" anchor="t" anchorCtr="0">
            <a:spAutoFit/>
          </a:bodyPr>
          <a:lstStyle/>
          <a:p>
            <a:pPr algn="r" defTabSz="457200">
              <a:lnSpc>
                <a:spcPct val="85444"/>
              </a:lnSpc>
              <a:buClr>
                <a:srgbClr val="000000"/>
              </a:buClr>
              <a:buSzPts val="3600"/>
            </a:pPr>
            <a:r>
              <a:rPr lang="es-ES" kern="0" dirty="0">
                <a:solidFill>
                  <a:srgbClr val="000000"/>
                </a:solidFill>
                <a:latin typeface="Century Gothic" panose="020B0502020202020204" pitchFamily="34" charset="0"/>
                <a:ea typeface="Century Gothic"/>
                <a:cs typeface="Century Gothic"/>
                <a:sym typeface="Century Gothic"/>
              </a:rPr>
              <a:t>30 de septiembre 2024, LIMA – PERÚ</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2" name="Google Shape;192;p31"/>
          <p:cNvPicPr preferRelativeResize="0"/>
          <p:nvPr/>
        </p:nvPicPr>
        <p:blipFill rotWithShape="1">
          <a:blip r:embed="rId3">
            <a:alphaModFix/>
          </a:blip>
          <a:srcRect/>
          <a:stretch/>
        </p:blipFill>
        <p:spPr>
          <a:xfrm>
            <a:off x="7146613" y="252388"/>
            <a:ext cx="2296577" cy="1289941"/>
          </a:xfrm>
          <a:prstGeom prst="rect">
            <a:avLst/>
          </a:prstGeom>
          <a:noFill/>
          <a:ln>
            <a:noFill/>
          </a:ln>
        </p:spPr>
      </p:pic>
      <p:pic>
        <p:nvPicPr>
          <p:cNvPr id="193" name="Google Shape;193;p31"/>
          <p:cNvPicPr preferRelativeResize="0"/>
          <p:nvPr/>
        </p:nvPicPr>
        <p:blipFill rotWithShape="1">
          <a:blip r:embed="rId4">
            <a:alphaModFix/>
          </a:blip>
          <a:srcRect/>
          <a:stretch/>
        </p:blipFill>
        <p:spPr>
          <a:xfrm>
            <a:off x="2473038" y="675571"/>
            <a:ext cx="3600449" cy="996351"/>
          </a:xfrm>
          <a:prstGeom prst="rect">
            <a:avLst/>
          </a:prstGeom>
          <a:noFill/>
          <a:ln>
            <a:noFill/>
          </a:ln>
        </p:spPr>
      </p:pic>
      <p:sp>
        <p:nvSpPr>
          <p:cNvPr id="194" name="Google Shape;194;p31"/>
          <p:cNvSpPr txBox="1"/>
          <p:nvPr/>
        </p:nvSpPr>
        <p:spPr>
          <a:xfrm>
            <a:off x="2802914" y="1831448"/>
            <a:ext cx="6349932" cy="784810"/>
          </a:xfrm>
          <a:prstGeom prst="rect">
            <a:avLst/>
          </a:prstGeom>
          <a:noFill/>
          <a:ln>
            <a:noFill/>
          </a:ln>
        </p:spPr>
        <p:txBody>
          <a:bodyPr spcFirstLastPara="1" wrap="square" lIns="45713" tIns="22850" rIns="45713" bIns="22850" anchor="t" anchorCtr="0">
            <a:spAutoFit/>
          </a:bodyPr>
          <a:lstStyle/>
          <a:p>
            <a:pPr algn="ctr" defTabSz="457200">
              <a:buClr>
                <a:srgbClr val="000000"/>
              </a:buClr>
              <a:buSzPts val="5400"/>
            </a:pPr>
            <a:r>
              <a:rPr lang="es-ES" sz="2400" b="1" kern="0" dirty="0">
                <a:solidFill>
                  <a:srgbClr val="000000"/>
                </a:solidFill>
                <a:latin typeface="Century Gothic" panose="020B0502020202020204" pitchFamily="34" charset="0"/>
                <a:ea typeface="Century Gothic"/>
                <a:cs typeface="Century Gothic"/>
                <a:sym typeface="Century Gothic"/>
              </a:rPr>
              <a:t>Doctorado en Ingeniería y Ciencias Ambientales - DICA</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5" name="Google Shape;195;p31"/>
          <p:cNvPicPr preferRelativeResize="0"/>
          <p:nvPr/>
        </p:nvPicPr>
        <p:blipFill rotWithShape="1">
          <a:blip r:embed="rId5">
            <a:alphaModFix/>
          </a:blip>
          <a:srcRect/>
          <a:stretch/>
        </p:blipFill>
        <p:spPr>
          <a:xfrm>
            <a:off x="9364531" y="5497434"/>
            <a:ext cx="2629408" cy="776497"/>
          </a:xfrm>
          <a:prstGeom prst="rect">
            <a:avLst/>
          </a:prstGeom>
          <a:noFill/>
          <a:ln>
            <a:noFill/>
          </a:ln>
        </p:spPr>
      </p:pic>
      <p:pic>
        <p:nvPicPr>
          <p:cNvPr id="196" name="Google Shape;196;p31"/>
          <p:cNvPicPr preferRelativeResize="0"/>
          <p:nvPr/>
        </p:nvPicPr>
        <p:blipFill rotWithShape="1">
          <a:blip r:embed="rId6">
            <a:alphaModFix/>
          </a:blip>
          <a:srcRect l="-1183" t="25997" r="1178" b="30937"/>
          <a:stretch/>
        </p:blipFill>
        <p:spPr>
          <a:xfrm>
            <a:off x="9905613" y="4436497"/>
            <a:ext cx="2143125" cy="922952"/>
          </a:xfrm>
          <a:prstGeom prst="rect">
            <a:avLst/>
          </a:prstGeom>
          <a:noFill/>
          <a:ln>
            <a:noFill/>
          </a:ln>
        </p:spPr>
      </p:pic>
      <p:sp>
        <p:nvSpPr>
          <p:cNvPr id="197" name="Google Shape;197;p31"/>
          <p:cNvSpPr txBox="1"/>
          <p:nvPr/>
        </p:nvSpPr>
        <p:spPr>
          <a:xfrm>
            <a:off x="1918896" y="3517490"/>
            <a:ext cx="9592520" cy="384701"/>
          </a:xfrm>
          <a:prstGeom prst="rect">
            <a:avLst/>
          </a:prstGeom>
          <a:noFill/>
          <a:ln>
            <a:noFill/>
          </a:ln>
        </p:spPr>
        <p:txBody>
          <a:bodyPr spcFirstLastPara="1" wrap="square" lIns="45713" tIns="22850" rIns="45713" bIns="22850" anchor="t" anchorCtr="0">
            <a:spAutoFit/>
          </a:bodyPr>
          <a:lstStyle/>
          <a:p>
            <a:pPr algn="just" defTabSz="457200">
              <a:buClr>
                <a:srgbClr val="000000"/>
              </a:buClr>
              <a:buSzPts val="4800"/>
            </a:pPr>
            <a:r>
              <a:rPr lang="es-ES" sz="2200" i="1" kern="0" dirty="0">
                <a:solidFill>
                  <a:srgbClr val="000000"/>
                </a:solidFill>
                <a:latin typeface="Century Gothic" panose="020B0502020202020204" pitchFamily="34" charset="0"/>
                <a:ea typeface="Century Gothic"/>
                <a:cs typeface="Century Gothic"/>
                <a:sym typeface="Century Gothic"/>
              </a:rPr>
              <a:t>Pr</a:t>
            </a:r>
            <a:r>
              <a:rPr lang="es-419" sz="2200" i="1" kern="0" dirty="0" err="1">
                <a:solidFill>
                  <a:srgbClr val="000000"/>
                </a:solidFill>
                <a:latin typeface="Century Gothic" panose="020B0502020202020204" pitchFamily="34" charset="0"/>
                <a:ea typeface="Century Gothic"/>
                <a:cs typeface="Century Gothic"/>
                <a:sym typeface="Century Gothic"/>
              </a:rPr>
              <a:t>áctica</a:t>
            </a:r>
            <a:r>
              <a:rPr lang="es-419" sz="2200" i="1" kern="0" dirty="0">
                <a:solidFill>
                  <a:srgbClr val="000000"/>
                </a:solidFill>
                <a:latin typeface="Century Gothic" panose="020B0502020202020204" pitchFamily="34" charset="0"/>
                <a:ea typeface="Century Gothic"/>
                <a:cs typeface="Century Gothic"/>
                <a:sym typeface="Century Gothic"/>
              </a:rPr>
              <a:t> 6: </a:t>
            </a:r>
            <a:r>
              <a:rPr lang="es-ES" sz="2200" i="1" kern="0" dirty="0">
                <a:solidFill>
                  <a:srgbClr val="000000"/>
                </a:solidFill>
                <a:latin typeface="Century Gothic" panose="020B0502020202020204" pitchFamily="34" charset="0"/>
                <a:cs typeface="Arial"/>
                <a:sym typeface="Arial"/>
              </a:rPr>
              <a:t>Transformaciones estadísticas</a:t>
            </a:r>
            <a:endParaRPr lang="en-US" sz="2200" i="1" kern="0" dirty="0">
              <a:solidFill>
                <a:srgbClr val="000000"/>
              </a:solidFill>
              <a:latin typeface="Century Gothic" panose="020B0502020202020204" pitchFamily="34" charset="0"/>
              <a:cs typeface="Arial"/>
              <a:sym typeface="Arial"/>
            </a:endParaRPr>
          </a:p>
        </p:txBody>
      </p:sp>
      <p:sp>
        <p:nvSpPr>
          <p:cNvPr id="198" name="Google Shape;198;p31"/>
          <p:cNvSpPr txBox="1"/>
          <p:nvPr/>
        </p:nvSpPr>
        <p:spPr>
          <a:xfrm>
            <a:off x="776029" y="3384201"/>
            <a:ext cx="997200"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Tema:</a:t>
            </a:r>
            <a:endParaRPr sz="600" kern="0" dirty="0">
              <a:solidFill>
                <a:srgbClr val="262626"/>
              </a:solidFill>
              <a:latin typeface="Century Gothic" panose="020B0502020202020204" pitchFamily="34" charset="0"/>
              <a:ea typeface="Century Gothic"/>
              <a:cs typeface="Century Gothic"/>
              <a:sym typeface="Century Gothic"/>
            </a:endParaRPr>
          </a:p>
        </p:txBody>
      </p:sp>
    </p:spTree>
    <p:extLst>
      <p:ext uri="{BB962C8B-B14F-4D97-AF65-F5344CB8AC3E}">
        <p14:creationId xmlns:p14="http://schemas.microsoft.com/office/powerpoint/2010/main" val="215384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5" name="Imagen 4">
            <a:extLst>
              <a:ext uri="{FF2B5EF4-FFF2-40B4-BE49-F238E27FC236}">
                <a16:creationId xmlns:a16="http://schemas.microsoft.com/office/drawing/2014/main" id="{228B8D40-E873-4463-B13F-B1EEC3CCF36E}"/>
              </a:ext>
            </a:extLst>
          </p:cNvPr>
          <p:cNvPicPr>
            <a:picLocks noChangeAspect="1"/>
          </p:cNvPicPr>
          <p:nvPr/>
        </p:nvPicPr>
        <p:blipFill>
          <a:blip r:embed="rId3"/>
          <a:stretch>
            <a:fillRect/>
          </a:stretch>
        </p:blipFill>
        <p:spPr>
          <a:xfrm>
            <a:off x="630094" y="950381"/>
            <a:ext cx="6343650" cy="1362075"/>
          </a:xfrm>
          <a:prstGeom prst="rect">
            <a:avLst/>
          </a:prstGeom>
        </p:spPr>
      </p:pic>
      <p:sp>
        <p:nvSpPr>
          <p:cNvPr id="12" name="CuadroTexto 11">
            <a:extLst>
              <a:ext uri="{FF2B5EF4-FFF2-40B4-BE49-F238E27FC236}">
                <a16:creationId xmlns:a16="http://schemas.microsoft.com/office/drawing/2014/main" id="{1B16C5AD-D72C-4E1B-835F-D1898D9A3499}"/>
              </a:ext>
            </a:extLst>
          </p:cNvPr>
          <p:cNvSpPr txBox="1"/>
          <p:nvPr/>
        </p:nvSpPr>
        <p:spPr>
          <a:xfrm>
            <a:off x="2540001" y="2918515"/>
            <a:ext cx="6096000" cy="2031325"/>
          </a:xfrm>
          <a:prstGeom prst="rect">
            <a:avLst/>
          </a:prstGeom>
          <a:noFill/>
        </p:spPr>
        <p:txBody>
          <a:bodyPr wrap="square">
            <a:spAutoFit/>
          </a:bodyPr>
          <a:lstStyle/>
          <a:p>
            <a:pPr algn="just"/>
            <a:r>
              <a:rPr lang="es-PE" sz="1800" dirty="0">
                <a:effectLst/>
                <a:latin typeface="Times New Roman" panose="02020603050405020304" pitchFamily="18" charset="0"/>
                <a:ea typeface="Times New Roman" panose="02020603050405020304" pitchFamily="18" charset="0"/>
              </a:rPr>
              <a:t>En cuanto a la homogeneidad de varianzas, la prueba de Bartlett para la “Emisores” mostró un valor p de 0.002271, lo que indica que las varianzas no son homogéneas (rechazo de la hipótesis nula de igualdad de varianzas). En resumen, los residuos son normales, pero existe una diferencia significativa en las varianzas entre los niveles de la "Emisores", mientras que las varianzas entre los tratamientos son homogéneas.</a:t>
            </a:r>
          </a:p>
        </p:txBody>
      </p:sp>
    </p:spTree>
    <p:extLst>
      <p:ext uri="{BB962C8B-B14F-4D97-AF65-F5344CB8AC3E}">
        <p14:creationId xmlns:p14="http://schemas.microsoft.com/office/powerpoint/2010/main" val="2273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cxnSp>
        <p:nvCxnSpPr>
          <p:cNvPr id="10" name="Straight Connector 9">
            <a:extLst>
              <a:ext uri="{FF2B5EF4-FFF2-40B4-BE49-F238E27FC236}">
                <a16:creationId xmlns:a16="http://schemas.microsoft.com/office/drawing/2014/main" id="{E5D3A4B3-E2B9-8CAC-13C7-1C972D96A95E}"/>
              </a:ext>
            </a:extLst>
          </p:cNvPr>
          <p:cNvCxnSpPr>
            <a:cxnSpLocks/>
            <a:stCxn id="7" idx="2"/>
          </p:cNvCxnSpPr>
          <p:nvPr/>
        </p:nvCxnSpPr>
        <p:spPr>
          <a:xfrm>
            <a:off x="6200620" y="649989"/>
            <a:ext cx="6933" cy="552605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7E1ED24A-189F-49B1-AFD9-2D8913EB64DC}"/>
              </a:ext>
            </a:extLst>
          </p:cNvPr>
          <p:cNvPicPr/>
          <p:nvPr/>
        </p:nvPicPr>
        <p:blipFill>
          <a:blip r:embed="rId4"/>
          <a:stretch>
            <a:fillRect/>
          </a:stretch>
        </p:blipFill>
        <p:spPr>
          <a:xfrm>
            <a:off x="717071" y="967450"/>
            <a:ext cx="5274310" cy="1419225"/>
          </a:xfrm>
          <a:prstGeom prst="rect">
            <a:avLst/>
          </a:prstGeom>
        </p:spPr>
      </p:pic>
      <p:pic>
        <p:nvPicPr>
          <p:cNvPr id="9" name="Imagen 8">
            <a:extLst>
              <a:ext uri="{FF2B5EF4-FFF2-40B4-BE49-F238E27FC236}">
                <a16:creationId xmlns:a16="http://schemas.microsoft.com/office/drawing/2014/main" id="{700AB82D-92A1-430F-AA9E-36CED7347D58}"/>
              </a:ext>
            </a:extLst>
          </p:cNvPr>
          <p:cNvPicPr/>
          <p:nvPr/>
        </p:nvPicPr>
        <p:blipFill>
          <a:blip r:embed="rId5"/>
          <a:stretch>
            <a:fillRect/>
          </a:stretch>
        </p:blipFill>
        <p:spPr>
          <a:xfrm>
            <a:off x="617408" y="2386675"/>
            <a:ext cx="5556973" cy="3789364"/>
          </a:xfrm>
          <a:prstGeom prst="rect">
            <a:avLst/>
          </a:prstGeom>
        </p:spPr>
      </p:pic>
      <p:pic>
        <p:nvPicPr>
          <p:cNvPr id="11" name="Imagen 10">
            <a:extLst>
              <a:ext uri="{FF2B5EF4-FFF2-40B4-BE49-F238E27FC236}">
                <a16:creationId xmlns:a16="http://schemas.microsoft.com/office/drawing/2014/main" id="{9189EB24-DCC6-43F7-B09F-DAC6BF4771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4044" y="935585"/>
            <a:ext cx="5550723" cy="3558701"/>
          </a:xfrm>
          <a:prstGeom prst="rect">
            <a:avLst/>
          </a:prstGeom>
        </p:spPr>
      </p:pic>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6547F387-1F41-4F50-8DED-256C67B3882C}"/>
                  </a:ext>
                </a:extLst>
              </p:cNvPr>
              <p:cNvSpPr txBox="1"/>
              <p:nvPr/>
            </p:nvSpPr>
            <p:spPr>
              <a:xfrm>
                <a:off x="6603226" y="4751116"/>
                <a:ext cx="4971366" cy="646331"/>
              </a:xfrm>
              <a:prstGeom prst="rect">
                <a:avLst/>
              </a:prstGeom>
              <a:noFill/>
            </p:spPr>
            <p:txBody>
              <a:bodyPr wrap="square">
                <a:spAutoFit/>
              </a:bodyPr>
              <a:lstStyle/>
              <a:p>
                <a:pPr algn="l"/>
                <a:r>
                  <a:rPr lang="es-PE" sz="1800" dirty="0">
                    <a:effectLst/>
                    <a:latin typeface="Times New Roman" panose="02020603050405020304" pitchFamily="18" charset="0"/>
                    <a:ea typeface="Times New Roman" panose="02020603050405020304" pitchFamily="18" charset="0"/>
                  </a:rPr>
                  <a:t>Se obtuvo </a:t>
                </a:r>
                <a14:m>
                  <m:oMath xmlns:m="http://schemas.openxmlformats.org/officeDocument/2006/math">
                    <m:r>
                      <a:rPr lang="es-PE" sz="1800" i="1">
                        <a:effectLst/>
                        <a:latin typeface="Cambria Math" panose="02040503050406030204" pitchFamily="18" charset="0"/>
                        <a:ea typeface="Times New Roman" panose="02020603050405020304" pitchFamily="18" charset="0"/>
                      </a:rPr>
                      <m:t>𝛼</m:t>
                    </m:r>
                    <m:r>
                      <a:rPr lang="es-PE" sz="1800" i="1">
                        <a:effectLst/>
                        <a:latin typeface="Cambria Math" panose="02040503050406030204" pitchFamily="18" charset="0"/>
                        <a:ea typeface="Times New Roman" panose="02020603050405020304" pitchFamily="18" charset="0"/>
                      </a:rPr>
                      <m:t>=0.557</m:t>
                    </m:r>
                  </m:oMath>
                </a14:m>
                <a:r>
                  <a:rPr lang="es-PE" sz="1800" dirty="0">
                    <a:effectLst/>
                    <a:latin typeface="Times New Roman" panose="02020603050405020304" pitchFamily="18" charset="0"/>
                    <a:ea typeface="Times New Roman" panose="02020603050405020304" pitchFamily="18" charset="0"/>
                  </a:rPr>
                  <a:t> y </a:t>
                </a:r>
                <a14:m>
                  <m:oMath xmlns:m="http://schemas.openxmlformats.org/officeDocument/2006/math">
                    <m:r>
                      <a:rPr lang="es-PE" sz="1800" i="1">
                        <a:effectLst/>
                        <a:latin typeface="Cambria Math" panose="02040503050406030204" pitchFamily="18" charset="0"/>
                        <a:ea typeface="Times New Roman" panose="02020603050405020304" pitchFamily="18" charset="0"/>
                      </a:rPr>
                      <m:t>𝜆</m:t>
                    </m:r>
                    <m:r>
                      <a:rPr lang="es-PE" sz="1800" i="1">
                        <a:effectLst/>
                        <a:latin typeface="Cambria Math" panose="02040503050406030204" pitchFamily="18" charset="0"/>
                        <a:ea typeface="Times New Roman" panose="02020603050405020304" pitchFamily="18" charset="0"/>
                      </a:rPr>
                      <m:t>=0.442</m:t>
                    </m:r>
                  </m:oMath>
                </a14:m>
                <a:r>
                  <a:rPr lang="es-PE" sz="1800" dirty="0">
                    <a:effectLst/>
                    <a:latin typeface="Times New Roman" panose="02020603050405020304" pitchFamily="18" charset="0"/>
                    <a:ea typeface="Times New Roman" panose="02020603050405020304" pitchFamily="18" charset="0"/>
                  </a:rPr>
                  <a:t> por lo que la transformación más próxima es la de raíz cuadrada.</a:t>
                </a:r>
              </a:p>
            </p:txBody>
          </p:sp>
        </mc:Choice>
        <mc:Fallback>
          <p:sp>
            <p:nvSpPr>
              <p:cNvPr id="13" name="CuadroTexto 12">
                <a:extLst>
                  <a:ext uri="{FF2B5EF4-FFF2-40B4-BE49-F238E27FC236}">
                    <a16:creationId xmlns:a16="http://schemas.microsoft.com/office/drawing/2014/main" id="{6547F387-1F41-4F50-8DED-256C67B3882C}"/>
                  </a:ext>
                </a:extLst>
              </p:cNvPr>
              <p:cNvSpPr txBox="1">
                <a:spLocks noRot="1" noChangeAspect="1" noMove="1" noResize="1" noEditPoints="1" noAdjustHandles="1" noChangeArrowheads="1" noChangeShapeType="1" noTextEdit="1"/>
              </p:cNvSpPr>
              <p:nvPr/>
            </p:nvSpPr>
            <p:spPr>
              <a:xfrm>
                <a:off x="6603226" y="4751116"/>
                <a:ext cx="4971366" cy="646331"/>
              </a:xfrm>
              <a:prstGeom prst="rect">
                <a:avLst/>
              </a:prstGeom>
              <a:blipFill>
                <a:blip r:embed="rId7"/>
                <a:stretch>
                  <a:fillRect l="-980" t="-4717" b="-14151"/>
                </a:stretch>
              </a:blipFill>
            </p:spPr>
            <p:txBody>
              <a:bodyPr/>
              <a:lstStyle/>
              <a:p>
                <a:r>
                  <a:rPr lang="es-PE">
                    <a:noFill/>
                  </a:rPr>
                  <a:t> </a:t>
                </a:r>
              </a:p>
            </p:txBody>
          </p:sp>
        </mc:Fallback>
      </mc:AlternateContent>
    </p:spTree>
    <p:extLst>
      <p:ext uri="{BB962C8B-B14F-4D97-AF65-F5344CB8AC3E}">
        <p14:creationId xmlns:p14="http://schemas.microsoft.com/office/powerpoint/2010/main" val="312259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b="1" kern="0" dirty="0">
                <a:solidFill>
                  <a:srgbClr val="2F5496"/>
                </a:solidFill>
                <a:latin typeface="Century Gothic"/>
                <a:ea typeface="Century Gothic"/>
                <a:cs typeface="Century Gothic"/>
                <a:sym typeface="Century Gothic"/>
              </a:rPr>
              <a:t>5. Resultados</a:t>
            </a:r>
            <a:endParaRPr sz="2400" b="1" kern="0" dirty="0">
              <a:solidFill>
                <a:srgbClr val="8CB64A"/>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CuadroTexto 11">
            <a:extLst>
              <a:ext uri="{FF2B5EF4-FFF2-40B4-BE49-F238E27FC236}">
                <a16:creationId xmlns:a16="http://schemas.microsoft.com/office/drawing/2014/main" id="{7160D942-FBAF-48FA-AFCE-799D336F5C53}"/>
              </a:ext>
            </a:extLst>
          </p:cNvPr>
          <p:cNvSpPr txBox="1"/>
          <p:nvPr/>
        </p:nvSpPr>
        <p:spPr>
          <a:xfrm>
            <a:off x="801810" y="1117599"/>
            <a:ext cx="6400800" cy="1477328"/>
          </a:xfrm>
          <a:prstGeom prst="rect">
            <a:avLst/>
          </a:prstGeom>
          <a:noFill/>
        </p:spPr>
        <p:txBody>
          <a:bodyPr wrap="square" rtlCol="0">
            <a:spAutoFit/>
          </a:bodyPr>
          <a:lstStyle/>
          <a:p>
            <a:pPr marL="285750" indent="-285750">
              <a:buFont typeface="Arial" panose="020B0604020202020204" pitchFamily="34" charset="0"/>
              <a:buChar char="•"/>
            </a:pPr>
            <a:r>
              <a:rPr lang="es-MX" dirty="0"/>
              <a:t>Tras aplicar una transformación a los datos, la prueba de Bartlett no fue significativa (</a:t>
            </a:r>
            <a:r>
              <a:rPr lang="es-MX" b="1" dirty="0"/>
              <a:t>K-</a:t>
            </a:r>
            <a:r>
              <a:rPr lang="es-MX" b="1" dirty="0" err="1"/>
              <a:t>squared</a:t>
            </a:r>
            <a:r>
              <a:rPr lang="es-MX" b="1" dirty="0"/>
              <a:t> = 0.27944</a:t>
            </a:r>
            <a:r>
              <a:rPr lang="es-MX" dirty="0"/>
              <a:t>, </a:t>
            </a:r>
            <a:r>
              <a:rPr lang="es-MX" b="1" dirty="0"/>
              <a:t>p-</a:t>
            </a:r>
            <a:r>
              <a:rPr lang="es-MX" b="1" dirty="0" err="1"/>
              <a:t>value</a:t>
            </a:r>
            <a:r>
              <a:rPr lang="es-MX" b="1" dirty="0"/>
              <a:t> = 0.8696</a:t>
            </a:r>
            <a:r>
              <a:rPr lang="es-MX" dirty="0"/>
              <a:t>), lo que sugiere que las varianzas se igualaron.</a:t>
            </a:r>
            <a:endParaRPr lang="es-PE" dirty="0"/>
          </a:p>
          <a:p>
            <a:pPr marL="285750" indent="-285750">
              <a:buFont typeface="Arial" panose="020B0604020202020204" pitchFamily="34" charset="0"/>
              <a:buChar char="•"/>
            </a:pPr>
            <a:endParaRPr lang="es-PE" dirty="0"/>
          </a:p>
        </p:txBody>
      </p:sp>
      <p:pic>
        <p:nvPicPr>
          <p:cNvPr id="18" name="Imagen 17">
            <a:extLst>
              <a:ext uri="{FF2B5EF4-FFF2-40B4-BE49-F238E27FC236}">
                <a16:creationId xmlns:a16="http://schemas.microsoft.com/office/drawing/2014/main" id="{CE24A1E8-59F4-4308-82CE-C0B739CB5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612" y="2249507"/>
            <a:ext cx="7588492" cy="4261099"/>
          </a:xfrm>
          <a:prstGeom prst="rect">
            <a:avLst/>
          </a:prstGeom>
        </p:spPr>
      </p:pic>
    </p:spTree>
    <p:extLst>
      <p:ext uri="{BB962C8B-B14F-4D97-AF65-F5344CB8AC3E}">
        <p14:creationId xmlns:p14="http://schemas.microsoft.com/office/powerpoint/2010/main" val="125751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880832" y="170529"/>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500" b="1" kern="0" dirty="0">
                <a:solidFill>
                  <a:srgbClr val="2F5496"/>
                </a:solidFill>
                <a:latin typeface="Century Gothic"/>
                <a:ea typeface="Century Gothic"/>
                <a:cs typeface="Century Gothic"/>
                <a:sym typeface="Century Gothic"/>
              </a:rPr>
              <a:t>6. Conclusiones y recomendaciones</a:t>
            </a:r>
            <a:endParaRPr sz="2500" b="1" kern="0" dirty="0">
              <a:solidFill>
                <a:srgbClr val="8CB64A"/>
              </a:solidFill>
              <a:latin typeface="Century Gothic"/>
              <a:ea typeface="Century Gothic"/>
              <a:cs typeface="Century Gothic"/>
              <a:sym typeface="Century Gothic"/>
            </a:endParaRPr>
          </a:p>
        </p:txBody>
      </p:sp>
      <p:pic>
        <p:nvPicPr>
          <p:cNvPr id="7" name="Picture 6">
            <a:extLst>
              <a:ext uri="{FF2B5EF4-FFF2-40B4-BE49-F238E27FC236}">
                <a16:creationId xmlns:a16="http://schemas.microsoft.com/office/drawing/2014/main" id="{020C95C1-4628-4334-4950-732B52034DEC}"/>
              </a:ext>
            </a:extLst>
          </p:cNvPr>
          <p:cNvPicPr>
            <a:picLocks noChangeAspect="1"/>
          </p:cNvPicPr>
          <p:nvPr/>
        </p:nvPicPr>
        <p:blipFill>
          <a:blip r:embed="rId4">
            <a:alphaModFix amt="35000"/>
          </a:blip>
          <a:srcRect l="21943" r="31516"/>
          <a:stretch/>
        </p:blipFill>
        <p:spPr>
          <a:xfrm>
            <a:off x="7637836" y="982644"/>
            <a:ext cx="4554164" cy="4892712"/>
          </a:xfrm>
          <a:prstGeom prst="rect">
            <a:avLst/>
          </a:prstGeom>
          <a:solidFill>
            <a:schemeClr val="bg1">
              <a:alpha val="0"/>
            </a:schemeClr>
          </a:solidFill>
          <a:ln>
            <a:noFill/>
          </a:ln>
        </p:spPr>
      </p:pic>
      <p:sp>
        <p:nvSpPr>
          <p:cNvPr id="9" name="CuadroTexto 8">
            <a:extLst>
              <a:ext uri="{FF2B5EF4-FFF2-40B4-BE49-F238E27FC236}">
                <a16:creationId xmlns:a16="http://schemas.microsoft.com/office/drawing/2014/main" id="{93AC8463-B4B0-4EAF-85CB-311F6E039226}"/>
              </a:ext>
            </a:extLst>
          </p:cNvPr>
          <p:cNvSpPr txBox="1"/>
          <p:nvPr/>
        </p:nvSpPr>
        <p:spPr>
          <a:xfrm>
            <a:off x="630094" y="1039994"/>
            <a:ext cx="6660445" cy="5078313"/>
          </a:xfrm>
          <a:prstGeom prst="rect">
            <a:avLst/>
          </a:prstGeom>
          <a:noFill/>
        </p:spPr>
        <p:txBody>
          <a:bodyPr wrap="square">
            <a:spAutoFit/>
          </a:bodyPr>
          <a:lstStyle/>
          <a:p>
            <a:pPr marL="285750" indent="-285750">
              <a:buFont typeface="Arial" panose="020B0604020202020204" pitchFamily="34" charset="0"/>
              <a:buChar char="•"/>
            </a:pPr>
            <a:r>
              <a:rPr lang="es-MX" dirty="0"/>
              <a:t>El análisis ANOVA inicial mostró diferencias significativas en las emisiones de N₂O entre los emisores </a:t>
            </a:r>
            <a:r>
              <a:rPr lang="es-MX" b="1" dirty="0"/>
              <a:t>(F = 400.3, p &lt; 2e-16)</a:t>
            </a:r>
            <a:r>
              <a:rPr lang="es-MX" dirty="0"/>
              <a:t>, lo que indica que los emisores influyen en las emisiones.</a:t>
            </a:r>
          </a:p>
          <a:p>
            <a:pPr marL="285750" indent="-285750">
              <a:buFont typeface="Arial" panose="020B0604020202020204" pitchFamily="34" charset="0"/>
              <a:buChar char="•"/>
            </a:pPr>
            <a:r>
              <a:rPr lang="es-MX" b="1" dirty="0"/>
              <a:t>Conclusión principal</a:t>
            </a:r>
            <a:r>
              <a:rPr lang="es-MX" dirty="0"/>
              <a:t>: Los emisores de N₂O tienen un impacto significativo sobre las emisiones, pero el ANOVA inicial no cumplía con los supuestos clave de homogeneidad de varianzas </a:t>
            </a:r>
            <a:r>
              <a:rPr lang="es-MX" b="1" dirty="0"/>
              <a:t>(p = 0.0023)</a:t>
            </a:r>
            <a:r>
              <a:rPr lang="es-MX" dirty="0"/>
              <a:t> y no independencia de los residuos </a:t>
            </a:r>
            <a:r>
              <a:rPr lang="es-MX" b="1" dirty="0"/>
              <a:t>(p = 0.00133)</a:t>
            </a:r>
            <a:r>
              <a:rPr lang="es-MX" dirty="0"/>
              <a:t>.</a:t>
            </a:r>
          </a:p>
          <a:p>
            <a:pPr marL="285750" indent="-285750">
              <a:buFont typeface="Arial" panose="020B0604020202020204" pitchFamily="34" charset="0"/>
              <a:buChar char="•"/>
            </a:pPr>
            <a:r>
              <a:rPr lang="es-MX" dirty="0"/>
              <a:t>Después de aplicar una </a:t>
            </a:r>
            <a:r>
              <a:rPr lang="es-MX" b="1" dirty="0"/>
              <a:t>transformación de raíz cuadrada</a:t>
            </a:r>
            <a:r>
              <a:rPr lang="es-MX" dirty="0"/>
              <a:t>, el nuevo ANOVA también mostró diferencias significativas </a:t>
            </a:r>
            <a:r>
              <a:rPr lang="es-MX" b="1" dirty="0"/>
              <a:t>(F = 597.3, p &lt; 2e-16)</a:t>
            </a:r>
            <a:r>
              <a:rPr lang="es-MX" dirty="0"/>
              <a:t>. La transformación mejoró el cumplimiento de los supuestos, con varianzas homogéneas entre los grupos </a:t>
            </a:r>
            <a:r>
              <a:rPr lang="es-MX" b="1" dirty="0"/>
              <a:t>(p = 0.8696)</a:t>
            </a:r>
            <a:r>
              <a:rPr lang="es-MX" dirty="0"/>
              <a:t>.</a:t>
            </a:r>
          </a:p>
          <a:p>
            <a:pPr marL="285750" indent="-285750">
              <a:buFont typeface="Arial" panose="020B0604020202020204" pitchFamily="34" charset="0"/>
              <a:buChar char="•"/>
            </a:pPr>
            <a:r>
              <a:rPr lang="es-MX" b="1" dirty="0"/>
              <a:t>Conclusión principal</a:t>
            </a:r>
            <a:r>
              <a:rPr lang="es-MX" dirty="0"/>
              <a:t>: El ANOVA con los datos transformados es válido, aunque todavía existe una ligera autocorrelación residual </a:t>
            </a:r>
            <a:r>
              <a:rPr lang="es-MX" b="1" dirty="0"/>
              <a:t>(p = 0.00807)</a:t>
            </a:r>
            <a:r>
              <a:rPr lang="es-MX" dirty="0"/>
              <a:t>, lo que sugiere que las observaciones no son completamente independientes.</a:t>
            </a:r>
            <a:endParaRPr lang="es-PE" dirty="0"/>
          </a:p>
        </p:txBody>
      </p:sp>
    </p:spTree>
    <p:extLst>
      <p:ext uri="{BB962C8B-B14F-4D97-AF65-F5344CB8AC3E}">
        <p14:creationId xmlns:p14="http://schemas.microsoft.com/office/powerpoint/2010/main" val="404003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31"/>
          <p:cNvSpPr txBox="1"/>
          <p:nvPr/>
        </p:nvSpPr>
        <p:spPr>
          <a:xfrm>
            <a:off x="776029" y="2750047"/>
            <a:ext cx="1033296"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Curso:</a:t>
            </a:r>
            <a:endParaRPr sz="600" kern="0" dirty="0">
              <a:solidFill>
                <a:srgbClr val="262626"/>
              </a:solidFill>
              <a:latin typeface="Century Gothic" panose="020B0502020202020204" pitchFamily="34" charset="0"/>
              <a:ea typeface="Century Gothic"/>
              <a:cs typeface="Century Gothic"/>
              <a:sym typeface="Century Gothic"/>
            </a:endParaRPr>
          </a:p>
        </p:txBody>
      </p:sp>
      <p:sp>
        <p:nvSpPr>
          <p:cNvPr id="189" name="Google Shape;189;p31"/>
          <p:cNvSpPr txBox="1"/>
          <p:nvPr/>
        </p:nvSpPr>
        <p:spPr>
          <a:xfrm>
            <a:off x="1809324" y="2896587"/>
            <a:ext cx="10643179" cy="384701"/>
          </a:xfrm>
          <a:prstGeom prst="rect">
            <a:avLst/>
          </a:prstGeom>
          <a:noFill/>
          <a:ln>
            <a:noFill/>
          </a:ln>
        </p:spPr>
        <p:txBody>
          <a:bodyPr spcFirstLastPara="1" wrap="square" lIns="45713" tIns="22850" rIns="45713" bIns="22850" anchor="t" anchorCtr="0">
            <a:spAutoFit/>
          </a:bodyPr>
          <a:lstStyle/>
          <a:p>
            <a:pPr defTabSz="457200">
              <a:buClr>
                <a:srgbClr val="000000"/>
              </a:buClr>
              <a:buSzPts val="4800"/>
            </a:pPr>
            <a:r>
              <a:rPr lang="es-ES" sz="2200" kern="0" dirty="0">
                <a:solidFill>
                  <a:srgbClr val="000000"/>
                </a:solidFill>
                <a:latin typeface="Century Gothic" panose="020B0502020202020204" pitchFamily="34" charset="0"/>
                <a:ea typeface="Century Gothic"/>
                <a:cs typeface="Century Gothic"/>
                <a:sym typeface="Century Gothic"/>
              </a:rPr>
              <a:t>Diseño y Análisis de Experimentos en Ingeniería y Ciencias Ambientales</a:t>
            </a:r>
          </a:p>
        </p:txBody>
      </p:sp>
      <p:sp>
        <p:nvSpPr>
          <p:cNvPr id="190" name="Google Shape;190;p31"/>
          <p:cNvSpPr txBox="1"/>
          <p:nvPr/>
        </p:nvSpPr>
        <p:spPr>
          <a:xfrm>
            <a:off x="776029" y="4138392"/>
            <a:ext cx="6370585" cy="2442962"/>
          </a:xfrm>
          <a:prstGeom prst="rect">
            <a:avLst/>
          </a:prstGeom>
          <a:noFill/>
          <a:ln>
            <a:noFill/>
          </a:ln>
        </p:spPr>
        <p:txBody>
          <a:bodyPr spcFirstLastPara="1" wrap="square" lIns="34288" tIns="17138" rIns="34288" bIns="17138" anchor="t" anchorCtr="0">
            <a:spAutoFit/>
          </a:bodyPr>
          <a:lstStyle/>
          <a:p>
            <a:pPr defTabSz="457200">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Docente: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-PhD. </a:t>
            </a:r>
            <a:r>
              <a:rPr lang="fr-FR" sz="1950" kern="0" dirty="0">
                <a:solidFill>
                  <a:srgbClr val="000000"/>
                </a:solidFill>
                <a:latin typeface="Century Gothic" panose="020B0502020202020204" pitchFamily="34" charset="0"/>
                <a:ea typeface="Century Gothic"/>
                <a:cs typeface="Century Gothic"/>
                <a:sym typeface="Century Gothic"/>
              </a:rPr>
              <a:t>Christian René Encina </a:t>
            </a:r>
            <a:r>
              <a:rPr lang="fr-FR" sz="1950" kern="0" dirty="0" err="1">
                <a:solidFill>
                  <a:srgbClr val="000000"/>
                </a:solidFill>
                <a:latin typeface="Century Gothic" panose="020B0502020202020204" pitchFamily="34" charset="0"/>
                <a:ea typeface="Century Gothic"/>
                <a:cs typeface="Century Gothic"/>
                <a:sym typeface="Century Gothic"/>
              </a:rPr>
              <a:t>Zelada</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Estudiantes:</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a:t>
            </a:r>
            <a:r>
              <a:rPr lang="es-ES" sz="1950" kern="0" dirty="0">
                <a:solidFill>
                  <a:srgbClr val="000000"/>
                </a:solidFill>
                <a:latin typeface="Century Gothic" panose="020B0502020202020204" pitchFamily="34" charset="0"/>
                <a:ea typeface="Century Gothic"/>
                <a:cs typeface="Century Gothic"/>
                <a:sym typeface="Century Gothic"/>
              </a:rPr>
              <a:t>-Agatha Prado Gárate</a:t>
            </a:r>
            <a:endParaRPr sz="195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-Gustavo De la Cruz Montalvo</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-Jhonsy O. Silva López</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-José Zevallos Ruiz</a:t>
            </a:r>
            <a:endParaRPr sz="700" kern="0" dirty="0">
              <a:solidFill>
                <a:srgbClr val="000000"/>
              </a:solidFill>
              <a:latin typeface="Century Gothic" panose="020B0502020202020204" pitchFamily="34" charset="0"/>
              <a:ea typeface="Century Gothic"/>
              <a:cs typeface="Century Gothic"/>
              <a:sym typeface="Century Gothic"/>
            </a:endParaRPr>
          </a:p>
        </p:txBody>
      </p:sp>
      <p:sp>
        <p:nvSpPr>
          <p:cNvPr id="191" name="Google Shape;191;p31"/>
          <p:cNvSpPr txBox="1"/>
          <p:nvPr/>
        </p:nvSpPr>
        <p:spPr>
          <a:xfrm>
            <a:off x="5157074" y="6539535"/>
            <a:ext cx="6967800" cy="270060"/>
          </a:xfrm>
          <a:prstGeom prst="rect">
            <a:avLst/>
          </a:prstGeom>
          <a:noFill/>
          <a:ln>
            <a:noFill/>
          </a:ln>
        </p:spPr>
        <p:txBody>
          <a:bodyPr spcFirstLastPara="1" wrap="square" lIns="34288" tIns="17138" rIns="34288" bIns="17138" anchor="t" anchorCtr="0">
            <a:spAutoFit/>
          </a:bodyPr>
          <a:lstStyle/>
          <a:p>
            <a:pPr algn="r" defTabSz="457200">
              <a:lnSpc>
                <a:spcPct val="85444"/>
              </a:lnSpc>
              <a:buClr>
                <a:srgbClr val="000000"/>
              </a:buClr>
              <a:buSzPts val="3600"/>
            </a:pPr>
            <a:r>
              <a:rPr lang="es-ES" kern="0" dirty="0">
                <a:solidFill>
                  <a:srgbClr val="000000"/>
                </a:solidFill>
                <a:latin typeface="Century Gothic" panose="020B0502020202020204" pitchFamily="34" charset="0"/>
                <a:ea typeface="Century Gothic"/>
                <a:cs typeface="Century Gothic"/>
                <a:sym typeface="Century Gothic"/>
              </a:rPr>
              <a:t> 24 septiembre de 2024, LIMA – PERÚ</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2" name="Google Shape;192;p31"/>
          <p:cNvPicPr preferRelativeResize="0"/>
          <p:nvPr/>
        </p:nvPicPr>
        <p:blipFill rotWithShape="1">
          <a:blip r:embed="rId3">
            <a:alphaModFix/>
          </a:blip>
          <a:srcRect/>
          <a:stretch/>
        </p:blipFill>
        <p:spPr>
          <a:xfrm>
            <a:off x="7146613" y="252388"/>
            <a:ext cx="2296577" cy="1289941"/>
          </a:xfrm>
          <a:prstGeom prst="rect">
            <a:avLst/>
          </a:prstGeom>
          <a:noFill/>
          <a:ln>
            <a:noFill/>
          </a:ln>
        </p:spPr>
      </p:pic>
      <p:pic>
        <p:nvPicPr>
          <p:cNvPr id="193" name="Google Shape;193;p31"/>
          <p:cNvPicPr preferRelativeResize="0"/>
          <p:nvPr/>
        </p:nvPicPr>
        <p:blipFill rotWithShape="1">
          <a:blip r:embed="rId4">
            <a:alphaModFix/>
          </a:blip>
          <a:srcRect/>
          <a:stretch/>
        </p:blipFill>
        <p:spPr>
          <a:xfrm>
            <a:off x="2473038" y="675571"/>
            <a:ext cx="3600449" cy="996351"/>
          </a:xfrm>
          <a:prstGeom prst="rect">
            <a:avLst/>
          </a:prstGeom>
          <a:noFill/>
          <a:ln>
            <a:noFill/>
          </a:ln>
        </p:spPr>
      </p:pic>
      <p:sp>
        <p:nvSpPr>
          <p:cNvPr id="194" name="Google Shape;194;p31"/>
          <p:cNvSpPr txBox="1"/>
          <p:nvPr/>
        </p:nvSpPr>
        <p:spPr>
          <a:xfrm>
            <a:off x="2802914" y="1831448"/>
            <a:ext cx="6349932" cy="784810"/>
          </a:xfrm>
          <a:prstGeom prst="rect">
            <a:avLst/>
          </a:prstGeom>
          <a:noFill/>
          <a:ln>
            <a:noFill/>
          </a:ln>
        </p:spPr>
        <p:txBody>
          <a:bodyPr spcFirstLastPara="1" wrap="square" lIns="45713" tIns="22850" rIns="45713" bIns="22850" anchor="t" anchorCtr="0">
            <a:spAutoFit/>
          </a:bodyPr>
          <a:lstStyle/>
          <a:p>
            <a:pPr algn="ctr" defTabSz="457200">
              <a:buClr>
                <a:srgbClr val="000000"/>
              </a:buClr>
              <a:buSzPts val="5400"/>
            </a:pPr>
            <a:r>
              <a:rPr lang="es-ES" sz="2400" b="1" kern="0" dirty="0">
                <a:solidFill>
                  <a:srgbClr val="000000"/>
                </a:solidFill>
                <a:latin typeface="Century Gothic" panose="020B0502020202020204" pitchFamily="34" charset="0"/>
                <a:ea typeface="Century Gothic"/>
                <a:cs typeface="Century Gothic"/>
                <a:sym typeface="Century Gothic"/>
              </a:rPr>
              <a:t>Doctorado en Ingeniería y Ciencias Ambientales - DICA</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5" name="Google Shape;195;p31"/>
          <p:cNvPicPr preferRelativeResize="0"/>
          <p:nvPr/>
        </p:nvPicPr>
        <p:blipFill rotWithShape="1">
          <a:blip r:embed="rId5">
            <a:alphaModFix/>
          </a:blip>
          <a:srcRect/>
          <a:stretch/>
        </p:blipFill>
        <p:spPr>
          <a:xfrm>
            <a:off x="9364531" y="5497434"/>
            <a:ext cx="2629408" cy="776497"/>
          </a:xfrm>
          <a:prstGeom prst="rect">
            <a:avLst/>
          </a:prstGeom>
          <a:noFill/>
          <a:ln>
            <a:noFill/>
          </a:ln>
        </p:spPr>
      </p:pic>
      <p:pic>
        <p:nvPicPr>
          <p:cNvPr id="196" name="Google Shape;196;p31"/>
          <p:cNvPicPr preferRelativeResize="0"/>
          <p:nvPr/>
        </p:nvPicPr>
        <p:blipFill rotWithShape="1">
          <a:blip r:embed="rId6">
            <a:alphaModFix/>
          </a:blip>
          <a:srcRect l="-1183" t="25997" r="1178" b="30937"/>
          <a:stretch/>
        </p:blipFill>
        <p:spPr>
          <a:xfrm>
            <a:off x="9905613" y="4436497"/>
            <a:ext cx="2143125" cy="922952"/>
          </a:xfrm>
          <a:prstGeom prst="rect">
            <a:avLst/>
          </a:prstGeom>
          <a:noFill/>
          <a:ln>
            <a:noFill/>
          </a:ln>
        </p:spPr>
      </p:pic>
      <p:sp>
        <p:nvSpPr>
          <p:cNvPr id="197" name="Google Shape;197;p31"/>
          <p:cNvSpPr txBox="1"/>
          <p:nvPr/>
        </p:nvSpPr>
        <p:spPr>
          <a:xfrm>
            <a:off x="1918896" y="3517490"/>
            <a:ext cx="9592520" cy="384701"/>
          </a:xfrm>
          <a:prstGeom prst="rect">
            <a:avLst/>
          </a:prstGeom>
          <a:noFill/>
          <a:ln>
            <a:noFill/>
          </a:ln>
        </p:spPr>
        <p:txBody>
          <a:bodyPr spcFirstLastPara="1" wrap="square" lIns="45713" tIns="22850" rIns="45713" bIns="22850" anchor="t" anchorCtr="0">
            <a:spAutoFit/>
          </a:bodyPr>
          <a:lstStyle/>
          <a:p>
            <a:pPr algn="just" defTabSz="457200">
              <a:buClr>
                <a:srgbClr val="000000"/>
              </a:buClr>
              <a:buSzPts val="4800"/>
            </a:pPr>
            <a:r>
              <a:rPr lang="es-ES" sz="2200" i="1" kern="0" dirty="0">
                <a:solidFill>
                  <a:srgbClr val="000000"/>
                </a:solidFill>
                <a:latin typeface="Century Gothic" panose="020B0502020202020204" pitchFamily="34" charset="0"/>
                <a:ea typeface="Century Gothic"/>
                <a:cs typeface="Century Gothic"/>
                <a:sym typeface="Century Gothic"/>
              </a:rPr>
              <a:t>Pr</a:t>
            </a:r>
            <a:r>
              <a:rPr lang="es-419" sz="2200" i="1" kern="0" dirty="0" err="1">
                <a:solidFill>
                  <a:srgbClr val="000000"/>
                </a:solidFill>
                <a:latin typeface="Century Gothic" panose="020B0502020202020204" pitchFamily="34" charset="0"/>
                <a:ea typeface="Century Gothic"/>
                <a:cs typeface="Century Gothic"/>
                <a:sym typeface="Century Gothic"/>
              </a:rPr>
              <a:t>áctica</a:t>
            </a:r>
            <a:r>
              <a:rPr lang="es-419" sz="2200" i="1" kern="0" dirty="0">
                <a:solidFill>
                  <a:srgbClr val="000000"/>
                </a:solidFill>
                <a:latin typeface="Century Gothic" panose="020B0502020202020204" pitchFamily="34" charset="0"/>
                <a:ea typeface="Century Gothic"/>
                <a:cs typeface="Century Gothic"/>
                <a:sym typeface="Century Gothic"/>
              </a:rPr>
              <a:t> 6: </a:t>
            </a:r>
            <a:r>
              <a:rPr lang="es-ES" sz="2200" i="1" kern="0" dirty="0">
                <a:solidFill>
                  <a:srgbClr val="000000"/>
                </a:solidFill>
                <a:latin typeface="Century Gothic" panose="020B0502020202020204" pitchFamily="34" charset="0"/>
                <a:cs typeface="Arial"/>
                <a:sym typeface="Arial"/>
              </a:rPr>
              <a:t>Transformaciones estadísticas</a:t>
            </a:r>
            <a:endParaRPr lang="en-US" sz="2200" i="1" kern="0" dirty="0">
              <a:solidFill>
                <a:srgbClr val="000000"/>
              </a:solidFill>
              <a:latin typeface="Century Gothic" panose="020B0502020202020204" pitchFamily="34" charset="0"/>
              <a:cs typeface="Arial"/>
              <a:sym typeface="Arial"/>
            </a:endParaRPr>
          </a:p>
        </p:txBody>
      </p:sp>
      <p:sp>
        <p:nvSpPr>
          <p:cNvPr id="198" name="Google Shape;198;p31"/>
          <p:cNvSpPr txBox="1"/>
          <p:nvPr/>
        </p:nvSpPr>
        <p:spPr>
          <a:xfrm>
            <a:off x="776029" y="3384201"/>
            <a:ext cx="997200"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Tema:</a:t>
            </a:r>
            <a:endParaRPr sz="600" kern="0" dirty="0">
              <a:solidFill>
                <a:srgbClr val="262626"/>
              </a:solidFill>
              <a:latin typeface="Century Gothic" panose="020B0502020202020204" pitchFamily="34" charset="0"/>
              <a:ea typeface="Century Gothic"/>
              <a:cs typeface="Century Gothic"/>
              <a:sym typeface="Century Gothic"/>
            </a:endParaRPr>
          </a:p>
        </p:txBody>
      </p:sp>
      <p:pic>
        <p:nvPicPr>
          <p:cNvPr id="1026" name="Picture 2" descr="Market penetration icon">
            <a:extLst>
              <a:ext uri="{FF2B5EF4-FFF2-40B4-BE49-F238E27FC236}">
                <a16:creationId xmlns:a16="http://schemas.microsoft.com/office/drawing/2014/main" id="{44C023F1-5041-5ABD-4EA8-24282BDDE371}"/>
              </a:ext>
            </a:extLst>
          </p:cNvPr>
          <p:cNvPicPr>
            <a:picLocks noChangeAspect="1" noChangeArrowheads="1"/>
          </p:cNvPicPr>
          <p:nvPr/>
        </p:nvPicPr>
        <p:blipFill>
          <a:blip r:embed="rId7" cstate="hqprint">
            <a:lum bright="70000" contrast="-70000"/>
            <a:extLst>
              <a:ext uri="{28A0092B-C50C-407E-A947-70E740481C1C}">
                <a14:useLocalDpi xmlns:a14="http://schemas.microsoft.com/office/drawing/2010/main" val="0"/>
              </a:ext>
            </a:extLst>
          </a:blip>
          <a:srcRect/>
          <a:stretch>
            <a:fillRect/>
          </a:stretch>
        </p:blipFill>
        <p:spPr bwMode="auto">
          <a:xfrm>
            <a:off x="1588" y="6375029"/>
            <a:ext cx="475918" cy="47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46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90" name="Google Shape;290;p32"/>
          <p:cNvSpPr txBox="1"/>
          <p:nvPr/>
        </p:nvSpPr>
        <p:spPr>
          <a:xfrm>
            <a:off x="348723" y="1484649"/>
            <a:ext cx="7242636" cy="3924131"/>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1. Artículo</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2. Objetivos</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3. Marco teórico</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4. Metodología</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5. Resultados</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6. Conclusiones y recomendaciones</a:t>
            </a:r>
          </a:p>
        </p:txBody>
      </p:sp>
      <p:cxnSp>
        <p:nvCxnSpPr>
          <p:cNvPr id="286" name="Google Shape;286;p32"/>
          <p:cNvCxnSpPr/>
          <p:nvPr/>
        </p:nvCxnSpPr>
        <p:spPr>
          <a:xfrm>
            <a:off x="617408" y="6495617"/>
            <a:ext cx="10770710" cy="0"/>
          </a:xfrm>
          <a:prstGeom prst="straightConnector1">
            <a:avLst/>
          </a:prstGeom>
          <a:noFill/>
          <a:ln w="38100" cap="flat" cmpd="sng">
            <a:solidFill>
              <a:srgbClr val="8CB64A"/>
            </a:solidFill>
            <a:prstDash val="solid"/>
            <a:miter lim="800000"/>
            <a:headEnd type="none" w="sm" len="sm"/>
            <a:tailEnd type="none" w="sm" len="sm"/>
          </a:ln>
        </p:spPr>
      </p:cxnSp>
      <p:pic>
        <p:nvPicPr>
          <p:cNvPr id="288" name="Google Shape;288;p32"/>
          <p:cNvPicPr preferRelativeResize="0"/>
          <p:nvPr/>
        </p:nvPicPr>
        <p:blipFill rotWithShape="1">
          <a:blip r:embed="rId3">
            <a:alphaModFix amt="20000"/>
          </a:blip>
          <a:srcRect r="61417"/>
          <a:stretch/>
        </p:blipFill>
        <p:spPr>
          <a:xfrm>
            <a:off x="11418598" y="2422843"/>
            <a:ext cx="771542" cy="2316681"/>
          </a:xfrm>
          <a:prstGeom prst="rect">
            <a:avLst/>
          </a:prstGeom>
          <a:noFill/>
          <a:ln>
            <a:noFill/>
          </a:ln>
        </p:spPr>
      </p:pic>
      <p:pic>
        <p:nvPicPr>
          <p:cNvPr id="291" name="Google Shape;291;p32"/>
          <p:cNvPicPr preferRelativeResize="0"/>
          <p:nvPr/>
        </p:nvPicPr>
        <p:blipFill rotWithShape="1">
          <a:blip r:embed="rId4">
            <a:alphaModFix amt="35000"/>
          </a:blip>
          <a:srcRect l="77466"/>
          <a:stretch/>
        </p:blipFill>
        <p:spPr>
          <a:xfrm>
            <a:off x="72002" y="328341"/>
            <a:ext cx="1248092" cy="6236749"/>
          </a:xfrm>
          <a:prstGeom prst="rect">
            <a:avLst/>
          </a:prstGeom>
          <a:noFill/>
          <a:ln>
            <a:noFill/>
          </a:ln>
        </p:spPr>
      </p:pic>
      <p:pic>
        <p:nvPicPr>
          <p:cNvPr id="1026" name="Picture 2" descr="Aprendiendo R studio. - 1 Introducción">
            <a:extLst>
              <a:ext uri="{FF2B5EF4-FFF2-40B4-BE49-F238E27FC236}">
                <a16:creationId xmlns:a16="http://schemas.microsoft.com/office/drawing/2014/main" id="{D5067F2B-BAAE-E109-BA48-A68530618FC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085810" y="1690029"/>
            <a:ext cx="3320951" cy="116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Google Shape;268;g2e5a8b74c22_0_0">
            <a:extLst>
              <a:ext uri="{FF2B5EF4-FFF2-40B4-BE49-F238E27FC236}">
                <a16:creationId xmlns:a16="http://schemas.microsoft.com/office/drawing/2014/main" id="{C1498558-FA83-846A-D52B-9A4CB0E4EF1D}"/>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25FEBC88-2EC8-80F8-799E-99B4DDA79A76}"/>
              </a:ext>
            </a:extLst>
          </p:cNvPr>
          <p:cNvPicPr preferRelativeResize="0"/>
          <p:nvPr/>
        </p:nvPicPr>
        <p:blipFill rotWithShape="1">
          <a:blip r:embed="rId6">
            <a:alphaModFix/>
          </a:blip>
          <a:srcRect l="12839" r="16338" b="26696"/>
          <a:stretch/>
        </p:blipFill>
        <p:spPr>
          <a:xfrm>
            <a:off x="72002" y="98908"/>
            <a:ext cx="558092" cy="593242"/>
          </a:xfrm>
          <a:prstGeom prst="rect">
            <a:avLst/>
          </a:prstGeom>
          <a:noFill/>
          <a:ln>
            <a:noFill/>
          </a:ln>
        </p:spPr>
      </p:pic>
      <p:pic>
        <p:nvPicPr>
          <p:cNvPr id="6" name="Picture 5">
            <a:extLst>
              <a:ext uri="{FF2B5EF4-FFF2-40B4-BE49-F238E27FC236}">
                <a16:creationId xmlns:a16="http://schemas.microsoft.com/office/drawing/2014/main" id="{39B819BC-AE10-162C-909D-53BD2084A3A5}"/>
              </a:ext>
            </a:extLst>
          </p:cNvPr>
          <p:cNvPicPr>
            <a:picLocks noChangeAspect="1"/>
          </p:cNvPicPr>
          <p:nvPr/>
        </p:nvPicPr>
        <p:blipFill>
          <a:blip r:embed="rId7"/>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5059944B-B283-8C9D-A8F4-A4400A7A2AF5}"/>
              </a:ext>
            </a:extLst>
          </p:cNvPr>
          <p:cNvSpPr txBox="1"/>
          <p:nvPr/>
        </p:nvSpPr>
        <p:spPr>
          <a:xfrm>
            <a:off x="856789" y="621437"/>
            <a:ext cx="10291947" cy="53809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600" b="1" kern="0" dirty="0">
                <a:solidFill>
                  <a:srgbClr val="568551"/>
                </a:solidFill>
                <a:latin typeface="Century Gothic"/>
                <a:ea typeface="Century Gothic"/>
                <a:cs typeface="Century Gothic"/>
                <a:sym typeface="Century Gothic"/>
              </a:rPr>
              <a:t>Contenido</a:t>
            </a:r>
            <a:endParaRPr sz="3600" b="1" kern="0" dirty="0">
              <a:solidFill>
                <a:srgbClr val="568551"/>
              </a:solidFill>
              <a:latin typeface="Century Gothic"/>
              <a:ea typeface="Century Gothic"/>
              <a:cs typeface="Century Gothic"/>
              <a:sym typeface="Century Gothic"/>
            </a:endParaRPr>
          </a:p>
        </p:txBody>
      </p:sp>
      <p:pic>
        <p:nvPicPr>
          <p:cNvPr id="8" name="Imagen 7">
            <a:extLst>
              <a:ext uri="{FF2B5EF4-FFF2-40B4-BE49-F238E27FC236}">
                <a16:creationId xmlns:a16="http://schemas.microsoft.com/office/drawing/2014/main" id="{EF314523-2757-F9CD-8612-2F0ACAACFDB6}"/>
              </a:ext>
            </a:extLst>
          </p:cNvPr>
          <p:cNvPicPr>
            <a:picLocks noChangeAspect="1"/>
          </p:cNvPicPr>
          <p:nvPr/>
        </p:nvPicPr>
        <p:blipFill>
          <a:blip r:embed="rId8"/>
          <a:stretch>
            <a:fillRect/>
          </a:stretch>
        </p:blipFill>
        <p:spPr>
          <a:xfrm>
            <a:off x="7868080" y="2912854"/>
            <a:ext cx="1756413" cy="1826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F3A258-F14F-7C2B-D44B-66BFF760920C}"/>
              </a:ext>
            </a:extLst>
          </p:cNvPr>
          <p:cNvPicPr>
            <a:picLocks noChangeAspect="1"/>
          </p:cNvPicPr>
          <p:nvPr/>
        </p:nvPicPr>
        <p:blipFill>
          <a:blip r:embed="rId2"/>
          <a:stretch>
            <a:fillRect/>
          </a:stretch>
        </p:blipFill>
        <p:spPr>
          <a:xfrm>
            <a:off x="9129695" y="1224255"/>
            <a:ext cx="1872600" cy="1872600"/>
          </a:xfrm>
          <a:prstGeom prst="rect">
            <a:avLst/>
          </a:prstGeom>
        </p:spPr>
      </p:pic>
      <p:pic>
        <p:nvPicPr>
          <p:cNvPr id="11" name="Picture 10">
            <a:extLst>
              <a:ext uri="{FF2B5EF4-FFF2-40B4-BE49-F238E27FC236}">
                <a16:creationId xmlns:a16="http://schemas.microsoft.com/office/drawing/2014/main" id="{325EE912-5323-D0BC-EEA5-AD9CD1A29ADB}"/>
              </a:ext>
            </a:extLst>
          </p:cNvPr>
          <p:cNvPicPr>
            <a:picLocks noChangeAspect="1"/>
          </p:cNvPicPr>
          <p:nvPr/>
        </p:nvPicPr>
        <p:blipFill>
          <a:blip r:embed="rId3"/>
          <a:stretch>
            <a:fillRect/>
          </a:stretch>
        </p:blipFill>
        <p:spPr>
          <a:xfrm>
            <a:off x="8938067" y="3326860"/>
            <a:ext cx="2255857" cy="2741986"/>
          </a:xfrm>
          <a:prstGeom prst="rect">
            <a:avLst/>
          </a:prstGeom>
        </p:spPr>
      </p:pic>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sp>
        <p:nvSpPr>
          <p:cNvPr id="6" name="Google Shape;269;g2e5a8b74c22_0_0">
            <a:extLst>
              <a:ext uri="{FF2B5EF4-FFF2-40B4-BE49-F238E27FC236}">
                <a16:creationId xmlns:a16="http://schemas.microsoft.com/office/drawing/2014/main" id="{8E71AE07-3BE9-E4ED-6882-FDC183DDB804}"/>
              </a:ext>
            </a:extLst>
          </p:cNvPr>
          <p:cNvSpPr txBox="1"/>
          <p:nvPr/>
        </p:nvSpPr>
        <p:spPr>
          <a:xfrm>
            <a:off x="929277" y="457601"/>
            <a:ext cx="10291947" cy="615286"/>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4000" b="1" kern="0" dirty="0">
                <a:solidFill>
                  <a:srgbClr val="568551"/>
                </a:solidFill>
                <a:latin typeface="Century Gothic"/>
                <a:ea typeface="Century Gothic"/>
                <a:cs typeface="Century Gothic"/>
                <a:sym typeface="Century Gothic"/>
              </a:rPr>
              <a:t>1. Artículo</a:t>
            </a:r>
            <a:endParaRPr sz="4000" b="1" kern="0" dirty="0">
              <a:solidFill>
                <a:srgbClr val="568551"/>
              </a:solidFill>
              <a:latin typeface="Century Gothic"/>
              <a:ea typeface="Century Gothic"/>
              <a:cs typeface="Century Gothic"/>
              <a:sym typeface="Century Gothic"/>
            </a:endParaRPr>
          </a:p>
        </p:txBody>
      </p:sp>
      <p:sp>
        <p:nvSpPr>
          <p:cNvPr id="14" name="TextBox 22">
            <a:extLst>
              <a:ext uri="{FF2B5EF4-FFF2-40B4-BE49-F238E27FC236}">
                <a16:creationId xmlns:a16="http://schemas.microsoft.com/office/drawing/2014/main" id="{54157279-36B4-7F88-BBE5-D3C7CEA42481}"/>
              </a:ext>
            </a:extLst>
          </p:cNvPr>
          <p:cNvSpPr txBox="1"/>
          <p:nvPr/>
        </p:nvSpPr>
        <p:spPr>
          <a:xfrm>
            <a:off x="748582" y="5754202"/>
            <a:ext cx="6098058" cy="338554"/>
          </a:xfrm>
          <a:prstGeom prst="rect">
            <a:avLst/>
          </a:prstGeom>
          <a:noFill/>
        </p:spPr>
        <p:txBody>
          <a:bodyPr wrap="square">
            <a:spAutoFit/>
          </a:bodyPr>
          <a:lstStyle/>
          <a:p>
            <a:r>
              <a:rPr lang="en-US" sz="1600" dirty="0">
                <a:latin typeface="Century Gothic" panose="020B0502020202020204" pitchFamily="34" charset="0"/>
              </a:rPr>
              <a:t>Hendrik </a:t>
            </a:r>
            <a:r>
              <a:rPr lang="en-US" sz="1600" i="1" dirty="0">
                <a:latin typeface="Century Gothic" panose="020B0502020202020204" pitchFamily="34" charset="0"/>
              </a:rPr>
              <a:t>et al. </a:t>
            </a:r>
            <a:r>
              <a:rPr lang="en-US" sz="1600" dirty="0">
                <a:latin typeface="Century Gothic" panose="020B0502020202020204" pitchFamily="34" charset="0"/>
              </a:rPr>
              <a:t>(2020)</a:t>
            </a:r>
          </a:p>
        </p:txBody>
      </p:sp>
      <p:sp>
        <p:nvSpPr>
          <p:cNvPr id="16" name="TextBox 27">
            <a:extLst>
              <a:ext uri="{FF2B5EF4-FFF2-40B4-BE49-F238E27FC236}">
                <a16:creationId xmlns:a16="http://schemas.microsoft.com/office/drawing/2014/main" id="{765D583C-C303-71D9-87C5-15A69550CAEB}"/>
              </a:ext>
            </a:extLst>
          </p:cNvPr>
          <p:cNvSpPr txBox="1"/>
          <p:nvPr/>
        </p:nvSpPr>
        <p:spPr>
          <a:xfrm>
            <a:off x="748582" y="6092756"/>
            <a:ext cx="6098058" cy="338554"/>
          </a:xfrm>
          <a:prstGeom prst="rect">
            <a:avLst/>
          </a:prstGeom>
          <a:noFill/>
        </p:spPr>
        <p:txBody>
          <a:bodyPr wrap="square">
            <a:spAutoFit/>
          </a:bodyPr>
          <a:lstStyle/>
          <a:p>
            <a:r>
              <a:rPr lang="es-PE" sz="1600" b="0" i="0" u="none" strike="noStrike" dirty="0">
                <a:solidFill>
                  <a:srgbClr val="333333"/>
                </a:solidFill>
                <a:effectLst/>
                <a:latin typeface="Century Gothic" panose="020B0502020202020204" pitchFamily="34" charset="0"/>
                <a:hlinkClick r:id="rId4"/>
              </a:rPr>
              <a:t>https://doi.org/10.3390/atmos11090925</a:t>
            </a:r>
            <a:r>
              <a:rPr lang="es-PE" sz="1600" b="0" i="0" u="none" strike="noStrike" dirty="0">
                <a:solidFill>
                  <a:srgbClr val="333333"/>
                </a:solidFill>
                <a:effectLst/>
                <a:latin typeface="Century Gothic" panose="020B0502020202020204" pitchFamily="34" charset="0"/>
              </a:rPr>
              <a:t> </a:t>
            </a:r>
          </a:p>
        </p:txBody>
      </p:sp>
      <p:pic>
        <p:nvPicPr>
          <p:cNvPr id="7" name="Imagen 6">
            <a:extLst>
              <a:ext uri="{FF2B5EF4-FFF2-40B4-BE49-F238E27FC236}">
                <a16:creationId xmlns:a16="http://schemas.microsoft.com/office/drawing/2014/main" id="{B88129C9-8027-85B0-3669-D189306584FA}"/>
              </a:ext>
            </a:extLst>
          </p:cNvPr>
          <p:cNvPicPr>
            <a:picLocks noChangeAspect="1"/>
          </p:cNvPicPr>
          <p:nvPr/>
        </p:nvPicPr>
        <p:blipFill>
          <a:blip r:embed="rId5"/>
          <a:stretch>
            <a:fillRect/>
          </a:stretch>
        </p:blipFill>
        <p:spPr>
          <a:xfrm>
            <a:off x="748582" y="1323565"/>
            <a:ext cx="7601905" cy="4261360"/>
          </a:xfrm>
          <a:prstGeom prst="rect">
            <a:avLst/>
          </a:prstGeom>
        </p:spPr>
      </p:pic>
      <p:pic>
        <p:nvPicPr>
          <p:cNvPr id="12" name="Google Shape;265;g2e5a8b74c22_0_0" descr="Universidad Nacional Agraria La Molina (UNALM) - Carreras y costos">
            <a:extLst>
              <a:ext uri="{FF2B5EF4-FFF2-40B4-BE49-F238E27FC236}">
                <a16:creationId xmlns:a16="http://schemas.microsoft.com/office/drawing/2014/main" id="{41EDB615-9923-20D3-E6BC-219837FF7F54}"/>
              </a:ext>
            </a:extLst>
          </p:cNvPr>
          <p:cNvPicPr preferRelativeResize="0"/>
          <p:nvPr/>
        </p:nvPicPr>
        <p:blipFill rotWithShape="1">
          <a:blip r:embed="rId6">
            <a:alphaModFix/>
          </a:blip>
          <a:srcRect l="12839" r="16338" b="26696"/>
          <a:stretch/>
        </p:blipFill>
        <p:spPr>
          <a:xfrm>
            <a:off x="72002" y="98908"/>
            <a:ext cx="558092" cy="593242"/>
          </a:xfrm>
          <a:prstGeom prst="rect">
            <a:avLst/>
          </a:prstGeom>
          <a:noFill/>
          <a:ln>
            <a:noFill/>
          </a:ln>
        </p:spPr>
      </p:pic>
      <p:pic>
        <p:nvPicPr>
          <p:cNvPr id="13" name="Picture 12">
            <a:extLst>
              <a:ext uri="{FF2B5EF4-FFF2-40B4-BE49-F238E27FC236}">
                <a16:creationId xmlns:a16="http://schemas.microsoft.com/office/drawing/2014/main" id="{E6F09B19-4348-5C17-C501-5BC9ABEFAB39}"/>
              </a:ext>
            </a:extLst>
          </p:cNvPr>
          <p:cNvPicPr>
            <a:picLocks noChangeAspect="1"/>
          </p:cNvPicPr>
          <p:nvPr/>
        </p:nvPicPr>
        <p:blipFill>
          <a:blip r:embed="rId7"/>
          <a:stretch>
            <a:fillRect/>
          </a:stretch>
        </p:blipFill>
        <p:spPr>
          <a:xfrm>
            <a:off x="11520407" y="74228"/>
            <a:ext cx="593241" cy="593241"/>
          </a:xfrm>
          <a:prstGeom prst="rect">
            <a:avLst/>
          </a:prstGeom>
        </p:spPr>
      </p:pic>
    </p:spTree>
    <p:extLst>
      <p:ext uri="{BB962C8B-B14F-4D97-AF65-F5344CB8AC3E}">
        <p14:creationId xmlns:p14="http://schemas.microsoft.com/office/powerpoint/2010/main" val="25209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sp>
        <p:nvSpPr>
          <p:cNvPr id="11" name="CuadroTexto 10">
            <a:extLst>
              <a:ext uri="{FF2B5EF4-FFF2-40B4-BE49-F238E27FC236}">
                <a16:creationId xmlns:a16="http://schemas.microsoft.com/office/drawing/2014/main" id="{C577BE13-55D2-E780-DC9C-B74D412E479D}"/>
              </a:ext>
            </a:extLst>
          </p:cNvPr>
          <p:cNvSpPr txBox="1"/>
          <p:nvPr/>
        </p:nvSpPr>
        <p:spPr>
          <a:xfrm>
            <a:off x="1320018" y="759038"/>
            <a:ext cx="9551963" cy="5339923"/>
          </a:xfrm>
          <a:prstGeom prst="rect">
            <a:avLst/>
          </a:prstGeom>
          <a:noFill/>
        </p:spPr>
        <p:txBody>
          <a:bodyPr wrap="square">
            <a:spAutoFit/>
          </a:bodyPr>
          <a:lstStyle/>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panose="020B0502020202020204" pitchFamily="34" charset="0"/>
                <a:sym typeface="Lora"/>
              </a:rPr>
              <a:t>Objetivo general</a:t>
            </a: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endParaRPr lang="en-US" b="1" kern="0" dirty="0">
              <a:solidFill>
                <a:srgbClr val="000000"/>
              </a:solidFill>
              <a:latin typeface="Century Gothic" panose="020B0502020202020204" pitchFamily="34" charset="0"/>
              <a:sym typeface="Lora"/>
            </a:endParaRPr>
          </a:p>
          <a:p>
            <a:pPr marL="342900" marR="0" lvl="0" indent="-342900" algn="just">
              <a:spcBef>
                <a:spcPts val="0"/>
              </a:spcBef>
              <a:spcAft>
                <a:spcPts val="0"/>
              </a:spcAft>
              <a:buClr>
                <a:schemeClr val="tx1"/>
              </a:buClr>
              <a:buFont typeface="Arial" panose="020B0604020202020204" pitchFamily="34" charset="0"/>
              <a:buChar char="•"/>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chemeClr val="accent1"/>
                </a:solidFill>
                <a:latin typeface="Century Gothic" panose="020B0502020202020204" pitchFamily="34" charset="0"/>
                <a:sym typeface="Lora"/>
              </a:rPr>
              <a:t>Aplicar transformaciones estadísticas</a:t>
            </a:r>
            <a:r>
              <a:rPr lang="es-ES" kern="0" dirty="0">
                <a:solidFill>
                  <a:srgbClr val="000000"/>
                </a:solidFill>
                <a:latin typeface="Century Gothic" panose="020B0502020202020204" pitchFamily="34" charset="0"/>
                <a:sym typeface="Lora"/>
              </a:rPr>
              <a:t> a los datos de emisión de óxido nitroso (N₂O) provenientes de los bloques experimentales de fertilización en Sudáfrica a partir de los datos del artículo “</a:t>
            </a:r>
            <a:r>
              <a:rPr lang="es-ES" kern="0" dirty="0" err="1">
                <a:solidFill>
                  <a:srgbClr val="000000"/>
                </a:solidFill>
                <a:latin typeface="Century Gothic" panose="020B0502020202020204" pitchFamily="34" charset="0"/>
                <a:sym typeface="Lora"/>
              </a:rPr>
              <a:t>Grazing</a:t>
            </a:r>
            <a:r>
              <a:rPr lang="es-ES" kern="0" dirty="0">
                <a:solidFill>
                  <a:srgbClr val="000000"/>
                </a:solidFill>
                <a:latin typeface="Century Gothic" panose="020B0502020202020204" pitchFamily="34" charset="0"/>
                <a:sym typeface="Lora"/>
              </a:rPr>
              <a:t> </a:t>
            </a:r>
            <a:r>
              <a:rPr lang="es-ES" kern="0" dirty="0" err="1">
                <a:solidFill>
                  <a:srgbClr val="000000"/>
                </a:solidFill>
                <a:latin typeface="Century Gothic" panose="020B0502020202020204" pitchFamily="34" charset="0"/>
                <a:sym typeface="Lora"/>
              </a:rPr>
              <a:t>under</a:t>
            </a:r>
            <a:r>
              <a:rPr lang="es-ES" kern="0" dirty="0">
                <a:solidFill>
                  <a:srgbClr val="000000"/>
                </a:solidFill>
                <a:latin typeface="Century Gothic" panose="020B0502020202020204" pitchFamily="34" charset="0"/>
                <a:sym typeface="Lora"/>
              </a:rPr>
              <a:t> </a:t>
            </a:r>
            <a:r>
              <a:rPr lang="es-ES" kern="0" dirty="0" err="1">
                <a:solidFill>
                  <a:srgbClr val="000000"/>
                </a:solidFill>
                <a:latin typeface="Century Gothic" panose="020B0502020202020204" pitchFamily="34" charset="0"/>
                <a:sym typeface="Lora"/>
              </a:rPr>
              <a:t>Irrigation</a:t>
            </a:r>
            <a:r>
              <a:rPr lang="es-ES" kern="0" dirty="0">
                <a:solidFill>
                  <a:srgbClr val="000000"/>
                </a:solidFill>
                <a:latin typeface="Century Gothic" panose="020B0502020202020204" pitchFamily="34" charset="0"/>
                <a:sym typeface="Lora"/>
              </a:rPr>
              <a:t> </a:t>
            </a:r>
            <a:r>
              <a:rPr lang="es-ES" kern="0" dirty="0" err="1">
                <a:solidFill>
                  <a:srgbClr val="000000"/>
                </a:solidFill>
                <a:latin typeface="Century Gothic" panose="020B0502020202020204" pitchFamily="34" charset="0"/>
                <a:sym typeface="Lora"/>
              </a:rPr>
              <a:t>Affects</a:t>
            </a:r>
            <a:r>
              <a:rPr lang="es-ES" kern="0" dirty="0">
                <a:solidFill>
                  <a:srgbClr val="000000"/>
                </a:solidFill>
                <a:latin typeface="Century Gothic" panose="020B0502020202020204" pitchFamily="34" charset="0"/>
                <a:sym typeface="Lora"/>
              </a:rPr>
              <a:t> N2O-Emissions </a:t>
            </a:r>
            <a:r>
              <a:rPr lang="es-ES" kern="0" dirty="0" err="1">
                <a:solidFill>
                  <a:srgbClr val="000000"/>
                </a:solidFill>
                <a:latin typeface="Century Gothic" panose="020B0502020202020204" pitchFamily="34" charset="0"/>
                <a:sym typeface="Lora"/>
              </a:rPr>
              <a:t>Substantially</a:t>
            </a:r>
            <a:r>
              <a:rPr lang="es-ES" kern="0" dirty="0">
                <a:solidFill>
                  <a:srgbClr val="000000"/>
                </a:solidFill>
                <a:latin typeface="Century Gothic" panose="020B0502020202020204" pitchFamily="34" charset="0"/>
                <a:sym typeface="Lora"/>
              </a:rPr>
              <a:t> in South </a:t>
            </a:r>
            <a:r>
              <a:rPr lang="es-ES" kern="0" dirty="0" err="1">
                <a:solidFill>
                  <a:srgbClr val="000000"/>
                </a:solidFill>
                <a:latin typeface="Century Gothic" panose="020B0502020202020204" pitchFamily="34" charset="0"/>
                <a:sym typeface="Lora"/>
              </a:rPr>
              <a:t>Africa</a:t>
            </a:r>
            <a:r>
              <a:rPr lang="es-ES" kern="0" dirty="0">
                <a:solidFill>
                  <a:srgbClr val="000000"/>
                </a:solidFill>
                <a:latin typeface="Century Gothic" panose="020B0502020202020204" pitchFamily="34" charset="0"/>
                <a:sym typeface="Lora"/>
              </a:rPr>
              <a:t>”, </a:t>
            </a:r>
            <a:r>
              <a:rPr lang="es-ES" b="1" kern="0" dirty="0">
                <a:solidFill>
                  <a:schemeClr val="accent1"/>
                </a:solidFill>
                <a:latin typeface="Century Gothic" panose="020B0502020202020204" pitchFamily="34" charset="0"/>
                <a:sym typeface="Lora"/>
              </a:rPr>
              <a:t>con el fin de cumplir con los supuestos de normalidad y homogeneidad de varianzas</a:t>
            </a:r>
            <a:r>
              <a:rPr lang="es-ES" kern="0" dirty="0">
                <a:solidFill>
                  <a:srgbClr val="000000"/>
                </a:solidFill>
                <a:latin typeface="Century Gothic" panose="020B0502020202020204" pitchFamily="34" charset="0"/>
                <a:sym typeface="Lora"/>
              </a:rPr>
              <a:t>, permitiendo un análisis estadístico adecuado mediante ANOVA</a:t>
            </a:r>
            <a:r>
              <a:rPr lang="es-ES" sz="1700" kern="0" dirty="0">
                <a:solidFill>
                  <a:srgbClr val="000000"/>
                </a:solidFill>
                <a:latin typeface="Century Gothic" panose="020B0502020202020204" pitchFamily="34" charset="0"/>
                <a:sym typeface="Lora"/>
              </a:rPr>
              <a:t>. </a:t>
            </a:r>
          </a:p>
          <a:p>
            <a:pPr marL="342900" marR="0" lvl="0" indent="-342900" algn="just">
              <a:spcBef>
                <a:spcPts val="0"/>
              </a:spcBef>
              <a:spcAft>
                <a:spcPts val="0"/>
              </a:spcAft>
              <a:buFont typeface="Arial" panose="020B0604020202020204" pitchFamily="34" charset="0"/>
              <a:buChar char="•"/>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endParaRPr lang="en-US" sz="1700" kern="0" dirty="0">
              <a:solidFill>
                <a:srgbClr val="000000"/>
              </a:solidFill>
              <a:latin typeface="Century Gothic" panose="020B0502020202020204" pitchFamily="34" charset="0"/>
              <a:sym typeface="Lora"/>
            </a:endParaRP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panose="020B0502020202020204" pitchFamily="34" charset="0"/>
                <a:sym typeface="Lora"/>
              </a:rPr>
              <a:t>Objetivos específicos</a:t>
            </a: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endParaRPr lang="en-US" b="1" kern="0" dirty="0">
              <a:solidFill>
                <a:srgbClr val="000000"/>
              </a:solidFill>
              <a:latin typeface="Century Gothic" panose="020B0502020202020204" pitchFamily="34" charset="0"/>
              <a:sym typeface="Lora"/>
            </a:endParaRPr>
          </a:p>
          <a:p>
            <a:pPr marL="285750" marR="0" lvl="0" indent="-285750" algn="just">
              <a:spcBef>
                <a:spcPts val="0"/>
              </a:spcBef>
              <a:spcAft>
                <a:spcPts val="0"/>
              </a:spcAft>
              <a:buClr>
                <a:schemeClr val="tx1"/>
              </a:buClr>
              <a:buFont typeface="Arial" panose="020B0604020202020204" pitchFamily="34" charset="0"/>
              <a:buChar char="•"/>
            </a:pPr>
            <a:r>
              <a:rPr lang="es-ES" b="1" kern="0" dirty="0">
                <a:solidFill>
                  <a:schemeClr val="accent1"/>
                </a:solidFill>
                <a:latin typeface="Century Gothic" panose="020B0502020202020204" pitchFamily="34" charset="0"/>
                <a:sym typeface="Lora"/>
              </a:rPr>
              <a:t>Determinar el tipo de transformación más adecuada </a:t>
            </a:r>
            <a:r>
              <a:rPr lang="es-ES" kern="0" dirty="0">
                <a:solidFill>
                  <a:srgbClr val="000000"/>
                </a:solidFill>
                <a:latin typeface="Century Gothic" panose="020B0502020202020204" pitchFamily="34" charset="0"/>
                <a:sym typeface="Lora"/>
              </a:rPr>
              <a:t>(logarítmica, raíz cuadrada u otra) para estabilizar la varianza y mejorar la normalidad de los datos de emisión de N₂O.</a:t>
            </a:r>
          </a:p>
          <a:p>
            <a:pPr marL="285750" marR="0" lvl="0" indent="-285750" algn="just">
              <a:spcBef>
                <a:spcPts val="0"/>
              </a:spcBef>
              <a:spcAft>
                <a:spcPts val="0"/>
              </a:spcAft>
              <a:buClr>
                <a:schemeClr val="tx1"/>
              </a:buClr>
              <a:buFont typeface="Arial" panose="020B0604020202020204" pitchFamily="34" charset="0"/>
              <a:buChar char="•"/>
            </a:pPr>
            <a:r>
              <a:rPr lang="es-ES" b="1" kern="0" dirty="0">
                <a:solidFill>
                  <a:schemeClr val="accent1"/>
                </a:solidFill>
                <a:latin typeface="Century Gothic" panose="020B0502020202020204" pitchFamily="34" charset="0"/>
                <a:sym typeface="Lora"/>
              </a:rPr>
              <a:t>Evaluar el impacto de las transformaciones </a:t>
            </a:r>
            <a:r>
              <a:rPr lang="es-ES" kern="0" dirty="0">
                <a:solidFill>
                  <a:srgbClr val="000000"/>
                </a:solidFill>
                <a:latin typeface="Century Gothic" panose="020B0502020202020204" pitchFamily="34" charset="0"/>
                <a:sym typeface="Lora"/>
              </a:rPr>
              <a:t>en los supuestos del ANOVA, incluyendo la normalidad de los residuos y la homogeneidad de las varianzas.</a:t>
            </a:r>
          </a:p>
          <a:p>
            <a:pPr marL="285750" marR="0" lvl="0" indent="-285750" algn="just">
              <a:spcBef>
                <a:spcPts val="0"/>
              </a:spcBef>
              <a:spcAft>
                <a:spcPts val="0"/>
              </a:spcAft>
              <a:buClr>
                <a:schemeClr val="tx1"/>
              </a:buClr>
              <a:buFont typeface="Arial" panose="020B0604020202020204" pitchFamily="34" charset="0"/>
              <a:buChar char="•"/>
            </a:pPr>
            <a:r>
              <a:rPr lang="es-ES" b="1" kern="0" dirty="0">
                <a:solidFill>
                  <a:schemeClr val="accent1"/>
                </a:solidFill>
                <a:latin typeface="Century Gothic" panose="020B0502020202020204" pitchFamily="34" charset="0"/>
                <a:sym typeface="Lora"/>
              </a:rPr>
              <a:t>Comparar los resultados obtenidos antes y después de la aplicación de las transformaciones</a:t>
            </a:r>
            <a:r>
              <a:rPr lang="es-ES" kern="0" dirty="0">
                <a:solidFill>
                  <a:srgbClr val="000000"/>
                </a:solidFill>
                <a:latin typeface="Century Gothic" panose="020B0502020202020204" pitchFamily="34" charset="0"/>
                <a:sym typeface="Lora"/>
              </a:rPr>
              <a:t> para determinar su efectividad en mejorar la validez del análisis estadístico.</a:t>
            </a:r>
          </a:p>
        </p:txBody>
      </p:sp>
      <p:sp>
        <p:nvSpPr>
          <p:cNvPr id="12" name="Google Shape;269;g2e5a8b74c22_0_0">
            <a:extLst>
              <a:ext uri="{FF2B5EF4-FFF2-40B4-BE49-F238E27FC236}">
                <a16:creationId xmlns:a16="http://schemas.microsoft.com/office/drawing/2014/main" id="{A8DB33AD-7E90-1CC3-EF23-19B265203929}"/>
              </a:ext>
            </a:extLst>
          </p:cNvPr>
          <p:cNvSpPr txBox="1"/>
          <p:nvPr/>
        </p:nvSpPr>
        <p:spPr>
          <a:xfrm>
            <a:off x="1076671" y="170529"/>
            <a:ext cx="1031148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2. Objetivos</a:t>
            </a:r>
            <a:endParaRPr sz="2600" b="1" kern="0" dirty="0">
              <a:solidFill>
                <a:srgbClr val="568551"/>
              </a:solidFill>
              <a:latin typeface="Century Gothic"/>
              <a:ea typeface="Century Gothic"/>
              <a:cs typeface="Century Gothic"/>
              <a:sym typeface="Century Gothic"/>
            </a:endParaRPr>
          </a:p>
        </p:txBody>
      </p:sp>
      <p:pic>
        <p:nvPicPr>
          <p:cNvPr id="6" name="Google Shape;265;g2e5a8b74c22_0_0" descr="Universidad Nacional Agraria La Molina (UNALM) - Carreras y costos">
            <a:extLst>
              <a:ext uri="{FF2B5EF4-FFF2-40B4-BE49-F238E27FC236}">
                <a16:creationId xmlns:a16="http://schemas.microsoft.com/office/drawing/2014/main" id="{D0E8CCCD-1DAF-DE51-A3C5-05EEA166CEFF}"/>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7" name="Picture 6">
            <a:extLst>
              <a:ext uri="{FF2B5EF4-FFF2-40B4-BE49-F238E27FC236}">
                <a16:creationId xmlns:a16="http://schemas.microsoft.com/office/drawing/2014/main" id="{E1F478CC-1E29-6361-7D59-AEFDE7F1BFDA}"/>
              </a:ext>
            </a:extLst>
          </p:cNvPr>
          <p:cNvPicPr>
            <a:picLocks noChangeAspect="1"/>
          </p:cNvPicPr>
          <p:nvPr/>
        </p:nvPicPr>
        <p:blipFill>
          <a:blip r:embed="rId3"/>
          <a:stretch>
            <a:fillRect/>
          </a:stretch>
        </p:blipFill>
        <p:spPr>
          <a:xfrm>
            <a:off x="11520407" y="74228"/>
            <a:ext cx="593241" cy="593241"/>
          </a:xfrm>
          <a:prstGeom prst="rect">
            <a:avLst/>
          </a:prstGeom>
        </p:spPr>
      </p:pic>
    </p:spTree>
    <p:extLst>
      <p:ext uri="{BB962C8B-B14F-4D97-AF65-F5344CB8AC3E}">
        <p14:creationId xmlns:p14="http://schemas.microsoft.com/office/powerpoint/2010/main" val="40879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9" y="6565976"/>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sp>
        <p:nvSpPr>
          <p:cNvPr id="8" name="Google Shape;269;g2e5a8b74c22_0_0">
            <a:extLst>
              <a:ext uri="{FF2B5EF4-FFF2-40B4-BE49-F238E27FC236}">
                <a16:creationId xmlns:a16="http://schemas.microsoft.com/office/drawing/2014/main" id="{B0EBD216-0FE2-BBF5-1850-BAD7FD2A5150}"/>
              </a:ext>
            </a:extLst>
          </p:cNvPr>
          <p:cNvSpPr txBox="1"/>
          <p:nvPr/>
        </p:nvSpPr>
        <p:spPr>
          <a:xfrm>
            <a:off x="1000258" y="159582"/>
            <a:ext cx="7298644"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3. Marco teórico</a:t>
            </a:r>
            <a:endParaRPr sz="2600" b="1" kern="0" dirty="0">
              <a:solidFill>
                <a:srgbClr val="568551"/>
              </a:solidFill>
              <a:latin typeface="Century Gothic"/>
              <a:ea typeface="Century Gothic"/>
              <a:cs typeface="Century Gothic"/>
              <a:sym typeface="Century Gothic"/>
            </a:endParaRPr>
          </a:p>
        </p:txBody>
      </p:sp>
      <p:pic>
        <p:nvPicPr>
          <p:cNvPr id="6" name="Google Shape;265;g2e5a8b74c22_0_0" descr="Universidad Nacional Agraria La Molina (UNALM) - Carreras y costos">
            <a:extLst>
              <a:ext uri="{FF2B5EF4-FFF2-40B4-BE49-F238E27FC236}">
                <a16:creationId xmlns:a16="http://schemas.microsoft.com/office/drawing/2014/main" id="{EB16D9E4-812D-39F5-5A47-B6A2EFB9B686}"/>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9" name="Picture 8">
            <a:extLst>
              <a:ext uri="{FF2B5EF4-FFF2-40B4-BE49-F238E27FC236}">
                <a16:creationId xmlns:a16="http://schemas.microsoft.com/office/drawing/2014/main" id="{3A06218B-0AB0-8855-F53E-63D225CACF89}"/>
              </a:ext>
            </a:extLst>
          </p:cNvPr>
          <p:cNvPicPr>
            <a:picLocks noChangeAspect="1"/>
          </p:cNvPicPr>
          <p:nvPr/>
        </p:nvPicPr>
        <p:blipFill>
          <a:blip r:embed="rId3"/>
          <a:stretch>
            <a:fillRect/>
          </a:stretch>
        </p:blipFill>
        <p:spPr>
          <a:xfrm>
            <a:off x="11520407" y="74228"/>
            <a:ext cx="593241" cy="593241"/>
          </a:xfrm>
          <a:prstGeom prst="rect">
            <a:avLst/>
          </a:prstGeom>
        </p:spPr>
      </p:pic>
      <p:sp>
        <p:nvSpPr>
          <p:cNvPr id="5" name="CuadroTexto 4">
            <a:extLst>
              <a:ext uri="{FF2B5EF4-FFF2-40B4-BE49-F238E27FC236}">
                <a16:creationId xmlns:a16="http://schemas.microsoft.com/office/drawing/2014/main" id="{CBE3EA38-C79B-6D5B-725A-AD3FBB4B46D9}"/>
              </a:ext>
            </a:extLst>
          </p:cNvPr>
          <p:cNvSpPr txBox="1"/>
          <p:nvPr/>
        </p:nvSpPr>
        <p:spPr>
          <a:xfrm>
            <a:off x="926123" y="692150"/>
            <a:ext cx="10339754" cy="461665"/>
          </a:xfrm>
          <a:prstGeom prst="rect">
            <a:avLst/>
          </a:prstGeom>
          <a:noFill/>
        </p:spPr>
        <p:txBody>
          <a:bodyPr wrap="square">
            <a:spAutoFit/>
          </a:bodyPr>
          <a:lstStyle/>
          <a:p>
            <a:r>
              <a:rPr lang="es-ES" sz="2400" b="1" dirty="0">
                <a:solidFill>
                  <a:srgbClr val="0070C0"/>
                </a:solidFill>
                <a:latin typeface="Century Gothic" panose="020B0502020202020204" pitchFamily="34" charset="0"/>
              </a:rPr>
              <a:t>Transformaciones para Estabilizar Varianza y Mejorar la Normalidad</a:t>
            </a:r>
            <a:endParaRPr lang="es-PE" sz="2400" b="1" dirty="0">
              <a:solidFill>
                <a:srgbClr val="0070C0"/>
              </a:solidFill>
              <a:latin typeface="Century Gothic" panose="020B0502020202020204" pitchFamily="34" charset="0"/>
            </a:endParaRPr>
          </a:p>
        </p:txBody>
      </p:sp>
      <p:graphicFrame>
        <p:nvGraphicFramePr>
          <p:cNvPr id="20" name="Diagrama 19">
            <a:extLst>
              <a:ext uri="{FF2B5EF4-FFF2-40B4-BE49-F238E27FC236}">
                <a16:creationId xmlns:a16="http://schemas.microsoft.com/office/drawing/2014/main" id="{5FB321BE-403D-4AE5-87DA-3B40A7BA5932}"/>
              </a:ext>
            </a:extLst>
          </p:cNvPr>
          <p:cNvGraphicFramePr/>
          <p:nvPr>
            <p:extLst>
              <p:ext uri="{D42A27DB-BD31-4B8C-83A1-F6EECF244321}">
                <p14:modId xmlns:p14="http://schemas.microsoft.com/office/powerpoint/2010/main" val="2580879735"/>
              </p:ext>
            </p:extLst>
          </p:nvPr>
        </p:nvGraphicFramePr>
        <p:xfrm>
          <a:off x="2032000" y="1120297"/>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546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27905-435B-2723-8DEA-E46BF1963F98}"/>
            </a:ext>
          </a:extLst>
        </p:cNvPr>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315FAE5-0004-538F-C8D0-7D68E07C0EB9}"/>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32460E2C-61BB-FE47-7698-9FA03F6D29E1}"/>
              </a:ext>
            </a:extLst>
          </p:cNvPr>
          <p:cNvSpPr txBox="1"/>
          <p:nvPr/>
        </p:nvSpPr>
        <p:spPr>
          <a:xfrm>
            <a:off x="617409" y="6565976"/>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sp>
        <p:nvSpPr>
          <p:cNvPr id="8" name="Google Shape;269;g2e5a8b74c22_0_0">
            <a:extLst>
              <a:ext uri="{FF2B5EF4-FFF2-40B4-BE49-F238E27FC236}">
                <a16:creationId xmlns:a16="http://schemas.microsoft.com/office/drawing/2014/main" id="{834E6500-6875-F53B-A75D-C00ADF8C273C}"/>
              </a:ext>
            </a:extLst>
          </p:cNvPr>
          <p:cNvSpPr txBox="1"/>
          <p:nvPr/>
        </p:nvSpPr>
        <p:spPr>
          <a:xfrm>
            <a:off x="1000258" y="159582"/>
            <a:ext cx="7298644"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3. Marco teórico</a:t>
            </a:r>
            <a:endParaRPr sz="2600" b="1" kern="0" dirty="0">
              <a:solidFill>
                <a:srgbClr val="568551"/>
              </a:solidFill>
              <a:latin typeface="Century Gothic"/>
              <a:ea typeface="Century Gothic"/>
              <a:cs typeface="Century Gothic"/>
              <a:sym typeface="Century Gothic"/>
            </a:endParaRPr>
          </a:p>
        </p:txBody>
      </p:sp>
      <p:pic>
        <p:nvPicPr>
          <p:cNvPr id="6" name="Google Shape;265;g2e5a8b74c22_0_0" descr="Universidad Nacional Agraria La Molina (UNALM) - Carreras y costos">
            <a:extLst>
              <a:ext uri="{FF2B5EF4-FFF2-40B4-BE49-F238E27FC236}">
                <a16:creationId xmlns:a16="http://schemas.microsoft.com/office/drawing/2014/main" id="{10C71172-C4C1-29E4-01C7-ABA8C67601D1}"/>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9" name="Picture 8">
            <a:extLst>
              <a:ext uri="{FF2B5EF4-FFF2-40B4-BE49-F238E27FC236}">
                <a16:creationId xmlns:a16="http://schemas.microsoft.com/office/drawing/2014/main" id="{BFC544E2-30D8-40B0-70D7-E79874C43450}"/>
              </a:ext>
            </a:extLst>
          </p:cNvPr>
          <p:cNvPicPr>
            <a:picLocks noChangeAspect="1"/>
          </p:cNvPicPr>
          <p:nvPr/>
        </p:nvPicPr>
        <p:blipFill>
          <a:blip r:embed="rId3"/>
          <a:stretch>
            <a:fillRect/>
          </a:stretch>
        </p:blipFill>
        <p:spPr>
          <a:xfrm>
            <a:off x="11520407" y="74228"/>
            <a:ext cx="593241" cy="593241"/>
          </a:xfrm>
          <a:prstGeom prst="rect">
            <a:avLst/>
          </a:prstGeom>
        </p:spPr>
      </p:pic>
      <p:sp>
        <p:nvSpPr>
          <p:cNvPr id="5" name="CuadroTexto 4">
            <a:extLst>
              <a:ext uri="{FF2B5EF4-FFF2-40B4-BE49-F238E27FC236}">
                <a16:creationId xmlns:a16="http://schemas.microsoft.com/office/drawing/2014/main" id="{B35F9744-71A9-49D6-4804-7FD40D32E590}"/>
              </a:ext>
            </a:extLst>
          </p:cNvPr>
          <p:cNvSpPr txBox="1"/>
          <p:nvPr/>
        </p:nvSpPr>
        <p:spPr>
          <a:xfrm>
            <a:off x="926123" y="607742"/>
            <a:ext cx="10339754" cy="461665"/>
          </a:xfrm>
          <a:prstGeom prst="rect">
            <a:avLst/>
          </a:prstGeom>
          <a:noFill/>
        </p:spPr>
        <p:txBody>
          <a:bodyPr wrap="square">
            <a:spAutoFit/>
          </a:bodyPr>
          <a:lstStyle/>
          <a:p>
            <a:pPr algn="ctr"/>
            <a:r>
              <a:rPr lang="es-ES" sz="2400" b="1" dirty="0">
                <a:solidFill>
                  <a:srgbClr val="0070C0"/>
                </a:solidFill>
                <a:latin typeface="Century Gothic" panose="020B0502020202020204" pitchFamily="34" charset="0"/>
              </a:rPr>
              <a:t>Fórmula de transformación Box-Cox</a:t>
            </a:r>
            <a:endParaRPr lang="es-PE" sz="2400" b="1" dirty="0">
              <a:solidFill>
                <a:srgbClr val="0070C0"/>
              </a:solidFill>
              <a:latin typeface="Century Gothic" panose="020B0502020202020204" pitchFamily="34" charset="0"/>
            </a:endParaRPr>
          </a:p>
        </p:txBody>
      </p:sp>
      <p:pic>
        <p:nvPicPr>
          <p:cNvPr id="7" name="Imagen 6">
            <a:extLst>
              <a:ext uri="{FF2B5EF4-FFF2-40B4-BE49-F238E27FC236}">
                <a16:creationId xmlns:a16="http://schemas.microsoft.com/office/drawing/2014/main" id="{850F91A2-8F3B-C4C5-3800-F0385E2788CF}"/>
              </a:ext>
            </a:extLst>
          </p:cNvPr>
          <p:cNvPicPr>
            <a:picLocks noChangeAspect="1"/>
          </p:cNvPicPr>
          <p:nvPr/>
        </p:nvPicPr>
        <p:blipFill>
          <a:blip r:embed="rId4"/>
          <a:stretch>
            <a:fillRect/>
          </a:stretch>
        </p:blipFill>
        <p:spPr>
          <a:xfrm>
            <a:off x="803842" y="1193265"/>
            <a:ext cx="4285114" cy="1413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49A061DF-C56A-4CC3-CE23-F41821BDBD5D}"/>
                  </a:ext>
                </a:extLst>
              </p:cNvPr>
              <p:cNvSpPr/>
              <p:nvPr/>
            </p:nvSpPr>
            <p:spPr>
              <a:xfrm>
                <a:off x="5387926" y="1092921"/>
                <a:ext cx="6000232" cy="1614335"/>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b="1" dirty="0">
                    <a:solidFill>
                      <a:schemeClr val="tx1"/>
                    </a:solidFill>
                  </a:rPr>
                  <a:t>Donde:</a:t>
                </a:r>
              </a:p>
              <a:p>
                <a:pPr/>
                <a14:m>
                  <m:oMathPara xmlns:m="http://schemas.openxmlformats.org/officeDocument/2006/math">
                    <m:oMathParaPr>
                      <m:jc m:val="left"/>
                    </m:oMathParaPr>
                    <m:oMath xmlns:m="http://schemas.openxmlformats.org/officeDocument/2006/math">
                      <m:r>
                        <a:rPr lang="es-ES" b="0" i="1" smtClean="0">
                          <a:solidFill>
                            <a:schemeClr val="tx1"/>
                          </a:solidFill>
                          <a:latin typeface="Cambria Math" panose="02040503050406030204" pitchFamily="18" charset="0"/>
                        </a:rPr>
                        <m:t>𝑦</m:t>
                      </m:r>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𝑒𝑠</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𝑒𝑙</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𝑣𝑎𝑙𝑜𝑟</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𝑑𝑒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𝑙𝑎</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𝑣𝑎𝑟𝑖𝑎𝑏𝑙𝑒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𝑞𝑢𝑒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𝑠𝑒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𝑑𝑒𝑠𝑒𝑎</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𝑡𝑟𝑎𝑛𝑠𝑓𝑜𝑟𝑚𝑎𝑟</m:t>
                      </m:r>
                    </m:oMath>
                  </m:oMathPara>
                </a14:m>
                <a:endParaRPr lang="es-ES" b="0" dirty="0">
                  <a:solidFill>
                    <a:schemeClr val="tx1"/>
                  </a:solidFill>
                </a:endParaRPr>
              </a:p>
              <a:p>
                <a:pPr/>
                <a14:m>
                  <m:oMathPara xmlns:m="http://schemas.openxmlformats.org/officeDocument/2006/math">
                    <m:oMathParaPr>
                      <m:jc m:val="left"/>
                    </m:oMathParaPr>
                    <m:oMath xmlns:m="http://schemas.openxmlformats.org/officeDocument/2006/math">
                      <m:r>
                        <m:rPr>
                          <m:sty m:val="p"/>
                        </m:rPr>
                        <a:rPr lang="el-GR" b="0" i="1" smtClean="0">
                          <a:solidFill>
                            <a:schemeClr val="tx1"/>
                          </a:solidFill>
                          <a:latin typeface="Cambria Math" panose="02040503050406030204" pitchFamily="18" charset="0"/>
                        </a:rPr>
                        <m:t>λ</m:t>
                      </m:r>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𝑒𝑠</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𝑒𝑙</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𝑝𝑎𝑟</m:t>
                      </m:r>
                      <m:r>
                        <a:rPr lang="es-ES" b="0" i="1" smtClean="0">
                          <a:solidFill>
                            <a:schemeClr val="tx1"/>
                          </a:solidFill>
                          <a:latin typeface="Cambria Math" panose="02040503050406030204" pitchFamily="18" charset="0"/>
                        </a:rPr>
                        <m:t>á</m:t>
                      </m:r>
                      <m:r>
                        <a:rPr lang="es-ES" b="0" i="1" smtClean="0">
                          <a:solidFill>
                            <a:schemeClr val="tx1"/>
                          </a:solidFill>
                          <a:latin typeface="Cambria Math" panose="02040503050406030204" pitchFamily="18" charset="0"/>
                        </a:rPr>
                        <m:t>𝑚𝑒𝑡𝑟𝑜</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𝑑𝑒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𝑡𝑟𝑎𝑛𝑠𝑓𝑜𝑟𝑚𝑎𝑐𝑖</m:t>
                      </m:r>
                      <m:r>
                        <a:rPr lang="es-ES" b="0" i="1" smtClean="0">
                          <a:solidFill>
                            <a:schemeClr val="tx1"/>
                          </a:solidFill>
                          <a:latin typeface="Cambria Math" panose="02040503050406030204" pitchFamily="18" charset="0"/>
                        </a:rPr>
                        <m:t>ó</m:t>
                      </m:r>
                      <m:r>
                        <a:rPr lang="es-ES" b="0" i="1" smtClean="0">
                          <a:solidFill>
                            <a:schemeClr val="tx1"/>
                          </a:solidFill>
                          <a:latin typeface="Cambria Math" panose="02040503050406030204" pitchFamily="18" charset="0"/>
                        </a:rPr>
                        <m:t>𝑛</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𝑞𝑢𝑒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𝑠𝑒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𝑎𝑗𝑢𝑠𝑡𝑎</m:t>
                      </m:r>
                      <m:r>
                        <a:rPr lang="es-ES" b="0" i="1" smtClean="0">
                          <a:solidFill>
                            <a:schemeClr val="tx1"/>
                          </a:solidFill>
                          <a:latin typeface="Cambria Math" panose="02040503050406030204" pitchFamily="18" charset="0"/>
                        </a:rPr>
                        <m:t> </m:t>
                      </m:r>
                    </m:oMath>
                  </m:oMathPara>
                </a14:m>
                <a:endParaRPr lang="es-ES" dirty="0">
                  <a:solidFill>
                    <a:schemeClr val="tx1"/>
                  </a:solidFill>
                </a:endParaRPr>
              </a:p>
              <a:p>
                <a:pPr/>
                <a14:m>
                  <m:oMathPara xmlns:m="http://schemas.openxmlformats.org/officeDocument/2006/math">
                    <m:oMathParaPr>
                      <m:jc m:val="left"/>
                    </m:oMathParaPr>
                    <m:oMath xmlns:m="http://schemas.openxmlformats.org/officeDocument/2006/math">
                      <m:r>
                        <a:rPr lang="es-ES" b="0" i="1" smtClean="0">
                          <a:solidFill>
                            <a:schemeClr val="tx1"/>
                          </a:solidFill>
                          <a:latin typeface="Cambria Math" panose="02040503050406030204" pitchFamily="18" charset="0"/>
                        </a:rPr>
                        <m:t>𝑝𝑎𝑟𝑎</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𝑒𝑛𝑐𝑜𝑛𝑡𝑟𝑎𝑟𝑎</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𝑒𝑙</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𝑚𝑒𝑗𝑜𝑟</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𝑣𝑎𝑙𝑜𝑟</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𝑝𝑜𝑠𝑖𝑏𝑙𝑒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𝑞𝑢𝑒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𝑒𝑠𝑡𝑎𝑏𝑖𝑙𝑖𝑐𝑒</m:t>
                      </m:r>
                    </m:oMath>
                  </m:oMathPara>
                </a14:m>
                <a:endParaRPr lang="es-ES" dirty="0">
                  <a:solidFill>
                    <a:schemeClr val="tx1"/>
                  </a:solidFill>
                </a:endParaRPr>
              </a:p>
              <a:p>
                <a:pPr/>
                <a14:m>
                  <m:oMathPara xmlns:m="http://schemas.openxmlformats.org/officeDocument/2006/math">
                    <m:oMathParaPr>
                      <m:jc m:val="left"/>
                    </m:oMathParaPr>
                    <m:oMath xmlns:m="http://schemas.openxmlformats.org/officeDocument/2006/math">
                      <m:r>
                        <a:rPr lang="es-ES" b="0" i="1" smtClean="0">
                          <a:solidFill>
                            <a:schemeClr val="tx1"/>
                          </a:solidFill>
                          <a:latin typeface="Cambria Math" panose="02040503050406030204" pitchFamily="18" charset="0"/>
                        </a:rPr>
                        <m:t>𝑙𝑎</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𝑣𝑎𝑟𝑖𝑎𝑛𝑧𝑎</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𝑦</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𝑚𝑒𝑗𝑜𝑟𝑒</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𝑙𝑎</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𝑛𝑜𝑟𝑚𝑎𝑙𝑖𝑑𝑎𝑑</m:t>
                      </m:r>
                    </m:oMath>
                  </m:oMathPara>
                </a14:m>
                <a:endParaRPr lang="es-ES" dirty="0">
                  <a:solidFill>
                    <a:schemeClr val="tx1"/>
                  </a:solidFill>
                </a:endParaRPr>
              </a:p>
            </p:txBody>
          </p:sp>
        </mc:Choice>
        <mc:Fallback xmlns="">
          <p:sp>
            <p:nvSpPr>
              <p:cNvPr id="12" name="Rectángulo 11">
                <a:extLst>
                  <a:ext uri="{FF2B5EF4-FFF2-40B4-BE49-F238E27FC236}">
                    <a16:creationId xmlns:a16="http://schemas.microsoft.com/office/drawing/2014/main" id="{49A061DF-C56A-4CC3-CE23-F41821BDBD5D}"/>
                  </a:ext>
                </a:extLst>
              </p:cNvPr>
              <p:cNvSpPr>
                <a:spLocks noRot="1" noChangeAspect="1" noMove="1" noResize="1" noEditPoints="1" noAdjustHandles="1" noChangeArrowheads="1" noChangeShapeType="1" noTextEdit="1"/>
              </p:cNvSpPr>
              <p:nvPr/>
            </p:nvSpPr>
            <p:spPr>
              <a:xfrm>
                <a:off x="5387926" y="1092921"/>
                <a:ext cx="6000232" cy="1614335"/>
              </a:xfrm>
              <a:prstGeom prst="rect">
                <a:avLst/>
              </a:prstGeom>
              <a:blipFill>
                <a:blip r:embed="rId5"/>
                <a:stretch>
                  <a:fillRect l="-709"/>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graphicFrame>
            <p:nvGraphicFramePr>
              <p:cNvPr id="14" name="Diagrama 13">
                <a:extLst>
                  <a:ext uri="{FF2B5EF4-FFF2-40B4-BE49-F238E27FC236}">
                    <a16:creationId xmlns:a16="http://schemas.microsoft.com/office/drawing/2014/main" id="{B51A45B3-0D04-9C04-D131-085E0F8BFE77}"/>
                  </a:ext>
                </a:extLst>
              </p:cNvPr>
              <p:cNvGraphicFramePr/>
              <p:nvPr>
                <p:extLst>
                  <p:ext uri="{D42A27DB-BD31-4B8C-83A1-F6EECF244321}">
                    <p14:modId xmlns:p14="http://schemas.microsoft.com/office/powerpoint/2010/main" val="1387245873"/>
                  </p:ext>
                </p:extLst>
              </p:nvPr>
            </p:nvGraphicFramePr>
            <p:xfrm>
              <a:off x="75177" y="2654348"/>
              <a:ext cx="12041646" cy="39211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Choice>
        <mc:Fallback xmlns="">
          <p:graphicFrame>
            <p:nvGraphicFramePr>
              <p:cNvPr id="14" name="Diagrama 13">
                <a:extLst>
                  <a:ext uri="{FF2B5EF4-FFF2-40B4-BE49-F238E27FC236}">
                    <a16:creationId xmlns:a16="http://schemas.microsoft.com/office/drawing/2014/main" id="{B51A45B3-0D04-9C04-D131-085E0F8BFE77}"/>
                  </a:ext>
                </a:extLst>
              </p:cNvPr>
              <p:cNvGraphicFramePr/>
              <p:nvPr>
                <p:extLst>
                  <p:ext uri="{D42A27DB-BD31-4B8C-83A1-F6EECF244321}">
                    <p14:modId xmlns:p14="http://schemas.microsoft.com/office/powerpoint/2010/main" val="1387245873"/>
                  </p:ext>
                </p:extLst>
              </p:nvPr>
            </p:nvGraphicFramePr>
            <p:xfrm>
              <a:off x="75177" y="2654348"/>
              <a:ext cx="12041646" cy="392117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Fallback>
      </mc:AlternateContent>
    </p:spTree>
    <p:extLst>
      <p:ext uri="{BB962C8B-B14F-4D97-AF65-F5344CB8AC3E}">
        <p14:creationId xmlns:p14="http://schemas.microsoft.com/office/powerpoint/2010/main" val="47284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D27F27D6-1B87-4750-9374-C25DBBEF9D4F}"/>
              </a:ext>
            </a:extLst>
          </p:cNvPr>
          <p:cNvSpPr txBox="1"/>
          <p:nvPr/>
        </p:nvSpPr>
        <p:spPr>
          <a:xfrm>
            <a:off x="880832" y="418999"/>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b="1" kern="0" dirty="0">
                <a:solidFill>
                  <a:srgbClr val="568551"/>
                </a:solidFill>
                <a:latin typeface="Century Gothic"/>
                <a:ea typeface="Century Gothic"/>
                <a:cs typeface="Century Gothic"/>
                <a:sym typeface="Century Gothic"/>
              </a:rPr>
              <a:t>4. Metodología</a:t>
            </a:r>
            <a:endParaRPr sz="3200" b="1" kern="0" dirty="0">
              <a:solidFill>
                <a:srgbClr val="568551"/>
              </a:solidFill>
              <a:latin typeface="Century Gothic"/>
              <a:ea typeface="Century Gothic"/>
              <a:cs typeface="Century Gothic"/>
              <a:sym typeface="Century Gothic"/>
            </a:endParaRPr>
          </a:p>
        </p:txBody>
      </p:sp>
      <p:cxnSp>
        <p:nvCxnSpPr>
          <p:cNvPr id="9" name="Google Shape;267;g2e5a8b74c22_0_0">
            <a:extLst>
              <a:ext uri="{FF2B5EF4-FFF2-40B4-BE49-F238E27FC236}">
                <a16:creationId xmlns:a16="http://schemas.microsoft.com/office/drawing/2014/main" id="{D42604AE-74B3-3B2F-AC67-0114DE9418AF}"/>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7" name="Imagen 6">
            <a:extLst>
              <a:ext uri="{FF2B5EF4-FFF2-40B4-BE49-F238E27FC236}">
                <a16:creationId xmlns:a16="http://schemas.microsoft.com/office/drawing/2014/main" id="{028AC448-CF56-9EDD-69CE-BF601C2F8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54" y="1356398"/>
            <a:ext cx="10620927" cy="36950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247CA8F8-2633-BB52-3829-70C48D557339}"/>
              </a:ext>
            </a:extLst>
          </p:cNvPr>
          <p:cNvSpPr txBox="1"/>
          <p:nvPr/>
        </p:nvSpPr>
        <p:spPr>
          <a:xfrm>
            <a:off x="3705513" y="5267505"/>
            <a:ext cx="4780973" cy="400110"/>
          </a:xfrm>
          <a:prstGeom prst="rect">
            <a:avLst/>
          </a:prstGeom>
          <a:noFill/>
        </p:spPr>
        <p:txBody>
          <a:bodyPr wrap="square">
            <a:spAutoFit/>
          </a:bodyPr>
          <a:lstStyle/>
          <a:p>
            <a:r>
              <a:rPr lang="es-ES" sz="2000" b="1" dirty="0">
                <a:solidFill>
                  <a:srgbClr val="000000"/>
                </a:solidFill>
                <a:effectLst/>
                <a:latin typeface="Century Gothic" panose="020B0502020202020204" pitchFamily="34" charset="0"/>
                <a:ea typeface="Times New Roman" panose="02020603050405020304" pitchFamily="18" charset="0"/>
              </a:rPr>
              <a:t>Flujograma metodológico empleado</a:t>
            </a:r>
            <a:endParaRPr lang="es-PE" sz="2000" b="1" dirty="0">
              <a:latin typeface="Century Gothic" panose="020B0502020202020204" pitchFamily="34" charset="0"/>
            </a:endParaRPr>
          </a:p>
        </p:txBody>
      </p:sp>
    </p:spTree>
    <p:extLst>
      <p:ext uri="{BB962C8B-B14F-4D97-AF65-F5344CB8AC3E}">
        <p14:creationId xmlns:p14="http://schemas.microsoft.com/office/powerpoint/2010/main" val="148776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graphicFrame>
        <p:nvGraphicFramePr>
          <p:cNvPr id="9" name="Tabla 8">
            <a:extLst>
              <a:ext uri="{FF2B5EF4-FFF2-40B4-BE49-F238E27FC236}">
                <a16:creationId xmlns:a16="http://schemas.microsoft.com/office/drawing/2014/main" id="{50A26BB5-8CD5-4405-AB02-41D934E58E08}"/>
              </a:ext>
            </a:extLst>
          </p:cNvPr>
          <p:cNvGraphicFramePr>
            <a:graphicFrameLocks noGrp="1"/>
          </p:cNvGraphicFramePr>
          <p:nvPr>
            <p:extLst>
              <p:ext uri="{D42A27DB-BD31-4B8C-83A1-F6EECF244321}">
                <p14:modId xmlns:p14="http://schemas.microsoft.com/office/powerpoint/2010/main" val="529895586"/>
              </p:ext>
            </p:extLst>
          </p:nvPr>
        </p:nvGraphicFramePr>
        <p:xfrm>
          <a:off x="880832" y="813260"/>
          <a:ext cx="4252848" cy="4847469"/>
        </p:xfrm>
        <a:graphic>
          <a:graphicData uri="http://schemas.openxmlformats.org/drawingml/2006/table">
            <a:tbl>
              <a:tblPr firstRow="1" firstCol="1" bandRow="1"/>
              <a:tblGrid>
                <a:gridCol w="708808">
                  <a:extLst>
                    <a:ext uri="{9D8B030D-6E8A-4147-A177-3AD203B41FA5}">
                      <a16:colId xmlns:a16="http://schemas.microsoft.com/office/drawing/2014/main" val="1174332263"/>
                    </a:ext>
                  </a:extLst>
                </a:gridCol>
                <a:gridCol w="708808">
                  <a:extLst>
                    <a:ext uri="{9D8B030D-6E8A-4147-A177-3AD203B41FA5}">
                      <a16:colId xmlns:a16="http://schemas.microsoft.com/office/drawing/2014/main" val="3699492431"/>
                    </a:ext>
                  </a:extLst>
                </a:gridCol>
                <a:gridCol w="708808">
                  <a:extLst>
                    <a:ext uri="{9D8B030D-6E8A-4147-A177-3AD203B41FA5}">
                      <a16:colId xmlns:a16="http://schemas.microsoft.com/office/drawing/2014/main" val="4081025796"/>
                    </a:ext>
                  </a:extLst>
                </a:gridCol>
                <a:gridCol w="708808">
                  <a:extLst>
                    <a:ext uri="{9D8B030D-6E8A-4147-A177-3AD203B41FA5}">
                      <a16:colId xmlns:a16="http://schemas.microsoft.com/office/drawing/2014/main" val="980998638"/>
                    </a:ext>
                  </a:extLst>
                </a:gridCol>
                <a:gridCol w="708808">
                  <a:extLst>
                    <a:ext uri="{9D8B030D-6E8A-4147-A177-3AD203B41FA5}">
                      <a16:colId xmlns:a16="http://schemas.microsoft.com/office/drawing/2014/main" val="219134994"/>
                    </a:ext>
                  </a:extLst>
                </a:gridCol>
                <a:gridCol w="708808">
                  <a:extLst>
                    <a:ext uri="{9D8B030D-6E8A-4147-A177-3AD203B41FA5}">
                      <a16:colId xmlns:a16="http://schemas.microsoft.com/office/drawing/2014/main" val="285527103"/>
                    </a:ext>
                  </a:extLst>
                </a:gridCol>
              </a:tblGrid>
              <a:tr h="271473">
                <a:tc>
                  <a:txBody>
                    <a:bodyPr/>
                    <a:lstStyle/>
                    <a:p>
                      <a:pPr algn="ctr"/>
                      <a:r>
                        <a:rPr lang="es-PE" sz="800" b="1">
                          <a:solidFill>
                            <a:srgbClr val="000000"/>
                          </a:solidFill>
                          <a:effectLst/>
                          <a:latin typeface="Times New Roman" panose="02020603050405020304" pitchFamily="18" charset="0"/>
                          <a:ea typeface="Times New Roman" panose="02020603050405020304" pitchFamily="18" charset="0"/>
                        </a:rPr>
                        <a:t>Tratamiento</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800" b="1">
                          <a:solidFill>
                            <a:srgbClr val="000000"/>
                          </a:solidFill>
                          <a:effectLst/>
                          <a:latin typeface="Times New Roman" panose="02020603050405020304" pitchFamily="18" charset="0"/>
                          <a:ea typeface="Times New Roman" panose="02020603050405020304" pitchFamily="18" charset="0"/>
                        </a:rPr>
                        <a:t>Emisores</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800" b="1">
                          <a:solidFill>
                            <a:srgbClr val="000000"/>
                          </a:solidFill>
                          <a:effectLst/>
                          <a:latin typeface="Times New Roman" panose="02020603050405020304" pitchFamily="18" charset="0"/>
                          <a:ea typeface="Times New Roman" panose="02020603050405020304" pitchFamily="18" charset="0"/>
                        </a:rPr>
                        <a:t>N2O</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800" b="1">
                          <a:solidFill>
                            <a:srgbClr val="000000"/>
                          </a:solidFill>
                          <a:effectLst/>
                          <a:latin typeface="Times New Roman" panose="02020603050405020304" pitchFamily="18" charset="0"/>
                          <a:ea typeface="Times New Roman" panose="02020603050405020304" pitchFamily="18" charset="0"/>
                        </a:rPr>
                        <a:t>Tratamiento</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800" b="1">
                          <a:solidFill>
                            <a:srgbClr val="000000"/>
                          </a:solidFill>
                          <a:effectLst/>
                          <a:latin typeface="Times New Roman" panose="02020603050405020304" pitchFamily="18" charset="0"/>
                          <a:ea typeface="Times New Roman" panose="02020603050405020304" pitchFamily="18" charset="0"/>
                        </a:rPr>
                        <a:t>Emisores</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800" b="1">
                          <a:solidFill>
                            <a:srgbClr val="000000"/>
                          </a:solidFill>
                          <a:effectLst/>
                          <a:latin typeface="Times New Roman" panose="02020603050405020304" pitchFamily="18" charset="0"/>
                          <a:ea typeface="Times New Roman" panose="02020603050405020304" pitchFamily="18" charset="0"/>
                        </a:rPr>
                        <a:t>N2O</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3828408"/>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24.7</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28.5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9765052"/>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25.6</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32.8</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2808148805"/>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26.5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37.1</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3653272359"/>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21.6</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3.5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3119345574"/>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23.5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4.8</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264721219"/>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25.4</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6.1</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63818954"/>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20.1</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4001723234"/>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21.3</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5.5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2424665123"/>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22.5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6</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3073233865"/>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21.3</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4</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2363941368"/>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22.5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4.4</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1980231946"/>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23.7</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4.8</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3537423845"/>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22.9</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3.3</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875099379"/>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26.3</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4.4</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3798654217"/>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NH4+-N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29.7</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5.5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281557763"/>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28.6</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5.4</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1290115156"/>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30.4</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6.5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extLst>
                  <a:ext uri="{0D108BD9-81ED-4DB2-BD59-A6C34878D82A}">
                    <a16:rowId xmlns:a16="http://schemas.microsoft.com/office/drawing/2014/main" val="2861427081"/>
                  </a:ext>
                </a:extLst>
              </a:tr>
              <a:tr h="169387">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32.2</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NO3-N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N80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r>
                        <a:rPr lang="es-ES" sz="900">
                          <a:solidFill>
                            <a:srgbClr val="000000"/>
                          </a:solidFill>
                          <a:effectLst/>
                          <a:latin typeface="Times New Roman" panose="02020603050405020304" pitchFamily="18" charset="0"/>
                          <a:ea typeface="Times New Roman" panose="02020603050405020304" pitchFamily="18" charset="0"/>
                        </a:rPr>
                        <a:t>7.6</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454184"/>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26.7</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495446576"/>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29</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4171853643"/>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N20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31.3</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272847393"/>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25.5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45571865"/>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26.7</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993014504"/>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N40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27.9</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634826106"/>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25</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797276895"/>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26.9</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a:noFill/>
                    </a:lnB>
                  </a:tcPr>
                </a:tc>
                <a:tc gridSpan="3">
                  <a:txBody>
                    <a:bodyPr/>
                    <a:lstStyle/>
                    <a:p>
                      <a:pPr algn="just"/>
                      <a:r>
                        <a:rPr lang="es-PE" sz="100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196357824"/>
                  </a:ext>
                </a:extLst>
              </a:tr>
              <a:tr h="169670">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Nmin</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N60</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ES" sz="900">
                          <a:solidFill>
                            <a:srgbClr val="000000"/>
                          </a:solidFill>
                          <a:effectLst/>
                          <a:latin typeface="Times New Roman" panose="02020603050405020304" pitchFamily="18" charset="0"/>
                          <a:ea typeface="Times New Roman" panose="02020603050405020304" pitchFamily="18" charset="0"/>
                        </a:rPr>
                        <a:t>28.8</a:t>
                      </a:r>
                      <a:endParaRPr lang="es-PE" sz="1000">
                        <a:effectLst/>
                        <a:latin typeface="Times New Roman" panose="02020603050405020304" pitchFamily="18" charset="0"/>
                        <a:ea typeface="Times New Roman" panose="02020603050405020304" pitchFamily="18" charset="0"/>
                      </a:endParaRPr>
                    </a:p>
                  </a:txBody>
                  <a:tcPr marL="35500" marR="35500" marT="0" marB="0" anchor="b">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algn="just"/>
                      <a:r>
                        <a:rPr lang="es-PE" sz="1000" dirty="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a:noFill/>
                    </a:lnB>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4242826939"/>
                  </a:ext>
                </a:extLst>
              </a:tr>
            </a:tbl>
          </a:graphicData>
        </a:graphic>
      </p:graphicFrame>
      <p:pic>
        <p:nvPicPr>
          <p:cNvPr id="11" name="Imagen 10">
            <a:extLst>
              <a:ext uri="{FF2B5EF4-FFF2-40B4-BE49-F238E27FC236}">
                <a16:creationId xmlns:a16="http://schemas.microsoft.com/office/drawing/2014/main" id="{C6B29790-7CD7-4BBE-A07C-9731039B93C5}"/>
              </a:ext>
            </a:extLst>
          </p:cNvPr>
          <p:cNvPicPr>
            <a:picLocks noChangeAspect="1"/>
          </p:cNvPicPr>
          <p:nvPr/>
        </p:nvPicPr>
        <p:blipFill>
          <a:blip r:embed="rId4"/>
          <a:stretch>
            <a:fillRect/>
          </a:stretch>
        </p:blipFill>
        <p:spPr>
          <a:xfrm>
            <a:off x="5312798" y="989365"/>
            <a:ext cx="6800850" cy="1876425"/>
          </a:xfrm>
          <a:prstGeom prst="rect">
            <a:avLst/>
          </a:prstGeom>
        </p:spPr>
      </p:pic>
      <p:sp>
        <p:nvSpPr>
          <p:cNvPr id="12" name="CuadroTexto 11">
            <a:extLst>
              <a:ext uri="{FF2B5EF4-FFF2-40B4-BE49-F238E27FC236}">
                <a16:creationId xmlns:a16="http://schemas.microsoft.com/office/drawing/2014/main" id="{47E7FB80-EBFD-4C18-A85D-2F38F36DE9BB}"/>
              </a:ext>
            </a:extLst>
          </p:cNvPr>
          <p:cNvSpPr txBox="1"/>
          <p:nvPr/>
        </p:nvSpPr>
        <p:spPr>
          <a:xfrm>
            <a:off x="5312798" y="3248734"/>
            <a:ext cx="6800850" cy="3046988"/>
          </a:xfrm>
          <a:prstGeom prst="rect">
            <a:avLst/>
          </a:prstGeom>
          <a:noFill/>
        </p:spPr>
        <p:txBody>
          <a:bodyPr wrap="square">
            <a:spAutoFit/>
          </a:bodyPr>
          <a:lstStyle/>
          <a:p>
            <a:pPr algn="just"/>
            <a:r>
              <a:rPr lang="es-MX" sz="1600" dirty="0"/>
              <a:t>Los resultados del ANOVA indican que existen diferencias altamente significativas en las emisiones de N₂O entre los diferentes grupos de emisores. Con un valor </a:t>
            </a:r>
            <a:r>
              <a:rPr lang="es-MX" sz="1600" b="1" dirty="0"/>
              <a:t>F</a:t>
            </a:r>
            <a:r>
              <a:rPr lang="es-MX" sz="1600" dirty="0"/>
              <a:t> de </a:t>
            </a:r>
            <a:r>
              <a:rPr lang="es-MX" sz="1600" b="1" dirty="0"/>
              <a:t>400.3</a:t>
            </a:r>
            <a:r>
              <a:rPr lang="es-MX" sz="1600" dirty="0"/>
              <a:t> y un valor </a:t>
            </a:r>
            <a:r>
              <a:rPr lang="es-MX" sz="1600" b="1" dirty="0"/>
              <a:t>p &lt; 2e-16</a:t>
            </a:r>
            <a:r>
              <a:rPr lang="es-MX" sz="1600" dirty="0"/>
              <a:t>, mucho menor que el umbral común de 0.05, se rechaza la hipótesis nula de que las medias de los grupos son iguales, lo que sugiere que los emisores tienen un efecto significativo en las emisiones de N₂O. Los grados de libertad para los emisores son 2, y la suma de cuadrados es de </a:t>
            </a:r>
            <a:r>
              <a:rPr lang="es-MX" sz="1600" b="1" dirty="0"/>
              <a:t>4783</a:t>
            </a:r>
            <a:r>
              <a:rPr lang="es-MX" sz="1600" dirty="0"/>
              <a:t>, lo que refleja que una gran parte de la variación en los datos se debe a las diferencias entre emisores. Los residuos tienen una suma de cuadrados de </a:t>
            </a:r>
            <a:r>
              <a:rPr lang="es-MX" sz="1600" b="1" dirty="0"/>
              <a:t>251</a:t>
            </a:r>
            <a:r>
              <a:rPr lang="es-MX" sz="1600" dirty="0"/>
              <a:t> con 42 grados de libertad, lo que indica que la variabilidad dentro de los grupos es relativamente pequeña en comparación con la variabilidad entre los grupos.</a:t>
            </a:r>
            <a:endParaRPr lang="es-PE" sz="1600" dirty="0"/>
          </a:p>
        </p:txBody>
      </p:sp>
    </p:spTree>
    <p:extLst>
      <p:ext uri="{BB962C8B-B14F-4D97-AF65-F5344CB8AC3E}">
        <p14:creationId xmlns:p14="http://schemas.microsoft.com/office/powerpoint/2010/main" val="333540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a:ea typeface="Century Gothic"/>
                <a:cs typeface="Century Gothic"/>
                <a:sym typeface="Century Gothic"/>
              </a:rPr>
              <a:t>5. Resultados</a:t>
            </a:r>
            <a:endParaRPr sz="2600" b="1" kern="0" dirty="0">
              <a:solidFill>
                <a:schemeClr val="accent5"/>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8" name="Imagen 7">
            <a:extLst>
              <a:ext uri="{FF2B5EF4-FFF2-40B4-BE49-F238E27FC236}">
                <a16:creationId xmlns:a16="http://schemas.microsoft.com/office/drawing/2014/main" id="{2DD6B409-0122-47E1-8A50-2F200E09ACDD}"/>
              </a:ext>
            </a:extLst>
          </p:cNvPr>
          <p:cNvPicPr>
            <a:picLocks noChangeAspect="1"/>
          </p:cNvPicPr>
          <p:nvPr/>
        </p:nvPicPr>
        <p:blipFill rotWithShape="1">
          <a:blip r:embed="rId4">
            <a:extLst>
              <a:ext uri="{28A0092B-C50C-407E-A947-70E740481C1C}">
                <a14:useLocalDpi xmlns:a14="http://schemas.microsoft.com/office/drawing/2010/main" val="0"/>
              </a:ext>
            </a:extLst>
          </a:blip>
          <a:srcRect t="5573" b="2127"/>
          <a:stretch/>
        </p:blipFill>
        <p:spPr>
          <a:xfrm>
            <a:off x="2325366" y="2336801"/>
            <a:ext cx="7313606" cy="3790498"/>
          </a:xfrm>
          <a:prstGeom prst="rect">
            <a:avLst/>
          </a:prstGeom>
        </p:spPr>
      </p:pic>
      <p:pic>
        <p:nvPicPr>
          <p:cNvPr id="10" name="Imagen 9">
            <a:extLst>
              <a:ext uri="{FF2B5EF4-FFF2-40B4-BE49-F238E27FC236}">
                <a16:creationId xmlns:a16="http://schemas.microsoft.com/office/drawing/2014/main" id="{28AAADB6-1E59-47FA-8F54-25533B3F20EE}"/>
              </a:ext>
            </a:extLst>
          </p:cNvPr>
          <p:cNvPicPr>
            <a:picLocks noChangeAspect="1"/>
          </p:cNvPicPr>
          <p:nvPr/>
        </p:nvPicPr>
        <p:blipFill>
          <a:blip r:embed="rId5"/>
          <a:stretch>
            <a:fillRect/>
          </a:stretch>
        </p:blipFill>
        <p:spPr>
          <a:xfrm>
            <a:off x="880832" y="649989"/>
            <a:ext cx="6897657" cy="1431420"/>
          </a:xfrm>
          <a:prstGeom prst="rect">
            <a:avLst/>
          </a:prstGeom>
        </p:spPr>
      </p:pic>
    </p:spTree>
    <p:extLst>
      <p:ext uri="{BB962C8B-B14F-4D97-AF65-F5344CB8AC3E}">
        <p14:creationId xmlns:p14="http://schemas.microsoft.com/office/powerpoint/2010/main" val="4181367653"/>
      </p:ext>
    </p:extLst>
  </p:cSld>
  <p:clrMapOvr>
    <a:masterClrMapping/>
  </p:clrMapOvr>
</p:sld>
</file>

<file path=ppt/theme/theme1.xml><?xml version="1.0" encoding="utf-8"?>
<a:theme xmlns:a="http://schemas.openxmlformats.org/drawingml/2006/main" name="2_Office Theme">
  <a:themeElements>
    <a:clrScheme name="Recent green">
      <a:dk1>
        <a:srgbClr val="000000"/>
      </a:dk1>
      <a:lt1>
        <a:srgbClr val="FFFFFF"/>
      </a:lt1>
      <a:dk2>
        <a:srgbClr val="44546A"/>
      </a:dk2>
      <a:lt2>
        <a:srgbClr val="E7E6E6"/>
      </a:lt2>
      <a:accent1>
        <a:srgbClr val="4CAF50"/>
      </a:accent1>
      <a:accent2>
        <a:srgbClr val="43A047"/>
      </a:accent2>
      <a:accent3>
        <a:srgbClr val="388E3C"/>
      </a:accent3>
      <a:accent4>
        <a:srgbClr val="44BF55"/>
      </a:accent4>
      <a:accent5>
        <a:srgbClr val="118715"/>
      </a:accent5>
      <a:accent6>
        <a:srgbClr val="14481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1333</Words>
  <Application>Microsoft Office PowerPoint</Application>
  <PresentationFormat>Panorámica</PresentationFormat>
  <Paragraphs>261</Paragraphs>
  <Slides>14</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Cambria Math</vt:lpstr>
      <vt:lpstr>Century Gothic</vt:lpstr>
      <vt:lpstr>Times New Roman</vt:lpstr>
      <vt:lpstr>Wingdings</vt:lpstr>
      <vt:lpstr>2_Office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Jhonsy Omar Silva López</dc:creator>
  <cp:lastModifiedBy>Jose Zevallos Ruiz</cp:lastModifiedBy>
  <cp:revision>45</cp:revision>
  <dcterms:created xsi:type="dcterms:W3CDTF">2024-09-03T15:33:41Z</dcterms:created>
  <dcterms:modified xsi:type="dcterms:W3CDTF">2024-10-07T16:26:19Z</dcterms:modified>
</cp:coreProperties>
</file>