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4302" r:id="rId2"/>
    <p:sldId id="258" r:id="rId3"/>
    <p:sldId id="4296" r:id="rId4"/>
    <p:sldId id="268" r:id="rId5"/>
    <p:sldId id="4289" r:id="rId6"/>
    <p:sldId id="4309" r:id="rId7"/>
    <p:sldId id="4317" r:id="rId8"/>
    <p:sldId id="4318" r:id="rId9"/>
    <p:sldId id="4311" r:id="rId10"/>
    <p:sldId id="4319" r:id="rId11"/>
    <p:sldId id="4320" r:id="rId12"/>
    <p:sldId id="4321" r:id="rId13"/>
    <p:sldId id="4295" r:id="rId14"/>
    <p:sldId id="4322" r:id="rId15"/>
    <p:sldId id="432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8551"/>
    <a:srgbClr val="136BA5"/>
    <a:srgbClr val="A09EA4"/>
    <a:srgbClr val="CEBCCB"/>
    <a:srgbClr val="BBB5BA"/>
    <a:srgbClr val="E2CEE4"/>
    <a:srgbClr val="DCD6D7"/>
    <a:srgbClr val="EBC7D0"/>
    <a:srgbClr val="E2ACB9"/>
    <a:srgbClr val="BB41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44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AE0C0-63AB-438A-AAE5-4BEE5084D9B0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6D029-1BFD-4C8B-948F-28CBD1827E5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4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81575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81" name="Google Shape;28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997"/>
              <a:buFont typeface="Calibri"/>
              <a:buNone/>
              <a:defRPr sz="5999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99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5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5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6666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2"/>
          <p:cNvSpPr txBox="1"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82"/>
          <p:cNvSpPr txBox="1">
            <a:spLocks noGrp="1"/>
          </p:cNvSpPr>
          <p:nvPr>
            <p:ph type="body" idx="1"/>
          </p:nvPr>
        </p:nvSpPr>
        <p:spPr>
          <a:xfrm rot="5400000">
            <a:off x="3920332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lvl="0" indent="-1714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457200" lvl="1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685800" lvl="2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914400" lvl="3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143000" lvl="4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371600" lvl="5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600200" lvl="6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828800" lvl="7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057400" lvl="8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8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82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8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3737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3"/>
          <p:cNvSpPr txBox="1">
            <a:spLocks noGrp="1"/>
          </p:cNvSpPr>
          <p:nvPr>
            <p:ph type="title"/>
          </p:nvPr>
        </p:nvSpPr>
        <p:spPr>
          <a:xfrm rot="5400000">
            <a:off x="7133431" y="1956595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lvl="0" indent="-1714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457200" lvl="1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685800" lvl="2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914400" lvl="3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143000" lvl="4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371600" lvl="5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600200" lvl="6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828800" lvl="7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057400" lvl="8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8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83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8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243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4"/>
          <p:cNvSpPr txBox="1"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4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lvl="0" indent="-1714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457200" lvl="1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685800" lvl="2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914400" lvl="3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143000" lvl="4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371600" lvl="5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600200" lvl="6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828800" lvl="7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057400" lvl="8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4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472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5"/>
          <p:cNvSpPr txBox="1"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997"/>
              <a:buFont typeface="Calibri"/>
              <a:buNone/>
              <a:defRPr sz="5999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5"/>
          <p:cNvSpPr txBox="1"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lvl="0" indent="-1143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799"/>
              <a:buNone/>
              <a:defRPr sz="2400">
                <a:solidFill>
                  <a:srgbClr val="888888"/>
                </a:solidFill>
              </a:defRPr>
            </a:lvl1pPr>
            <a:lvl2pPr marL="457200" lvl="1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3999"/>
              <a:buNone/>
              <a:defRPr sz="2000">
                <a:solidFill>
                  <a:srgbClr val="888888"/>
                </a:solidFill>
              </a:defRPr>
            </a:lvl2pPr>
            <a:lvl3pPr marL="685800" lvl="2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3599"/>
              <a:buNone/>
              <a:defRPr sz="1800">
                <a:solidFill>
                  <a:srgbClr val="888888"/>
                </a:solidFill>
              </a:defRPr>
            </a:lvl3pPr>
            <a:lvl4pPr marL="914400" lvl="3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3199"/>
              <a:buNone/>
              <a:defRPr sz="1600">
                <a:solidFill>
                  <a:srgbClr val="888888"/>
                </a:solidFill>
              </a:defRPr>
            </a:lvl4pPr>
            <a:lvl5pPr marL="1143000" lvl="4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3199"/>
              <a:buNone/>
              <a:defRPr sz="1600">
                <a:solidFill>
                  <a:srgbClr val="888888"/>
                </a:solidFill>
              </a:defRPr>
            </a:lvl5pPr>
            <a:lvl6pPr marL="1371600" lvl="5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3199"/>
              <a:buNone/>
              <a:defRPr sz="1600">
                <a:solidFill>
                  <a:srgbClr val="888888"/>
                </a:solidFill>
              </a:defRPr>
            </a:lvl6pPr>
            <a:lvl7pPr marL="1600200" lvl="6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3199"/>
              <a:buNone/>
              <a:defRPr sz="1600">
                <a:solidFill>
                  <a:srgbClr val="888888"/>
                </a:solidFill>
              </a:defRPr>
            </a:lvl7pPr>
            <a:lvl8pPr marL="1828800" lvl="7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3199"/>
              <a:buNone/>
              <a:defRPr sz="1600">
                <a:solidFill>
                  <a:srgbClr val="888888"/>
                </a:solidFill>
              </a:defRPr>
            </a:lvl8pPr>
            <a:lvl9pPr marL="2057400" lvl="8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3199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7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5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2103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6"/>
          <p:cNvSpPr txBox="1"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lvl="0" indent="-1714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457200" lvl="1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685800" lvl="2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914400" lvl="3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143000" lvl="4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371600" lvl="5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600200" lvl="6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828800" lvl="7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057400" lvl="8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7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lvl="0" indent="-1714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457200" lvl="1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685800" lvl="2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914400" lvl="3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143000" lvl="4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371600" lvl="5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600200" lvl="6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828800" lvl="7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057400" lvl="8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6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58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7"/>
          <p:cNvSpPr txBox="1"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228600" lvl="0" indent="-1143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99"/>
              <a:buNone/>
              <a:defRPr sz="2400" b="1"/>
            </a:lvl1pPr>
            <a:lvl2pPr marL="457200" lvl="1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None/>
              <a:defRPr sz="2000" b="1"/>
            </a:lvl2pPr>
            <a:lvl3pPr marL="685800" lvl="2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None/>
              <a:defRPr sz="1800" b="1"/>
            </a:lvl3pPr>
            <a:lvl4pPr marL="914400" lvl="3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 b="1"/>
            </a:lvl4pPr>
            <a:lvl5pPr marL="1143000" lvl="4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 b="1"/>
            </a:lvl5pPr>
            <a:lvl6pPr marL="1371600" lvl="5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 b="1"/>
            </a:lvl6pPr>
            <a:lvl7pPr marL="1600200" lvl="6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 b="1"/>
            </a:lvl7pPr>
            <a:lvl8pPr marL="1828800" lvl="7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 b="1"/>
            </a:lvl8pPr>
            <a:lvl9pPr marL="2057400" lvl="8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lvl="0" indent="-1714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457200" lvl="1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685800" lvl="2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914400" lvl="3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143000" lvl="4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371600" lvl="5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600200" lvl="6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828800" lvl="7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057400" lvl="8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228600" lvl="0" indent="-1143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99"/>
              <a:buNone/>
              <a:defRPr sz="2400" b="1"/>
            </a:lvl1pPr>
            <a:lvl2pPr marL="457200" lvl="1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None/>
              <a:defRPr sz="2000" b="1"/>
            </a:lvl2pPr>
            <a:lvl3pPr marL="685800" lvl="2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99"/>
              <a:buNone/>
              <a:defRPr sz="1800" b="1"/>
            </a:lvl3pPr>
            <a:lvl4pPr marL="914400" lvl="3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 b="1"/>
            </a:lvl4pPr>
            <a:lvl5pPr marL="1143000" lvl="4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 b="1"/>
            </a:lvl5pPr>
            <a:lvl6pPr marL="1371600" lvl="5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 b="1"/>
            </a:lvl6pPr>
            <a:lvl7pPr marL="1600200" lvl="6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 b="1"/>
            </a:lvl7pPr>
            <a:lvl8pPr marL="1828800" lvl="7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 b="1"/>
            </a:lvl8pPr>
            <a:lvl9pPr marL="2057400" lvl="8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lvl="0" indent="-1714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457200" lvl="1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685800" lvl="2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914400" lvl="3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143000" lvl="4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371600" lvl="5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600200" lvl="6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828800" lvl="7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057400" lvl="8" indent="-171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7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1377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8"/>
          <p:cNvSpPr txBox="1"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8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2123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9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9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7367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0"/>
          <p:cNvSpPr txBox="1"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98"/>
              <a:buFont typeface="Calibri"/>
              <a:buNone/>
              <a:defRPr sz="3199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0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lvl="0" indent="-317437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398"/>
              <a:buChar char="•"/>
              <a:defRPr sz="3199"/>
            </a:lvl1pPr>
            <a:lvl2pPr marL="457200" lvl="1" indent="-29206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599"/>
              <a:buChar char="•"/>
              <a:defRPr sz="2800"/>
            </a:lvl2pPr>
            <a:lvl3pPr marL="685800" lvl="2" indent="-26666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799"/>
              <a:buChar char="•"/>
              <a:defRPr sz="2400"/>
            </a:lvl3pPr>
            <a:lvl4pPr marL="914400" lvl="3" indent="-24126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Char char="•"/>
              <a:defRPr sz="2000"/>
            </a:lvl4pPr>
            <a:lvl5pPr marL="1143000" lvl="4" indent="-24126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Char char="•"/>
              <a:defRPr sz="2000"/>
            </a:lvl5pPr>
            <a:lvl6pPr marL="1371600" lvl="5" indent="-24126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Char char="•"/>
              <a:defRPr sz="2000"/>
            </a:lvl6pPr>
            <a:lvl7pPr marL="1600200" lvl="6" indent="-24126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Char char="•"/>
              <a:defRPr sz="2000"/>
            </a:lvl7pPr>
            <a:lvl8pPr marL="1828800" lvl="7" indent="-24126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Char char="•"/>
              <a:defRPr sz="2000"/>
            </a:lvl8pPr>
            <a:lvl9pPr marL="2057400" lvl="8" indent="-24126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999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80"/>
          <p:cNvSpPr txBox="1">
            <a:spLocks noGrp="1"/>
          </p:cNvSpPr>
          <p:nvPr>
            <p:ph type="body" idx="2"/>
          </p:nvPr>
        </p:nvSpPr>
        <p:spPr>
          <a:xfrm>
            <a:off x="839789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lvl="0" indent="-1143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/>
            </a:lvl1pPr>
            <a:lvl2pPr marL="457200" lvl="1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99"/>
              <a:buNone/>
              <a:defRPr sz="1400"/>
            </a:lvl2pPr>
            <a:lvl3pPr marL="685800" lvl="2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9"/>
              <a:buNone/>
              <a:defRPr sz="1200"/>
            </a:lvl3pPr>
            <a:lvl4pPr marL="914400" lvl="3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4pPr>
            <a:lvl5pPr marL="1143000" lvl="4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5pPr>
            <a:lvl6pPr marL="1371600" lvl="5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6pPr>
            <a:lvl7pPr marL="1600200" lvl="6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7pPr>
            <a:lvl8pPr marL="1828800" lvl="7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8pPr>
            <a:lvl9pPr marL="2057400" lvl="8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8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0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3058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1"/>
          <p:cNvSpPr txBox="1"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98"/>
              <a:buFont typeface="Calibri"/>
              <a:buNone/>
              <a:defRPr sz="3199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1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81"/>
          <p:cNvSpPr txBox="1">
            <a:spLocks noGrp="1"/>
          </p:cNvSpPr>
          <p:nvPr>
            <p:ph type="body" idx="1"/>
          </p:nvPr>
        </p:nvSpPr>
        <p:spPr>
          <a:xfrm>
            <a:off x="839789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lvl="0" indent="-1143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99"/>
              <a:buNone/>
              <a:defRPr sz="1600"/>
            </a:lvl1pPr>
            <a:lvl2pPr marL="457200" lvl="1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99"/>
              <a:buNone/>
              <a:defRPr sz="1400"/>
            </a:lvl2pPr>
            <a:lvl3pPr marL="685800" lvl="2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99"/>
              <a:buNone/>
              <a:defRPr sz="1200"/>
            </a:lvl3pPr>
            <a:lvl4pPr marL="914400" lvl="3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4pPr>
            <a:lvl5pPr marL="1143000" lvl="4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5pPr>
            <a:lvl6pPr marL="1371600" lvl="5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6pPr>
            <a:lvl7pPr marL="1600200" lvl="6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7pPr>
            <a:lvl8pPr marL="1828800" lvl="7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8pPr>
            <a:lvl9pPr marL="2057400" lvl="8" indent="-114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8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1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8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5719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4"/>
          <p:cNvSpPr txBox="1"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98"/>
              <a:buFont typeface="Calibri"/>
              <a:buNone/>
              <a:defRPr sz="8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4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584136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599"/>
              <a:buFont typeface="Arial"/>
              <a:buChar char="•"/>
              <a:defRPr sz="5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333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Char char="•"/>
              <a:defRPr sz="4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825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Char char="•"/>
              <a:defRPr sz="39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5713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sz="3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54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5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02682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/>
        </p:nvSpPr>
        <p:spPr>
          <a:xfrm>
            <a:off x="776029" y="2750047"/>
            <a:ext cx="1033296" cy="574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lnSpc>
                <a:spcPct val="156291"/>
              </a:lnSpc>
              <a:buClr>
                <a:srgbClr val="000000"/>
              </a:buClr>
              <a:buSzPts val="4800"/>
            </a:pPr>
            <a:r>
              <a:rPr lang="es-ES" sz="2200" b="1" kern="0" dirty="0">
                <a:solidFill>
                  <a:srgbClr val="262626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Curso:</a:t>
            </a:r>
            <a:endParaRPr sz="600" kern="0" dirty="0">
              <a:solidFill>
                <a:srgbClr val="262626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31"/>
          <p:cNvSpPr txBox="1"/>
          <p:nvPr/>
        </p:nvSpPr>
        <p:spPr>
          <a:xfrm>
            <a:off x="1809324" y="2896587"/>
            <a:ext cx="10643179" cy="384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buClr>
                <a:srgbClr val="000000"/>
              </a:buClr>
              <a:buSzPts val="4800"/>
            </a:pPr>
            <a:r>
              <a:rPr lang="es-ES" sz="2200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Diseño y Análisis de Experimentos en Ingeniería y Ciencias Ambientales</a:t>
            </a:r>
          </a:p>
        </p:txBody>
      </p:sp>
      <p:sp>
        <p:nvSpPr>
          <p:cNvPr id="190" name="Google Shape;190;p31"/>
          <p:cNvSpPr txBox="1"/>
          <p:nvPr/>
        </p:nvSpPr>
        <p:spPr>
          <a:xfrm>
            <a:off x="776029" y="4138392"/>
            <a:ext cx="6370585" cy="1388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8" tIns="17138" rIns="34288" bIns="17138" anchor="t" anchorCtr="0">
            <a:spAutoFit/>
          </a:bodyPr>
          <a:lstStyle/>
          <a:p>
            <a:pPr defTabSz="457200">
              <a:buClr>
                <a:srgbClr val="000000"/>
              </a:buClr>
              <a:buSzPts val="3900"/>
            </a:pPr>
            <a:r>
              <a:rPr lang="es-ES" sz="1950" b="1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Docente:</a:t>
            </a:r>
            <a:endParaRPr sz="700" kern="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defTabSz="457200">
              <a:spcBef>
                <a:spcPts val="390"/>
              </a:spcBef>
              <a:buClr>
                <a:srgbClr val="000000"/>
              </a:buClr>
              <a:buSzPts val="3900"/>
            </a:pPr>
            <a:r>
              <a:rPr lang="es-ES" sz="1950" b="1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		-PhD. </a:t>
            </a:r>
            <a:r>
              <a:rPr lang="fr-FR" sz="1950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Christian René Encina </a:t>
            </a:r>
            <a:r>
              <a:rPr lang="fr-FR" sz="1950" kern="0" dirty="0" err="1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Zelada</a:t>
            </a:r>
            <a:endParaRPr sz="700" kern="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defTabSz="457200">
              <a:spcBef>
                <a:spcPts val="390"/>
              </a:spcBef>
              <a:buClr>
                <a:srgbClr val="000000"/>
              </a:buClr>
              <a:buSzPts val="3900"/>
            </a:pPr>
            <a:r>
              <a:rPr lang="es-ES" sz="1950" b="1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Estudiante:</a:t>
            </a:r>
            <a:endParaRPr sz="700" kern="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  <a:p>
            <a:pPr defTabSz="457200">
              <a:spcBef>
                <a:spcPts val="390"/>
              </a:spcBef>
              <a:buClr>
                <a:srgbClr val="000000"/>
              </a:buClr>
              <a:buSzPts val="3900"/>
            </a:pPr>
            <a:r>
              <a:rPr lang="es-ES" sz="1950" b="1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		</a:t>
            </a:r>
            <a:r>
              <a:rPr lang="es-ES" sz="1950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		-José Zevallos Ruiz</a:t>
            </a:r>
            <a:endParaRPr sz="700" kern="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1" name="Google Shape;191;p31"/>
          <p:cNvSpPr txBox="1"/>
          <p:nvPr/>
        </p:nvSpPr>
        <p:spPr>
          <a:xfrm>
            <a:off x="5157074" y="6539535"/>
            <a:ext cx="6967800" cy="27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88" tIns="17138" rIns="34288" bIns="17138" anchor="t" anchorCtr="0">
            <a:spAutoFit/>
          </a:bodyPr>
          <a:lstStyle/>
          <a:p>
            <a:pPr algn="r" defTabSz="457200">
              <a:lnSpc>
                <a:spcPct val="85444"/>
              </a:lnSpc>
              <a:buClr>
                <a:srgbClr val="000000"/>
              </a:buClr>
              <a:buSzPts val="3600"/>
            </a:pPr>
            <a:r>
              <a:rPr lang="es-ES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08 de octubre 2024, LIMA – PERÚ</a:t>
            </a:r>
            <a:endParaRPr sz="700" kern="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2" name="Google Shape;192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46613" y="252388"/>
            <a:ext cx="2296577" cy="1289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73038" y="675571"/>
            <a:ext cx="3600449" cy="996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1"/>
          <p:cNvSpPr txBox="1"/>
          <p:nvPr/>
        </p:nvSpPr>
        <p:spPr>
          <a:xfrm>
            <a:off x="2802914" y="1831448"/>
            <a:ext cx="6349932" cy="784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algn="ctr" defTabSz="457200">
              <a:buClr>
                <a:srgbClr val="000000"/>
              </a:buClr>
              <a:buSzPts val="5400"/>
            </a:pPr>
            <a:r>
              <a:rPr lang="es-ES" sz="2400" b="1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Doctorado en Ingeniería y Ciencias Ambientales - DICA</a:t>
            </a:r>
            <a:endParaRPr sz="700" kern="0" dirty="0">
              <a:solidFill>
                <a:srgbClr val="000000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64531" y="5497434"/>
            <a:ext cx="2629408" cy="776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1"/>
          <p:cNvPicPr preferRelativeResize="0"/>
          <p:nvPr/>
        </p:nvPicPr>
        <p:blipFill rotWithShape="1">
          <a:blip r:embed="rId6">
            <a:alphaModFix/>
          </a:blip>
          <a:srcRect l="-1183" t="25997" r="1178" b="30937"/>
          <a:stretch/>
        </p:blipFill>
        <p:spPr>
          <a:xfrm>
            <a:off x="9905613" y="4436497"/>
            <a:ext cx="2143125" cy="922952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1"/>
          <p:cNvSpPr txBox="1"/>
          <p:nvPr/>
        </p:nvSpPr>
        <p:spPr>
          <a:xfrm>
            <a:off x="1918896" y="3517490"/>
            <a:ext cx="9592520" cy="384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algn="just" defTabSz="457200">
              <a:buClr>
                <a:srgbClr val="000000"/>
              </a:buClr>
              <a:buSzPts val="4800"/>
            </a:pPr>
            <a:r>
              <a:rPr lang="es-PE" sz="2200" i="1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Trabajo final encargado de teoría</a:t>
            </a:r>
            <a:endParaRPr lang="en-US" sz="2200" i="1" kern="0" dirty="0">
              <a:solidFill>
                <a:srgbClr val="000000"/>
              </a:solidFill>
              <a:latin typeface="Century Gothic" panose="020B0502020202020204" pitchFamily="34" charset="0"/>
              <a:cs typeface="Arial"/>
              <a:sym typeface="Arial"/>
            </a:endParaRPr>
          </a:p>
        </p:txBody>
      </p:sp>
      <p:sp>
        <p:nvSpPr>
          <p:cNvPr id="198" name="Google Shape;198;p31"/>
          <p:cNvSpPr txBox="1"/>
          <p:nvPr/>
        </p:nvSpPr>
        <p:spPr>
          <a:xfrm>
            <a:off x="776029" y="3384201"/>
            <a:ext cx="997200" cy="574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lnSpc>
                <a:spcPct val="156291"/>
              </a:lnSpc>
              <a:buClr>
                <a:srgbClr val="000000"/>
              </a:buClr>
              <a:buSzPts val="4800"/>
            </a:pPr>
            <a:r>
              <a:rPr lang="es-ES" sz="2200" b="1" kern="0" dirty="0">
                <a:solidFill>
                  <a:srgbClr val="262626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Tema:</a:t>
            </a:r>
            <a:endParaRPr sz="600" kern="0" dirty="0">
              <a:solidFill>
                <a:srgbClr val="262626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53848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68;g2e5a8b74c22_0_0">
            <a:extLst>
              <a:ext uri="{FF2B5EF4-FFF2-40B4-BE49-F238E27FC236}">
                <a16:creationId xmlns:a16="http://schemas.microsoft.com/office/drawing/2014/main" id="{56405FCC-E92B-19F5-0150-1952A27A7894}"/>
              </a:ext>
            </a:extLst>
          </p:cNvPr>
          <p:cNvSpPr txBox="1"/>
          <p:nvPr/>
        </p:nvSpPr>
        <p:spPr>
          <a:xfrm>
            <a:off x="617408" y="6552767"/>
            <a:ext cx="10596900" cy="28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lnSpc>
                <a:spcPct val="150000"/>
              </a:lnSpc>
              <a:buClr>
                <a:srgbClr val="000000"/>
              </a:buClr>
              <a:buSzPts val="2400"/>
            </a:pPr>
            <a:r>
              <a:rPr lang="es-ES" sz="1050" kern="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Diseño y Análisis de Experimentos en Ingeniería y Ciencias Ambientales</a:t>
            </a:r>
          </a:p>
        </p:txBody>
      </p:sp>
      <p:pic>
        <p:nvPicPr>
          <p:cNvPr id="4" name="Google Shape;265;g2e5a8b74c22_0_0" descr="Universidad Nacional Agraria La Molina (UNALM) - Carreras y costos">
            <a:extLst>
              <a:ext uri="{FF2B5EF4-FFF2-40B4-BE49-F238E27FC236}">
                <a16:creationId xmlns:a16="http://schemas.microsoft.com/office/drawing/2014/main" id="{AD4663A3-B049-68D4-82C8-43136DF6E87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2839" r="16338" b="26696"/>
          <a:stretch/>
        </p:blipFill>
        <p:spPr>
          <a:xfrm>
            <a:off x="72002" y="98908"/>
            <a:ext cx="558092" cy="593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86339C-3FAA-005C-5BAD-FD94A37C4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0407" y="74228"/>
            <a:ext cx="593241" cy="593241"/>
          </a:xfrm>
          <a:prstGeom prst="rect">
            <a:avLst/>
          </a:prstGeom>
        </p:spPr>
      </p:pic>
      <p:sp>
        <p:nvSpPr>
          <p:cNvPr id="7" name="Google Shape;269;g2e5a8b74c22_0_0">
            <a:extLst>
              <a:ext uri="{FF2B5EF4-FFF2-40B4-BE49-F238E27FC236}">
                <a16:creationId xmlns:a16="http://schemas.microsoft.com/office/drawing/2014/main" id="{6528B38A-CE3C-4DC4-8213-5F1EEC842E97}"/>
              </a:ext>
            </a:extLst>
          </p:cNvPr>
          <p:cNvSpPr txBox="1"/>
          <p:nvPr/>
        </p:nvSpPr>
        <p:spPr>
          <a:xfrm>
            <a:off x="880832" y="103687"/>
            <a:ext cx="10639575" cy="5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noAutofit/>
          </a:bodyPr>
          <a:lstStyle/>
          <a:p>
            <a:pPr defTabSz="457200">
              <a:buClr>
                <a:srgbClr val="1A3260"/>
              </a:buClr>
              <a:buSzPts val="6000"/>
            </a:pPr>
            <a:r>
              <a:rPr lang="es-ES" sz="2600" b="1" kern="0" dirty="0">
                <a:solidFill>
                  <a:srgbClr val="56855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 Resultados – Imputación de datos</a:t>
            </a:r>
            <a:endParaRPr sz="2600" b="1" kern="0" dirty="0">
              <a:solidFill>
                <a:srgbClr val="56855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6" name="Google Shape;267;g2e5a8b74c22_0_0">
            <a:extLst>
              <a:ext uri="{FF2B5EF4-FFF2-40B4-BE49-F238E27FC236}">
                <a16:creationId xmlns:a16="http://schemas.microsoft.com/office/drawing/2014/main" id="{94247DC5-28C3-D83C-870C-A0654227A064}"/>
              </a:ext>
            </a:extLst>
          </p:cNvPr>
          <p:cNvCxnSpPr/>
          <p:nvPr/>
        </p:nvCxnSpPr>
        <p:spPr>
          <a:xfrm>
            <a:off x="617408" y="6552767"/>
            <a:ext cx="10770750" cy="0"/>
          </a:xfrm>
          <a:prstGeom prst="straightConnector1">
            <a:avLst/>
          </a:prstGeom>
          <a:noFill/>
          <a:ln w="6350" cap="flat" cmpd="sng">
            <a:solidFill>
              <a:srgbClr val="8CB64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" name="Imagen 14">
            <a:extLst>
              <a:ext uri="{FF2B5EF4-FFF2-40B4-BE49-F238E27FC236}">
                <a16:creationId xmlns:a16="http://schemas.microsoft.com/office/drawing/2014/main" id="{9EDDD44D-5E25-4F70-8A6F-CA14ACFAA5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283" y="731514"/>
            <a:ext cx="9043434" cy="539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543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68;g2e5a8b74c22_0_0">
            <a:extLst>
              <a:ext uri="{FF2B5EF4-FFF2-40B4-BE49-F238E27FC236}">
                <a16:creationId xmlns:a16="http://schemas.microsoft.com/office/drawing/2014/main" id="{56405FCC-E92B-19F5-0150-1952A27A7894}"/>
              </a:ext>
            </a:extLst>
          </p:cNvPr>
          <p:cNvSpPr txBox="1"/>
          <p:nvPr/>
        </p:nvSpPr>
        <p:spPr>
          <a:xfrm>
            <a:off x="617408" y="6552767"/>
            <a:ext cx="10596900" cy="28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lnSpc>
                <a:spcPct val="150000"/>
              </a:lnSpc>
              <a:buClr>
                <a:srgbClr val="000000"/>
              </a:buClr>
              <a:buSzPts val="2400"/>
            </a:pPr>
            <a:r>
              <a:rPr lang="es-ES" sz="1050" kern="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Diseño y Análisis de Experimentos en Ingeniería y Ciencias Ambientales</a:t>
            </a:r>
          </a:p>
        </p:txBody>
      </p:sp>
      <p:pic>
        <p:nvPicPr>
          <p:cNvPr id="4" name="Google Shape;265;g2e5a8b74c22_0_0" descr="Universidad Nacional Agraria La Molina (UNALM) - Carreras y costos">
            <a:extLst>
              <a:ext uri="{FF2B5EF4-FFF2-40B4-BE49-F238E27FC236}">
                <a16:creationId xmlns:a16="http://schemas.microsoft.com/office/drawing/2014/main" id="{AD4663A3-B049-68D4-82C8-43136DF6E87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2839" r="16338" b="26696"/>
          <a:stretch/>
        </p:blipFill>
        <p:spPr>
          <a:xfrm>
            <a:off x="72002" y="98908"/>
            <a:ext cx="558092" cy="593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86339C-3FAA-005C-5BAD-FD94A37C4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0407" y="74228"/>
            <a:ext cx="593241" cy="593241"/>
          </a:xfrm>
          <a:prstGeom prst="rect">
            <a:avLst/>
          </a:prstGeom>
        </p:spPr>
      </p:pic>
      <p:sp>
        <p:nvSpPr>
          <p:cNvPr id="7" name="Google Shape;269;g2e5a8b74c22_0_0">
            <a:extLst>
              <a:ext uri="{FF2B5EF4-FFF2-40B4-BE49-F238E27FC236}">
                <a16:creationId xmlns:a16="http://schemas.microsoft.com/office/drawing/2014/main" id="{6528B38A-CE3C-4DC4-8213-5F1EEC842E97}"/>
              </a:ext>
            </a:extLst>
          </p:cNvPr>
          <p:cNvSpPr txBox="1"/>
          <p:nvPr/>
        </p:nvSpPr>
        <p:spPr>
          <a:xfrm>
            <a:off x="880832" y="103687"/>
            <a:ext cx="10639575" cy="5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noAutofit/>
          </a:bodyPr>
          <a:lstStyle/>
          <a:p>
            <a:pPr defTabSz="457200">
              <a:buClr>
                <a:srgbClr val="1A3260"/>
              </a:buClr>
              <a:buSzPts val="6000"/>
            </a:pPr>
            <a:r>
              <a:rPr lang="es-ES" sz="2600" b="1" kern="0" dirty="0">
                <a:solidFill>
                  <a:srgbClr val="56855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 Resultados – Imputación de datos</a:t>
            </a:r>
            <a:endParaRPr sz="2600" b="1" kern="0" dirty="0">
              <a:solidFill>
                <a:srgbClr val="56855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6" name="Google Shape;267;g2e5a8b74c22_0_0">
            <a:extLst>
              <a:ext uri="{FF2B5EF4-FFF2-40B4-BE49-F238E27FC236}">
                <a16:creationId xmlns:a16="http://schemas.microsoft.com/office/drawing/2014/main" id="{94247DC5-28C3-D83C-870C-A0654227A064}"/>
              </a:ext>
            </a:extLst>
          </p:cNvPr>
          <p:cNvCxnSpPr/>
          <p:nvPr/>
        </p:nvCxnSpPr>
        <p:spPr>
          <a:xfrm>
            <a:off x="617408" y="6552767"/>
            <a:ext cx="10770750" cy="0"/>
          </a:xfrm>
          <a:prstGeom prst="straightConnector1">
            <a:avLst/>
          </a:prstGeom>
          <a:noFill/>
          <a:ln w="6350" cap="flat" cmpd="sng">
            <a:solidFill>
              <a:srgbClr val="8CB64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" name="Imagen 12">
            <a:extLst>
              <a:ext uri="{FF2B5EF4-FFF2-40B4-BE49-F238E27FC236}">
                <a16:creationId xmlns:a16="http://schemas.microsoft.com/office/drawing/2014/main" id="{F3F25B46-2484-4AB6-B060-E17B941D22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42" y="942583"/>
            <a:ext cx="10402948" cy="518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790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68;g2e5a8b74c22_0_0">
            <a:extLst>
              <a:ext uri="{FF2B5EF4-FFF2-40B4-BE49-F238E27FC236}">
                <a16:creationId xmlns:a16="http://schemas.microsoft.com/office/drawing/2014/main" id="{56405FCC-E92B-19F5-0150-1952A27A7894}"/>
              </a:ext>
            </a:extLst>
          </p:cNvPr>
          <p:cNvSpPr txBox="1"/>
          <p:nvPr/>
        </p:nvSpPr>
        <p:spPr>
          <a:xfrm>
            <a:off x="617408" y="6552767"/>
            <a:ext cx="10596900" cy="28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lnSpc>
                <a:spcPct val="150000"/>
              </a:lnSpc>
              <a:buClr>
                <a:srgbClr val="000000"/>
              </a:buClr>
              <a:buSzPts val="2400"/>
            </a:pPr>
            <a:r>
              <a:rPr lang="es-ES" sz="1050" kern="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Diseño y Análisis de Experimentos en Ingeniería y Ciencias Ambientales</a:t>
            </a:r>
          </a:p>
        </p:txBody>
      </p:sp>
      <p:pic>
        <p:nvPicPr>
          <p:cNvPr id="4" name="Google Shape;265;g2e5a8b74c22_0_0" descr="Universidad Nacional Agraria La Molina (UNALM) - Carreras y costos">
            <a:extLst>
              <a:ext uri="{FF2B5EF4-FFF2-40B4-BE49-F238E27FC236}">
                <a16:creationId xmlns:a16="http://schemas.microsoft.com/office/drawing/2014/main" id="{AD4663A3-B049-68D4-82C8-43136DF6E87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2839" r="16338" b="26696"/>
          <a:stretch/>
        </p:blipFill>
        <p:spPr>
          <a:xfrm>
            <a:off x="72002" y="98908"/>
            <a:ext cx="558092" cy="593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86339C-3FAA-005C-5BAD-FD94A37C4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0407" y="74228"/>
            <a:ext cx="593241" cy="593241"/>
          </a:xfrm>
          <a:prstGeom prst="rect">
            <a:avLst/>
          </a:prstGeom>
        </p:spPr>
      </p:pic>
      <p:sp>
        <p:nvSpPr>
          <p:cNvPr id="7" name="Google Shape;269;g2e5a8b74c22_0_0">
            <a:extLst>
              <a:ext uri="{FF2B5EF4-FFF2-40B4-BE49-F238E27FC236}">
                <a16:creationId xmlns:a16="http://schemas.microsoft.com/office/drawing/2014/main" id="{6528B38A-CE3C-4DC4-8213-5F1EEC842E97}"/>
              </a:ext>
            </a:extLst>
          </p:cNvPr>
          <p:cNvSpPr txBox="1"/>
          <p:nvPr/>
        </p:nvSpPr>
        <p:spPr>
          <a:xfrm>
            <a:off x="880832" y="103687"/>
            <a:ext cx="10639575" cy="5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noAutofit/>
          </a:bodyPr>
          <a:lstStyle/>
          <a:p>
            <a:pPr defTabSz="457200">
              <a:buClr>
                <a:srgbClr val="1A3260"/>
              </a:buClr>
              <a:buSzPts val="6000"/>
            </a:pPr>
            <a:r>
              <a:rPr lang="es-ES" sz="2600" b="1" kern="0" dirty="0">
                <a:solidFill>
                  <a:srgbClr val="56855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6. Discusión</a:t>
            </a:r>
            <a:endParaRPr sz="2600" b="1" kern="0" dirty="0">
              <a:solidFill>
                <a:srgbClr val="56855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6" name="Google Shape;267;g2e5a8b74c22_0_0">
            <a:extLst>
              <a:ext uri="{FF2B5EF4-FFF2-40B4-BE49-F238E27FC236}">
                <a16:creationId xmlns:a16="http://schemas.microsoft.com/office/drawing/2014/main" id="{94247DC5-28C3-D83C-870C-A0654227A064}"/>
              </a:ext>
            </a:extLst>
          </p:cNvPr>
          <p:cNvCxnSpPr/>
          <p:nvPr/>
        </p:nvCxnSpPr>
        <p:spPr>
          <a:xfrm>
            <a:off x="617408" y="6552767"/>
            <a:ext cx="10770750" cy="0"/>
          </a:xfrm>
          <a:prstGeom prst="straightConnector1">
            <a:avLst/>
          </a:prstGeom>
          <a:noFill/>
          <a:ln w="6350" cap="flat" cmpd="sng">
            <a:solidFill>
              <a:srgbClr val="8CB6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48E46AB-3D47-44DC-A1F2-318592B7525E}"/>
              </a:ext>
            </a:extLst>
          </p:cNvPr>
          <p:cNvSpPr txBox="1"/>
          <p:nvPr/>
        </p:nvSpPr>
        <p:spPr>
          <a:xfrm>
            <a:off x="767943" y="963346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s-MX" b="1" dirty="0"/>
              <a:t>Eficiencia del modelo</a:t>
            </a:r>
            <a:r>
              <a:rPr lang="es-MX" dirty="0"/>
              <a:t>: La regresión múltiple demostró ser una herramienta efectiva para imputar datos faltantes, especialmente en estaciones con alta correlación, aunque su desempeño se ve limitado por la autocorrelación positiva en algunos residuos.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b="1" dirty="0"/>
              <a:t>Limitaciones detectadas</a:t>
            </a:r>
            <a:r>
              <a:rPr lang="es-MX" dirty="0"/>
              <a:t>: La presencia de autocorrelación sugiere que el modelo no captura adecuadamente la estructura temporal de los datos, lo que podría mejorarse con técnicas avanzadas como ARIMA o modelos con componentes temporales explícitos.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b="1" dirty="0"/>
              <a:t>Propuestas de mejora</a:t>
            </a:r>
            <a:r>
              <a:rPr lang="es-MX" dirty="0"/>
              <a:t>: Se recomienda explorar métodos complementarios como aprendizaje automático y geoestadística, además de realizar ajustes en los predictores y transformaciones en los datos para mejorar la calidad de las estimaciones.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91BC6FFB-83C6-4411-A1F8-B97C589748D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312" y="1654554"/>
            <a:ext cx="5269336" cy="314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220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267;g2e5a8b74c22_0_0">
            <a:extLst>
              <a:ext uri="{FF2B5EF4-FFF2-40B4-BE49-F238E27FC236}">
                <a16:creationId xmlns:a16="http://schemas.microsoft.com/office/drawing/2014/main" id="{E5094835-21CB-8D1C-13D1-6F183083278D}"/>
              </a:ext>
            </a:extLst>
          </p:cNvPr>
          <p:cNvCxnSpPr/>
          <p:nvPr/>
        </p:nvCxnSpPr>
        <p:spPr>
          <a:xfrm>
            <a:off x="617408" y="6552767"/>
            <a:ext cx="10770750" cy="0"/>
          </a:xfrm>
          <a:prstGeom prst="straightConnector1">
            <a:avLst/>
          </a:prstGeom>
          <a:noFill/>
          <a:ln w="6350" cap="flat" cmpd="sng">
            <a:solidFill>
              <a:srgbClr val="8CB6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Google Shape;268;g2e5a8b74c22_0_0">
            <a:extLst>
              <a:ext uri="{FF2B5EF4-FFF2-40B4-BE49-F238E27FC236}">
                <a16:creationId xmlns:a16="http://schemas.microsoft.com/office/drawing/2014/main" id="{56405FCC-E92B-19F5-0150-1952A27A7894}"/>
              </a:ext>
            </a:extLst>
          </p:cNvPr>
          <p:cNvSpPr txBox="1"/>
          <p:nvPr/>
        </p:nvSpPr>
        <p:spPr>
          <a:xfrm>
            <a:off x="617408" y="6552767"/>
            <a:ext cx="10596900" cy="28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lnSpc>
                <a:spcPct val="150000"/>
              </a:lnSpc>
              <a:buClr>
                <a:srgbClr val="000000"/>
              </a:buClr>
              <a:buSzPts val="2400"/>
            </a:pPr>
            <a:r>
              <a:rPr lang="es-ES" sz="1050" kern="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Diseño y Análisis de Experimentos en Ingeniería y Ciencias Ambientales</a:t>
            </a:r>
          </a:p>
        </p:txBody>
      </p:sp>
      <p:pic>
        <p:nvPicPr>
          <p:cNvPr id="4" name="Google Shape;265;g2e5a8b74c22_0_0" descr="Universidad Nacional Agraria La Molina (UNALM) - Carreras y costos">
            <a:extLst>
              <a:ext uri="{FF2B5EF4-FFF2-40B4-BE49-F238E27FC236}">
                <a16:creationId xmlns:a16="http://schemas.microsoft.com/office/drawing/2014/main" id="{AD4663A3-B049-68D4-82C8-43136DF6E87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2839" r="16338" b="26696"/>
          <a:stretch/>
        </p:blipFill>
        <p:spPr>
          <a:xfrm>
            <a:off x="72002" y="98908"/>
            <a:ext cx="558092" cy="593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86339C-3FAA-005C-5BAD-FD94A37C4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0407" y="74228"/>
            <a:ext cx="593241" cy="593241"/>
          </a:xfrm>
          <a:prstGeom prst="rect">
            <a:avLst/>
          </a:prstGeom>
        </p:spPr>
      </p:pic>
      <p:sp>
        <p:nvSpPr>
          <p:cNvPr id="6" name="Google Shape;269;g2e5a8b74c22_0_0">
            <a:extLst>
              <a:ext uri="{FF2B5EF4-FFF2-40B4-BE49-F238E27FC236}">
                <a16:creationId xmlns:a16="http://schemas.microsoft.com/office/drawing/2014/main" id="{8E71AE07-3BE9-E4ED-6882-FDC183DDB804}"/>
              </a:ext>
            </a:extLst>
          </p:cNvPr>
          <p:cNvSpPr txBox="1"/>
          <p:nvPr/>
        </p:nvSpPr>
        <p:spPr>
          <a:xfrm>
            <a:off x="880832" y="170529"/>
            <a:ext cx="10639575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noAutofit/>
          </a:bodyPr>
          <a:lstStyle/>
          <a:p>
            <a:pPr defTabSz="457200">
              <a:buClr>
                <a:srgbClr val="1A3260"/>
              </a:buClr>
              <a:buSzPts val="6000"/>
            </a:pPr>
            <a:r>
              <a:rPr lang="es-ES" sz="2500" b="1" kern="0" dirty="0">
                <a:solidFill>
                  <a:srgbClr val="2F549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7. Conclusiones y recomendaciones</a:t>
            </a:r>
            <a:endParaRPr sz="2500" b="1" kern="0" dirty="0">
              <a:solidFill>
                <a:srgbClr val="8CB64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D7423C-1432-480F-0245-DAA4E61F1968}"/>
              </a:ext>
            </a:extLst>
          </p:cNvPr>
          <p:cNvSpPr txBox="1"/>
          <p:nvPr/>
        </p:nvSpPr>
        <p:spPr>
          <a:xfrm>
            <a:off x="783694" y="982176"/>
            <a:ext cx="10430614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400" dirty="0"/>
              <a:t>La regresión múltiple permitió completar datos faltantes de precipitación mensual en cinco estaciones meteorológicas de la cuenca del río Piura, mejorando la disponibilidad de datos para estudios hidrológicos.</a:t>
            </a:r>
            <a:endParaRPr lang="es-ES" sz="2400" dirty="0">
              <a:latin typeface="Century Gothic" panose="020B0502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400" dirty="0"/>
              <a:t>La metodología mostró efectividad en estaciones con correlaciones significativas, siendo útil para la gestión de recursos hídricos y la planificación estratégica.</a:t>
            </a:r>
            <a:endParaRPr lang="es-ES" sz="2400" dirty="0">
              <a:latin typeface="Century Gothic" panose="020B0502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400" dirty="0"/>
              <a:t>Se recomienda complementar esta técnica con métodos avanzados como imputación múltiple, modelos temporales y aprendizaje automático, además de implementar un control de calidad más riguroso.</a:t>
            </a:r>
            <a:endParaRPr lang="es-ES" sz="2400" dirty="0">
              <a:latin typeface="Century Gothic" panose="020B0502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400" dirty="0"/>
              <a:t>Futuros estudios deberían analizar tendencias a largo plazo e integrar los datos completados en modelos hidrológicos e hidráulicos, fortaleciendo la resiliencia de la región ante eventos extremos asociados al fenómeno El Niño.</a:t>
            </a:r>
            <a:endParaRPr lang="es-ES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038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267;g2e5a8b74c22_0_0">
            <a:extLst>
              <a:ext uri="{FF2B5EF4-FFF2-40B4-BE49-F238E27FC236}">
                <a16:creationId xmlns:a16="http://schemas.microsoft.com/office/drawing/2014/main" id="{E5094835-21CB-8D1C-13D1-6F183083278D}"/>
              </a:ext>
            </a:extLst>
          </p:cNvPr>
          <p:cNvCxnSpPr/>
          <p:nvPr/>
        </p:nvCxnSpPr>
        <p:spPr>
          <a:xfrm>
            <a:off x="617408" y="6552767"/>
            <a:ext cx="10770750" cy="0"/>
          </a:xfrm>
          <a:prstGeom prst="straightConnector1">
            <a:avLst/>
          </a:prstGeom>
          <a:noFill/>
          <a:ln w="6350" cap="flat" cmpd="sng">
            <a:solidFill>
              <a:srgbClr val="8CB6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Google Shape;268;g2e5a8b74c22_0_0">
            <a:extLst>
              <a:ext uri="{FF2B5EF4-FFF2-40B4-BE49-F238E27FC236}">
                <a16:creationId xmlns:a16="http://schemas.microsoft.com/office/drawing/2014/main" id="{56405FCC-E92B-19F5-0150-1952A27A7894}"/>
              </a:ext>
            </a:extLst>
          </p:cNvPr>
          <p:cNvSpPr txBox="1"/>
          <p:nvPr/>
        </p:nvSpPr>
        <p:spPr>
          <a:xfrm>
            <a:off x="617408" y="6552767"/>
            <a:ext cx="10596900" cy="28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lnSpc>
                <a:spcPct val="150000"/>
              </a:lnSpc>
              <a:buClr>
                <a:srgbClr val="000000"/>
              </a:buClr>
              <a:buSzPts val="2400"/>
            </a:pPr>
            <a:r>
              <a:rPr lang="es-ES" sz="1050" kern="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Diseño y Análisis de Experimentos en Ingeniería y Ciencias Ambientales</a:t>
            </a:r>
          </a:p>
        </p:txBody>
      </p:sp>
      <p:pic>
        <p:nvPicPr>
          <p:cNvPr id="4" name="Google Shape;265;g2e5a8b74c22_0_0" descr="Universidad Nacional Agraria La Molina (UNALM) - Carreras y costos">
            <a:extLst>
              <a:ext uri="{FF2B5EF4-FFF2-40B4-BE49-F238E27FC236}">
                <a16:creationId xmlns:a16="http://schemas.microsoft.com/office/drawing/2014/main" id="{AD4663A3-B049-68D4-82C8-43136DF6E87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2839" r="16338" b="26696"/>
          <a:stretch/>
        </p:blipFill>
        <p:spPr>
          <a:xfrm>
            <a:off x="72002" y="98908"/>
            <a:ext cx="558092" cy="593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86339C-3FAA-005C-5BAD-FD94A37C4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0407" y="74228"/>
            <a:ext cx="593241" cy="593241"/>
          </a:xfrm>
          <a:prstGeom prst="rect">
            <a:avLst/>
          </a:prstGeom>
        </p:spPr>
      </p:pic>
      <p:sp>
        <p:nvSpPr>
          <p:cNvPr id="6" name="Google Shape;269;g2e5a8b74c22_0_0">
            <a:extLst>
              <a:ext uri="{FF2B5EF4-FFF2-40B4-BE49-F238E27FC236}">
                <a16:creationId xmlns:a16="http://schemas.microsoft.com/office/drawing/2014/main" id="{8E71AE07-3BE9-E4ED-6882-FDC183DDB804}"/>
              </a:ext>
            </a:extLst>
          </p:cNvPr>
          <p:cNvSpPr txBox="1"/>
          <p:nvPr/>
        </p:nvSpPr>
        <p:spPr>
          <a:xfrm>
            <a:off x="880832" y="170529"/>
            <a:ext cx="10639575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noAutofit/>
          </a:bodyPr>
          <a:lstStyle/>
          <a:p>
            <a:pPr defTabSz="457200">
              <a:buClr>
                <a:srgbClr val="1A3260"/>
              </a:buClr>
              <a:buSzPts val="6000"/>
            </a:pPr>
            <a:r>
              <a:rPr lang="es-ES" sz="2500" b="1" kern="0" dirty="0">
                <a:solidFill>
                  <a:srgbClr val="2F549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 Referencias</a:t>
            </a:r>
            <a:endParaRPr sz="2500" b="1" kern="0" dirty="0">
              <a:solidFill>
                <a:srgbClr val="8CB64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7B73CEE-2FAC-4F63-B8D9-A8303D61E642}"/>
              </a:ext>
            </a:extLst>
          </p:cNvPr>
          <p:cNvSpPr txBox="1"/>
          <p:nvPr/>
        </p:nvSpPr>
        <p:spPr>
          <a:xfrm>
            <a:off x="209550" y="912330"/>
            <a:ext cx="11772900" cy="54425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304800" algn="just">
              <a:lnSpc>
                <a:spcPct val="150000"/>
              </a:lnSpc>
            </a:pPr>
            <a:r>
              <a:rPr lang="es-PE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Alvarez</a:t>
            </a:r>
            <a:r>
              <a:rPr lang="es-P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G., Moreno, A., Guzmán, E., &amp; Santos, S. (2021). 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Numerical Simulation of Hydrodynamic Conditions in Rivers Facing Extreme Events Due to the “El Niño” Phenomenon. </a:t>
            </a:r>
            <a:r>
              <a:rPr lang="en-US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Smart Innovation, Systems and Technologies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202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235–244. https://doi.org/10.1007/978-3-030-57566-3_23</a:t>
            </a:r>
            <a:endParaRPr lang="es-PE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indent="-304800" algn="just">
              <a:lnSpc>
                <a:spcPct val="150000"/>
              </a:lnSpc>
            </a:pP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Bischiniotis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K., van den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Hurk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B.,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Zsoter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E., Coughlan de Perez, E.,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Grillakis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M., &amp;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Aerts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J. C. J. H. (2019). Evaluation of a global ensemble flood prediction system in Peru. </a:t>
            </a:r>
            <a:r>
              <a:rPr lang="en-US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Hydrological Sciences Journal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64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(10), 1171–1189. https://doi.org/10.1080/02626667.2019.1617868</a:t>
            </a:r>
            <a:endParaRPr lang="es-PE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indent="-304800" algn="just">
              <a:lnSpc>
                <a:spcPct val="150000"/>
              </a:lnSpc>
            </a:pP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Llauca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H.,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Arestegui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M., &amp;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Lavado-Casimiro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W. (2023). Constraining Flood Forecasting Uncertainties through Streamflow Data Assimilation in the Tropical Andes of Peru: Case of the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Vilcanota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River Basin. </a:t>
            </a:r>
            <a:r>
              <a:rPr lang="en-US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Water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15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(22). https://doi.org/10.3390/w15223944</a:t>
            </a:r>
            <a:endParaRPr lang="es-PE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indent="-304800" algn="just">
              <a:lnSpc>
                <a:spcPct val="150000"/>
              </a:lnSpc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Muñoz, D. F., Yin, D.,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Bakhtyar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R.,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Moftakhari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H.,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Xue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Z.,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Mandli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K., &amp; Ferreira, C. (2022). Inter-Model Comparison of Delft3D-FM and 2D HEC-RAS for Total Water Level Prediction in Coastal to Inland Transition Zones. </a:t>
            </a:r>
            <a:r>
              <a:rPr lang="en-US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Journal of the American Water Resources Association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58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(1), 34–49. https://doi.org/10.1111/1752-1688.12952</a:t>
            </a:r>
            <a:endParaRPr lang="es-PE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594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267;g2e5a8b74c22_0_0">
            <a:extLst>
              <a:ext uri="{FF2B5EF4-FFF2-40B4-BE49-F238E27FC236}">
                <a16:creationId xmlns:a16="http://schemas.microsoft.com/office/drawing/2014/main" id="{E5094835-21CB-8D1C-13D1-6F183083278D}"/>
              </a:ext>
            </a:extLst>
          </p:cNvPr>
          <p:cNvCxnSpPr/>
          <p:nvPr/>
        </p:nvCxnSpPr>
        <p:spPr>
          <a:xfrm>
            <a:off x="617408" y="6552767"/>
            <a:ext cx="10770750" cy="0"/>
          </a:xfrm>
          <a:prstGeom prst="straightConnector1">
            <a:avLst/>
          </a:prstGeom>
          <a:noFill/>
          <a:ln w="6350" cap="flat" cmpd="sng">
            <a:solidFill>
              <a:srgbClr val="8CB6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Google Shape;268;g2e5a8b74c22_0_0">
            <a:extLst>
              <a:ext uri="{FF2B5EF4-FFF2-40B4-BE49-F238E27FC236}">
                <a16:creationId xmlns:a16="http://schemas.microsoft.com/office/drawing/2014/main" id="{56405FCC-E92B-19F5-0150-1952A27A7894}"/>
              </a:ext>
            </a:extLst>
          </p:cNvPr>
          <p:cNvSpPr txBox="1"/>
          <p:nvPr/>
        </p:nvSpPr>
        <p:spPr>
          <a:xfrm>
            <a:off x="617408" y="6552767"/>
            <a:ext cx="10596900" cy="28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lnSpc>
                <a:spcPct val="150000"/>
              </a:lnSpc>
              <a:buClr>
                <a:srgbClr val="000000"/>
              </a:buClr>
              <a:buSzPts val="2400"/>
            </a:pPr>
            <a:r>
              <a:rPr lang="es-ES" sz="1050" kern="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Diseño y Análisis de Experimentos en Ingeniería y Ciencias Ambientales</a:t>
            </a:r>
          </a:p>
        </p:txBody>
      </p:sp>
      <p:pic>
        <p:nvPicPr>
          <p:cNvPr id="4" name="Google Shape;265;g2e5a8b74c22_0_0" descr="Universidad Nacional Agraria La Molina (UNALM) - Carreras y costos">
            <a:extLst>
              <a:ext uri="{FF2B5EF4-FFF2-40B4-BE49-F238E27FC236}">
                <a16:creationId xmlns:a16="http://schemas.microsoft.com/office/drawing/2014/main" id="{AD4663A3-B049-68D4-82C8-43136DF6E87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2839" r="16338" b="26696"/>
          <a:stretch/>
        </p:blipFill>
        <p:spPr>
          <a:xfrm>
            <a:off x="72002" y="98908"/>
            <a:ext cx="558092" cy="593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86339C-3FAA-005C-5BAD-FD94A37C4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0407" y="74228"/>
            <a:ext cx="593241" cy="593241"/>
          </a:xfrm>
          <a:prstGeom prst="rect">
            <a:avLst/>
          </a:prstGeom>
        </p:spPr>
      </p:pic>
      <p:sp>
        <p:nvSpPr>
          <p:cNvPr id="6" name="Google Shape;269;g2e5a8b74c22_0_0">
            <a:extLst>
              <a:ext uri="{FF2B5EF4-FFF2-40B4-BE49-F238E27FC236}">
                <a16:creationId xmlns:a16="http://schemas.microsoft.com/office/drawing/2014/main" id="{8E71AE07-3BE9-E4ED-6882-FDC183DDB804}"/>
              </a:ext>
            </a:extLst>
          </p:cNvPr>
          <p:cNvSpPr txBox="1"/>
          <p:nvPr/>
        </p:nvSpPr>
        <p:spPr>
          <a:xfrm>
            <a:off x="880832" y="170529"/>
            <a:ext cx="10639575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noAutofit/>
          </a:bodyPr>
          <a:lstStyle/>
          <a:p>
            <a:pPr defTabSz="457200">
              <a:buClr>
                <a:srgbClr val="1A3260"/>
              </a:buClr>
              <a:buSzPts val="6000"/>
            </a:pPr>
            <a:r>
              <a:rPr lang="es-ES" sz="2500" b="1" kern="0" dirty="0">
                <a:solidFill>
                  <a:srgbClr val="2F549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8. Referencias</a:t>
            </a:r>
            <a:endParaRPr sz="2500" b="1" kern="0" dirty="0">
              <a:solidFill>
                <a:srgbClr val="8CB64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D63A7E2-F00F-4A6A-9927-76CB35188BCF}"/>
              </a:ext>
            </a:extLst>
          </p:cNvPr>
          <p:cNvSpPr txBox="1"/>
          <p:nvPr/>
        </p:nvSpPr>
        <p:spPr>
          <a:xfrm>
            <a:off x="304800" y="1170505"/>
            <a:ext cx="11639550" cy="3780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304800" algn="just">
              <a:lnSpc>
                <a:spcPct val="150000"/>
              </a:lnSpc>
            </a:pP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Naoum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S.,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Asce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M., &amp;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Tsanis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I. K. (2004). Orographic Precipitation Modeling with Multiple Linear Regression. </a:t>
            </a:r>
            <a:r>
              <a:rPr lang="en-US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Journal of Hydrologic Engineering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9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79–102. https://doi.org/10.1061/ASCE1084-069920049:279</a:t>
            </a:r>
            <a:endParaRPr lang="es-PE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indent="-304800" algn="just">
              <a:lnSpc>
                <a:spcPct val="150000"/>
              </a:lnSpc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Takahashi, K. (2004). The atmospheric circulation associated with extreme rainfall events in Piura, Peru, during the 1997-1998 and 2002 El Niño events. </a:t>
            </a:r>
            <a:r>
              <a:rPr lang="en-US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Annales </a:t>
            </a:r>
            <a:r>
              <a:rPr lang="en-US" sz="1800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Geophysicae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22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(11), 3917–3926. https://doi.org/https://doi.org/10.5194/angeo-22-3917-2004</a:t>
            </a:r>
            <a:endParaRPr lang="es-PE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indent="-304800" algn="just">
              <a:lnSpc>
                <a:spcPct val="150000"/>
              </a:lnSpc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Tapley, T. D., &amp; Waylen, P. R. (1990). Spatial variability of annual precipitation and the variable nature of ENSO in western Peru. </a:t>
            </a:r>
            <a:r>
              <a:rPr lang="en-US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Hydrological Sciences Journal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35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(4), 429–446. https://doi.org/10.1080/02626669009492444</a:t>
            </a:r>
            <a:endParaRPr lang="es-PE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indent="-304800" algn="just">
              <a:lnSpc>
                <a:spcPct val="150000"/>
              </a:lnSpc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Waylen, P. R., &amp; </a:t>
            </a:r>
            <a:r>
              <a:rPr lang="en-US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Caviedes</a:t>
            </a: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C. N. (1986). El Niño and annual floods on the north Peruvian littoral. </a:t>
            </a:r>
            <a:r>
              <a:rPr lang="es-PE" sz="1800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Journal</a:t>
            </a:r>
            <a:r>
              <a:rPr lang="es-PE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s-PE" sz="1800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of</a:t>
            </a:r>
            <a:r>
              <a:rPr lang="es-PE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s-PE" sz="1800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Hydrology</a:t>
            </a:r>
            <a:r>
              <a:rPr lang="es-P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s-PE" sz="1800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89</a:t>
            </a:r>
            <a:r>
              <a:rPr lang="es-P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(3–4), 141–156. https://doi.org/https://doi.org/10.1016/0022-1694(86)90141-8</a:t>
            </a:r>
          </a:p>
        </p:txBody>
      </p:sp>
    </p:spTree>
    <p:extLst>
      <p:ext uri="{BB962C8B-B14F-4D97-AF65-F5344CB8AC3E}">
        <p14:creationId xmlns:p14="http://schemas.microsoft.com/office/powerpoint/2010/main" val="1015232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2"/>
          <p:cNvSpPr txBox="1"/>
          <p:nvPr/>
        </p:nvSpPr>
        <p:spPr>
          <a:xfrm>
            <a:off x="544125" y="1322538"/>
            <a:ext cx="7242636" cy="3370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lnSpc>
                <a:spcPct val="150000"/>
              </a:lnSpc>
              <a:buClr>
                <a:srgbClr val="000000"/>
              </a:buClr>
              <a:buSzPts val="4400"/>
            </a:pPr>
            <a:r>
              <a:rPr lang="es-ES" sz="2400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1. Introducción</a:t>
            </a:r>
          </a:p>
          <a:p>
            <a:pPr defTabSz="457200">
              <a:lnSpc>
                <a:spcPct val="150000"/>
              </a:lnSpc>
              <a:buClr>
                <a:srgbClr val="000000"/>
              </a:buClr>
              <a:buSzPts val="4400"/>
            </a:pPr>
            <a:r>
              <a:rPr lang="es-ES" sz="2400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 2. Objetivos</a:t>
            </a:r>
          </a:p>
          <a:p>
            <a:pPr defTabSz="457200">
              <a:lnSpc>
                <a:spcPct val="150000"/>
              </a:lnSpc>
              <a:buClr>
                <a:srgbClr val="000000"/>
              </a:buClr>
              <a:buSzPts val="4400"/>
            </a:pPr>
            <a:r>
              <a:rPr lang="es-ES" sz="2400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   3. Marco teórico</a:t>
            </a:r>
          </a:p>
          <a:p>
            <a:pPr defTabSz="457200">
              <a:lnSpc>
                <a:spcPct val="150000"/>
              </a:lnSpc>
              <a:buClr>
                <a:srgbClr val="000000"/>
              </a:buClr>
              <a:buSzPts val="4400"/>
            </a:pPr>
            <a:r>
              <a:rPr lang="es-ES" sz="2400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   4. Metodología</a:t>
            </a:r>
          </a:p>
          <a:p>
            <a:pPr defTabSz="457200">
              <a:lnSpc>
                <a:spcPct val="150000"/>
              </a:lnSpc>
              <a:buClr>
                <a:srgbClr val="000000"/>
              </a:buClr>
              <a:buSzPts val="4400"/>
            </a:pPr>
            <a:r>
              <a:rPr lang="es-ES" sz="2400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  5. Resultados</a:t>
            </a:r>
          </a:p>
          <a:p>
            <a:pPr defTabSz="457200">
              <a:lnSpc>
                <a:spcPct val="150000"/>
              </a:lnSpc>
              <a:buClr>
                <a:srgbClr val="000000"/>
              </a:buClr>
              <a:buSzPts val="4400"/>
            </a:pPr>
            <a:r>
              <a:rPr lang="es-ES" sz="2400" kern="0" dirty="0">
                <a:solidFill>
                  <a:srgbClr val="000000"/>
                </a:solidFill>
                <a:latin typeface="Century Gothic" panose="020B0502020202020204" pitchFamily="34" charset="0"/>
                <a:ea typeface="Century Gothic"/>
                <a:cs typeface="Century Gothic"/>
                <a:sym typeface="Century Gothic"/>
              </a:rPr>
              <a:t>6. Conclusiones y recomendaciones</a:t>
            </a:r>
          </a:p>
        </p:txBody>
      </p:sp>
      <p:cxnSp>
        <p:nvCxnSpPr>
          <p:cNvPr id="286" name="Google Shape;286;p32"/>
          <p:cNvCxnSpPr/>
          <p:nvPr/>
        </p:nvCxnSpPr>
        <p:spPr>
          <a:xfrm>
            <a:off x="617408" y="6495617"/>
            <a:ext cx="10770710" cy="0"/>
          </a:xfrm>
          <a:prstGeom prst="straightConnector1">
            <a:avLst/>
          </a:prstGeom>
          <a:noFill/>
          <a:ln w="38100" cap="flat" cmpd="sng">
            <a:solidFill>
              <a:srgbClr val="8CB64A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88" name="Google Shape;288;p32"/>
          <p:cNvPicPr preferRelativeResize="0"/>
          <p:nvPr/>
        </p:nvPicPr>
        <p:blipFill rotWithShape="1">
          <a:blip r:embed="rId3">
            <a:alphaModFix amt="20000"/>
          </a:blip>
          <a:srcRect r="61417"/>
          <a:stretch/>
        </p:blipFill>
        <p:spPr>
          <a:xfrm>
            <a:off x="11418598" y="2422843"/>
            <a:ext cx="771542" cy="2316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2"/>
          <p:cNvPicPr preferRelativeResize="0"/>
          <p:nvPr/>
        </p:nvPicPr>
        <p:blipFill rotWithShape="1">
          <a:blip r:embed="rId4">
            <a:alphaModFix amt="35000"/>
          </a:blip>
          <a:srcRect l="77466"/>
          <a:stretch/>
        </p:blipFill>
        <p:spPr>
          <a:xfrm>
            <a:off x="71692" y="633778"/>
            <a:ext cx="1248092" cy="6236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Aprendiendo R studio. - 1 Introducción">
            <a:extLst>
              <a:ext uri="{FF2B5EF4-FFF2-40B4-BE49-F238E27FC236}">
                <a16:creationId xmlns:a16="http://schemas.microsoft.com/office/drawing/2014/main" id="{D5067F2B-BAAE-E109-BA48-A68530618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753" y="1970869"/>
            <a:ext cx="2830855" cy="99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268;g2e5a8b74c22_0_0">
            <a:extLst>
              <a:ext uri="{FF2B5EF4-FFF2-40B4-BE49-F238E27FC236}">
                <a16:creationId xmlns:a16="http://schemas.microsoft.com/office/drawing/2014/main" id="{C1498558-FA83-846A-D52B-9A4CB0E4EF1D}"/>
              </a:ext>
            </a:extLst>
          </p:cNvPr>
          <p:cNvSpPr txBox="1"/>
          <p:nvPr/>
        </p:nvSpPr>
        <p:spPr>
          <a:xfrm>
            <a:off x="617408" y="6552767"/>
            <a:ext cx="10596900" cy="28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lnSpc>
                <a:spcPct val="150000"/>
              </a:lnSpc>
              <a:buClr>
                <a:srgbClr val="000000"/>
              </a:buClr>
              <a:buSzPts val="2400"/>
            </a:pPr>
            <a:r>
              <a:rPr lang="es-ES" sz="1050" kern="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Diseño y Análisis de Experimentos en Ingeniería y Ciencias Ambientales</a:t>
            </a:r>
          </a:p>
        </p:txBody>
      </p:sp>
      <p:pic>
        <p:nvPicPr>
          <p:cNvPr id="4" name="Google Shape;265;g2e5a8b74c22_0_0" descr="Universidad Nacional Agraria La Molina (UNALM) - Carreras y costos">
            <a:extLst>
              <a:ext uri="{FF2B5EF4-FFF2-40B4-BE49-F238E27FC236}">
                <a16:creationId xmlns:a16="http://schemas.microsoft.com/office/drawing/2014/main" id="{25FEBC88-2EC8-80F8-799E-99B4DDA79A76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12839" r="16338" b="26696"/>
          <a:stretch/>
        </p:blipFill>
        <p:spPr>
          <a:xfrm>
            <a:off x="72002" y="98908"/>
            <a:ext cx="558092" cy="593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B819BC-AE10-162C-909D-53BD2084A3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20407" y="74228"/>
            <a:ext cx="593241" cy="593241"/>
          </a:xfrm>
          <a:prstGeom prst="rect">
            <a:avLst/>
          </a:prstGeom>
        </p:spPr>
      </p:pic>
      <p:sp>
        <p:nvSpPr>
          <p:cNvPr id="7" name="Google Shape;269;g2e5a8b74c22_0_0">
            <a:extLst>
              <a:ext uri="{FF2B5EF4-FFF2-40B4-BE49-F238E27FC236}">
                <a16:creationId xmlns:a16="http://schemas.microsoft.com/office/drawing/2014/main" id="{5059944B-B283-8C9D-A8F4-A4400A7A2AF5}"/>
              </a:ext>
            </a:extLst>
          </p:cNvPr>
          <p:cNvSpPr txBox="1"/>
          <p:nvPr/>
        </p:nvSpPr>
        <p:spPr>
          <a:xfrm>
            <a:off x="959796" y="149958"/>
            <a:ext cx="10291947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noAutofit/>
          </a:bodyPr>
          <a:lstStyle/>
          <a:p>
            <a:pPr defTabSz="457200">
              <a:buClr>
                <a:srgbClr val="1A3260"/>
              </a:buClr>
              <a:buSzPts val="6000"/>
            </a:pPr>
            <a:r>
              <a:rPr lang="es-ES" sz="2600" b="1" kern="0" dirty="0">
                <a:solidFill>
                  <a:srgbClr val="56855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0. Contenido</a:t>
            </a:r>
            <a:endParaRPr sz="2600" b="1" kern="0" dirty="0">
              <a:solidFill>
                <a:srgbClr val="56855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CC9D8BB-42B9-41AF-961E-48CA563148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19986" y="3202065"/>
            <a:ext cx="1733550" cy="166687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198FAE9-A2E0-4F97-94ED-8731D64118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53536" y="3268739"/>
            <a:ext cx="2124075" cy="15335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267;g2e5a8b74c22_0_0">
            <a:extLst>
              <a:ext uri="{FF2B5EF4-FFF2-40B4-BE49-F238E27FC236}">
                <a16:creationId xmlns:a16="http://schemas.microsoft.com/office/drawing/2014/main" id="{E5094835-21CB-8D1C-13D1-6F183083278D}"/>
              </a:ext>
            </a:extLst>
          </p:cNvPr>
          <p:cNvCxnSpPr/>
          <p:nvPr/>
        </p:nvCxnSpPr>
        <p:spPr>
          <a:xfrm>
            <a:off x="617408" y="6552767"/>
            <a:ext cx="10770750" cy="0"/>
          </a:xfrm>
          <a:prstGeom prst="straightConnector1">
            <a:avLst/>
          </a:prstGeom>
          <a:noFill/>
          <a:ln w="6350" cap="flat" cmpd="sng">
            <a:solidFill>
              <a:srgbClr val="8CB6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Google Shape;268;g2e5a8b74c22_0_0">
            <a:extLst>
              <a:ext uri="{FF2B5EF4-FFF2-40B4-BE49-F238E27FC236}">
                <a16:creationId xmlns:a16="http://schemas.microsoft.com/office/drawing/2014/main" id="{56405FCC-E92B-19F5-0150-1952A27A7894}"/>
              </a:ext>
            </a:extLst>
          </p:cNvPr>
          <p:cNvSpPr txBox="1"/>
          <p:nvPr/>
        </p:nvSpPr>
        <p:spPr>
          <a:xfrm>
            <a:off x="617408" y="6552767"/>
            <a:ext cx="10596900" cy="28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lnSpc>
                <a:spcPct val="150000"/>
              </a:lnSpc>
              <a:buClr>
                <a:srgbClr val="000000"/>
              </a:buClr>
              <a:buSzPts val="2400"/>
            </a:pPr>
            <a:r>
              <a:rPr lang="es-ES" sz="1050" kern="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Diseño y Análisis de Experimentos en Ingeniería y Ciencias Ambientales</a:t>
            </a:r>
          </a:p>
        </p:txBody>
      </p:sp>
      <p:sp>
        <p:nvSpPr>
          <p:cNvPr id="6" name="Google Shape;269;g2e5a8b74c22_0_0">
            <a:extLst>
              <a:ext uri="{FF2B5EF4-FFF2-40B4-BE49-F238E27FC236}">
                <a16:creationId xmlns:a16="http://schemas.microsoft.com/office/drawing/2014/main" id="{8E71AE07-3BE9-E4ED-6882-FDC183DDB804}"/>
              </a:ext>
            </a:extLst>
          </p:cNvPr>
          <p:cNvSpPr txBox="1"/>
          <p:nvPr/>
        </p:nvSpPr>
        <p:spPr>
          <a:xfrm>
            <a:off x="959796" y="149958"/>
            <a:ext cx="10291947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noAutofit/>
          </a:bodyPr>
          <a:lstStyle/>
          <a:p>
            <a:pPr defTabSz="457200">
              <a:buClr>
                <a:srgbClr val="1A3260"/>
              </a:buClr>
              <a:buSzPts val="6000"/>
            </a:pPr>
            <a:r>
              <a:rPr lang="es-ES" sz="2600" b="1" kern="0" dirty="0">
                <a:solidFill>
                  <a:srgbClr val="56855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Introducción</a:t>
            </a:r>
          </a:p>
        </p:txBody>
      </p:sp>
      <p:pic>
        <p:nvPicPr>
          <p:cNvPr id="12" name="Google Shape;265;g2e5a8b74c22_0_0" descr="Universidad Nacional Agraria La Molina (UNALM) - Carreras y costos">
            <a:extLst>
              <a:ext uri="{FF2B5EF4-FFF2-40B4-BE49-F238E27FC236}">
                <a16:creationId xmlns:a16="http://schemas.microsoft.com/office/drawing/2014/main" id="{41EDB615-9923-20D3-E6BC-219837FF7F5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2839" r="16338" b="26696"/>
          <a:stretch/>
        </p:blipFill>
        <p:spPr>
          <a:xfrm>
            <a:off x="72002" y="98908"/>
            <a:ext cx="558092" cy="593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F09B19-4348-5C17-C501-5BC9ABEFA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0407" y="74228"/>
            <a:ext cx="593241" cy="593241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78E282B3-EF90-48B2-8A48-03A5CE8F4437}"/>
              </a:ext>
            </a:extLst>
          </p:cNvPr>
          <p:cNvSpPr txBox="1"/>
          <p:nvPr/>
        </p:nvSpPr>
        <p:spPr>
          <a:xfrm>
            <a:off x="630094" y="977604"/>
            <a:ext cx="766515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s-MX" sz="2400" b="1" dirty="0"/>
              <a:t>Contexto: </a:t>
            </a:r>
            <a:r>
              <a:rPr lang="es-MX" sz="2400" dirty="0"/>
              <a:t>La región de Piura enfrenta desafíos asociados a eventos extremos de precipitación debido al fenómeno El Niño.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s-MX" sz="2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2400" b="1" dirty="0"/>
              <a:t>Importancia: </a:t>
            </a:r>
            <a:r>
              <a:rPr lang="es-MX" sz="2400" dirty="0"/>
              <a:t>Eventos como el de 2017 causaron lluvias hasta 30 veces superiores a lo normal, incrementando riesgos de inundaciones.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s-MX" sz="2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2400" b="1" dirty="0"/>
              <a:t>Problema: </a:t>
            </a:r>
            <a:r>
              <a:rPr lang="es-MX" sz="2400" dirty="0"/>
              <a:t>Los modelos actuales no abordan adecuadamente el llenado de datos faltantes, lo que limita las predicciones hidrológicas.</a:t>
            </a:r>
          </a:p>
        </p:txBody>
      </p:sp>
    </p:spTree>
    <p:extLst>
      <p:ext uri="{BB962C8B-B14F-4D97-AF65-F5344CB8AC3E}">
        <p14:creationId xmlns:p14="http://schemas.microsoft.com/office/powerpoint/2010/main" val="2520923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267;g2e5a8b74c22_0_0">
            <a:extLst>
              <a:ext uri="{FF2B5EF4-FFF2-40B4-BE49-F238E27FC236}">
                <a16:creationId xmlns:a16="http://schemas.microsoft.com/office/drawing/2014/main" id="{E5094835-21CB-8D1C-13D1-6F183083278D}"/>
              </a:ext>
            </a:extLst>
          </p:cNvPr>
          <p:cNvCxnSpPr/>
          <p:nvPr/>
        </p:nvCxnSpPr>
        <p:spPr>
          <a:xfrm>
            <a:off x="617408" y="6552767"/>
            <a:ext cx="10770750" cy="0"/>
          </a:xfrm>
          <a:prstGeom prst="straightConnector1">
            <a:avLst/>
          </a:prstGeom>
          <a:noFill/>
          <a:ln w="6350" cap="flat" cmpd="sng">
            <a:solidFill>
              <a:srgbClr val="8CB6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Google Shape;268;g2e5a8b74c22_0_0">
            <a:extLst>
              <a:ext uri="{FF2B5EF4-FFF2-40B4-BE49-F238E27FC236}">
                <a16:creationId xmlns:a16="http://schemas.microsoft.com/office/drawing/2014/main" id="{56405FCC-E92B-19F5-0150-1952A27A7894}"/>
              </a:ext>
            </a:extLst>
          </p:cNvPr>
          <p:cNvSpPr txBox="1"/>
          <p:nvPr/>
        </p:nvSpPr>
        <p:spPr>
          <a:xfrm>
            <a:off x="617408" y="6552767"/>
            <a:ext cx="10596900" cy="28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lnSpc>
                <a:spcPct val="150000"/>
              </a:lnSpc>
              <a:buClr>
                <a:srgbClr val="000000"/>
              </a:buClr>
              <a:buSzPts val="2400"/>
            </a:pPr>
            <a:r>
              <a:rPr lang="es-ES" sz="1050" kern="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Diseño y Análisis de Experimentos en Ingeniería y Ciencias Ambientales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577BE13-55D2-E780-DC9C-B74D412E479D}"/>
              </a:ext>
            </a:extLst>
          </p:cNvPr>
          <p:cNvSpPr txBox="1"/>
          <p:nvPr/>
        </p:nvSpPr>
        <p:spPr>
          <a:xfrm>
            <a:off x="962371" y="859078"/>
            <a:ext cx="955196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  <a:tabLst>
                <a:tab pos="3429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  <a:tab pos="14630400" algn="l"/>
              </a:tabLst>
            </a:pPr>
            <a:r>
              <a:rPr lang="es-ES" sz="2400" b="1" kern="0" dirty="0">
                <a:solidFill>
                  <a:srgbClr val="000000"/>
                </a:solidFill>
                <a:latin typeface="Century Gothic" panose="020B0502020202020204" pitchFamily="34" charset="0"/>
                <a:sym typeface="Lora"/>
              </a:rPr>
              <a:t>Objetivo general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  <a:tabLst>
                <a:tab pos="3429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  <a:tab pos="14630400" algn="l"/>
              </a:tabLst>
            </a:pPr>
            <a:endParaRPr lang="en-US" sz="2400" b="1" kern="0" dirty="0">
              <a:solidFill>
                <a:srgbClr val="000000"/>
              </a:solidFill>
              <a:latin typeface="Century Gothic" panose="020B0502020202020204" pitchFamily="34" charset="0"/>
              <a:sym typeface="Lora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3429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  <a:tab pos="14630400" algn="l"/>
              </a:tabLst>
            </a:pPr>
            <a:r>
              <a:rPr lang="es-MX" sz="2400" dirty="0"/>
              <a:t>Utilizar regresión múltiple para imputar datos faltantes en la precipitación diaria en la cuenca del río Piura.</a:t>
            </a:r>
            <a:endParaRPr lang="es-ES" sz="2400" kern="0" dirty="0">
              <a:solidFill>
                <a:srgbClr val="000000"/>
              </a:solidFill>
              <a:latin typeface="Century Gothic" panose="020B0502020202020204" pitchFamily="34" charset="0"/>
              <a:sym typeface="Lora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3429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  <a:tab pos="14630400" algn="l"/>
              </a:tabLst>
            </a:pPr>
            <a:endParaRPr lang="en-US" sz="2400" kern="0" dirty="0">
              <a:solidFill>
                <a:srgbClr val="000000"/>
              </a:solidFill>
              <a:latin typeface="Century Gothic" panose="020B0502020202020204" pitchFamily="34" charset="0"/>
              <a:sym typeface="Lora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  <a:tabLst>
                <a:tab pos="3429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  <a:tab pos="14630400" algn="l"/>
              </a:tabLst>
            </a:pPr>
            <a:r>
              <a:rPr lang="es-ES" sz="2400" b="1" kern="0" dirty="0">
                <a:solidFill>
                  <a:srgbClr val="000000"/>
                </a:solidFill>
                <a:latin typeface="Century Gothic" panose="020B0502020202020204" pitchFamily="34" charset="0"/>
                <a:sym typeface="Lora"/>
              </a:rPr>
              <a:t>Objetivos específicos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  <a:tabLst>
                <a:tab pos="3429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972800" algn="l"/>
                <a:tab pos="11430000" algn="l"/>
                <a:tab pos="11887200" algn="l"/>
                <a:tab pos="12344400" algn="l"/>
                <a:tab pos="12801600" algn="l"/>
                <a:tab pos="13258800" algn="l"/>
                <a:tab pos="13716000" algn="l"/>
                <a:tab pos="14173200" algn="l"/>
                <a:tab pos="14630400" algn="l"/>
              </a:tabLst>
            </a:pPr>
            <a:endParaRPr lang="en-US" sz="2400" b="1" kern="0" dirty="0">
              <a:solidFill>
                <a:srgbClr val="000000"/>
              </a:solidFill>
              <a:latin typeface="Century Gothic" panose="020B0502020202020204" pitchFamily="34" charset="0"/>
              <a:sym typeface="Lora"/>
            </a:endParaRPr>
          </a:p>
          <a:p>
            <a:pPr marL="285750" marR="0" lvl="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PE" sz="2400" dirty="0"/>
              <a:t>Completar registros de cinco estaciones meteorológicas.</a:t>
            </a:r>
          </a:p>
          <a:p>
            <a:pPr marL="285750" marR="0" lvl="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2400" dirty="0"/>
              <a:t>Evaluar la precisión del modelo mediante métricas como RMSE.</a:t>
            </a:r>
          </a:p>
          <a:p>
            <a:pPr marL="285750" marR="0" lvl="0" indent="-28575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2400" dirty="0"/>
              <a:t>Generar insumos para modelos hidrológicos y de gestión de riesgos.</a:t>
            </a:r>
            <a:endParaRPr lang="en-US" sz="2400" kern="0" dirty="0">
              <a:solidFill>
                <a:srgbClr val="000000"/>
              </a:solidFill>
              <a:latin typeface="Century Gothic" panose="020B0502020202020204" pitchFamily="34" charset="0"/>
              <a:sym typeface="Lora"/>
            </a:endParaRPr>
          </a:p>
        </p:txBody>
      </p:sp>
      <p:sp>
        <p:nvSpPr>
          <p:cNvPr id="12" name="Google Shape;269;g2e5a8b74c22_0_0">
            <a:extLst>
              <a:ext uri="{FF2B5EF4-FFF2-40B4-BE49-F238E27FC236}">
                <a16:creationId xmlns:a16="http://schemas.microsoft.com/office/drawing/2014/main" id="{A8DB33AD-7E90-1CC3-EF23-19B265203929}"/>
              </a:ext>
            </a:extLst>
          </p:cNvPr>
          <p:cNvSpPr txBox="1"/>
          <p:nvPr/>
        </p:nvSpPr>
        <p:spPr>
          <a:xfrm>
            <a:off x="1076671" y="98906"/>
            <a:ext cx="10311487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noAutofit/>
          </a:bodyPr>
          <a:lstStyle/>
          <a:p>
            <a:pPr defTabSz="457200">
              <a:buClr>
                <a:srgbClr val="1A3260"/>
              </a:buClr>
              <a:buSzPts val="6000"/>
            </a:pPr>
            <a:r>
              <a:rPr lang="es-ES" sz="2600" b="1" kern="0" dirty="0">
                <a:solidFill>
                  <a:srgbClr val="56855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Objetivos</a:t>
            </a:r>
            <a:endParaRPr sz="2600" b="1" kern="0" dirty="0">
              <a:solidFill>
                <a:srgbClr val="56855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" name="Google Shape;265;g2e5a8b74c22_0_0" descr="Universidad Nacional Agraria La Molina (UNALM) - Carreras y costos">
            <a:extLst>
              <a:ext uri="{FF2B5EF4-FFF2-40B4-BE49-F238E27FC236}">
                <a16:creationId xmlns:a16="http://schemas.microsoft.com/office/drawing/2014/main" id="{D0E8CCCD-1DAF-DE51-A3C5-05EEA166CEF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2839" r="16338" b="26696"/>
          <a:stretch/>
        </p:blipFill>
        <p:spPr>
          <a:xfrm>
            <a:off x="72002" y="98908"/>
            <a:ext cx="558092" cy="593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F478CC-1E29-6361-7D59-AEFDE7F1B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0407" y="74228"/>
            <a:ext cx="593241" cy="59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990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68;g2e5a8b74c22_0_0">
            <a:extLst>
              <a:ext uri="{FF2B5EF4-FFF2-40B4-BE49-F238E27FC236}">
                <a16:creationId xmlns:a16="http://schemas.microsoft.com/office/drawing/2014/main" id="{56405FCC-E92B-19F5-0150-1952A27A7894}"/>
              </a:ext>
            </a:extLst>
          </p:cNvPr>
          <p:cNvSpPr txBox="1"/>
          <p:nvPr/>
        </p:nvSpPr>
        <p:spPr>
          <a:xfrm>
            <a:off x="617408" y="6552767"/>
            <a:ext cx="10596900" cy="28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lnSpc>
                <a:spcPct val="150000"/>
              </a:lnSpc>
              <a:buClr>
                <a:srgbClr val="000000"/>
              </a:buClr>
              <a:buSzPts val="2400"/>
            </a:pPr>
            <a:r>
              <a:rPr lang="es-ES" sz="1050" kern="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Diseño y Análisis de Experimentos en Ingeniería y Ciencias Ambientales</a:t>
            </a:r>
          </a:p>
        </p:txBody>
      </p:sp>
      <p:pic>
        <p:nvPicPr>
          <p:cNvPr id="4" name="Google Shape;265;g2e5a8b74c22_0_0" descr="Universidad Nacional Agraria La Molina (UNALM) - Carreras y costos">
            <a:extLst>
              <a:ext uri="{FF2B5EF4-FFF2-40B4-BE49-F238E27FC236}">
                <a16:creationId xmlns:a16="http://schemas.microsoft.com/office/drawing/2014/main" id="{AD4663A3-B049-68D4-82C8-43136DF6E87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2839" r="16338" b="26696"/>
          <a:stretch/>
        </p:blipFill>
        <p:spPr>
          <a:xfrm>
            <a:off x="72002" y="98908"/>
            <a:ext cx="558092" cy="593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86339C-3FAA-005C-5BAD-FD94A37C4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0407" y="74228"/>
            <a:ext cx="593241" cy="593241"/>
          </a:xfrm>
          <a:prstGeom prst="rect">
            <a:avLst/>
          </a:prstGeom>
        </p:spPr>
      </p:pic>
      <p:sp>
        <p:nvSpPr>
          <p:cNvPr id="6" name="Google Shape;269;g2e5a8b74c22_0_0">
            <a:extLst>
              <a:ext uri="{FF2B5EF4-FFF2-40B4-BE49-F238E27FC236}">
                <a16:creationId xmlns:a16="http://schemas.microsoft.com/office/drawing/2014/main" id="{D27F27D6-1B87-4750-9374-C25DBBEF9D4F}"/>
              </a:ext>
            </a:extLst>
          </p:cNvPr>
          <p:cNvSpPr txBox="1"/>
          <p:nvPr/>
        </p:nvSpPr>
        <p:spPr>
          <a:xfrm>
            <a:off x="776212" y="123821"/>
            <a:ext cx="10639575" cy="5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noAutofit/>
          </a:bodyPr>
          <a:lstStyle/>
          <a:p>
            <a:pPr defTabSz="457200">
              <a:buClr>
                <a:srgbClr val="1A3260"/>
              </a:buClr>
              <a:buSzPts val="6000"/>
            </a:pPr>
            <a:r>
              <a:rPr lang="es-ES" sz="2600" b="1" kern="0" dirty="0">
                <a:solidFill>
                  <a:srgbClr val="56855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Marco teórico</a:t>
            </a:r>
            <a:endParaRPr sz="2600" b="1" kern="0" dirty="0">
              <a:solidFill>
                <a:srgbClr val="56855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9" name="Google Shape;267;g2e5a8b74c22_0_0">
            <a:extLst>
              <a:ext uri="{FF2B5EF4-FFF2-40B4-BE49-F238E27FC236}">
                <a16:creationId xmlns:a16="http://schemas.microsoft.com/office/drawing/2014/main" id="{D42604AE-74B3-3B2F-AC67-0114DE9418AF}"/>
              </a:ext>
            </a:extLst>
          </p:cNvPr>
          <p:cNvCxnSpPr/>
          <p:nvPr/>
        </p:nvCxnSpPr>
        <p:spPr>
          <a:xfrm>
            <a:off x="617408" y="6552767"/>
            <a:ext cx="10770750" cy="0"/>
          </a:xfrm>
          <a:prstGeom prst="straightConnector1">
            <a:avLst/>
          </a:prstGeom>
          <a:noFill/>
          <a:ln w="6350" cap="flat" cmpd="sng">
            <a:solidFill>
              <a:srgbClr val="8CB64A"/>
            </a:solidFill>
            <a:prstDash val="solid"/>
            <a:miter lim="800000"/>
            <a:headEnd type="none" w="sm" len="sm"/>
            <a:tailEnd type="none" w="sm" len="sm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A23AA41A-83FF-405C-8FA9-CC81A2BA4494}"/>
                  </a:ext>
                </a:extLst>
              </p:cNvPr>
              <p:cNvSpPr txBox="1"/>
              <p:nvPr/>
            </p:nvSpPr>
            <p:spPr>
              <a:xfrm>
                <a:off x="671592" y="639255"/>
                <a:ext cx="9144000" cy="58914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s-PE" sz="1800" b="1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Regresión lineal múltiple </a:t>
                </a:r>
                <a:endParaRPr lang="es-PE" sz="18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s-PE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La regresión múltiple es una técnica estadística utilizada para modelar la relación entre una variable dependiente </a:t>
                </a:r>
                <a14:m>
                  <m:oMath xmlns:m="http://schemas.openxmlformats.org/officeDocument/2006/math">
                    <m:r>
                      <a:rPr lang="es-P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a:rPr lang="es-P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𝑌</m:t>
                    </m:r>
                    <m:r>
                      <a:rPr lang="es-P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s-PE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y varias variables independientes </a:t>
                </a:r>
                <a14:m>
                  <m:oMath xmlns:m="http://schemas.openxmlformats.org/officeDocument/2006/math">
                    <m:r>
                      <a:rPr lang="es-P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s-P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s-P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s-P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s-P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s-P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s-P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​)</m:t>
                    </m:r>
                  </m:oMath>
                </a14:m>
                <a:r>
                  <a:rPr lang="es-PE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. Su objetivo es predecir </a:t>
                </a:r>
                <a14:m>
                  <m:oMath xmlns:m="http://schemas.openxmlformats.org/officeDocument/2006/math">
                    <m:r>
                      <a:rPr lang="es-P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s-PE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o explicar su variabilidad basándose en las variables predictoras. La ecuación general de un modelo de regresión múltiple es: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𝑌</m:t>
                      </m:r>
                      <m:r>
                        <a:rPr lang="es-PE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PE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PE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PE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s-PE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E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PE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PE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PE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PE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PE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s-PE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E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PE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PE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PE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PE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PE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s-PE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s-PE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PE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PE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s-PE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PE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PE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PE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r>
                        <a:rPr lang="es-PE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𝜖</m:t>
                      </m:r>
                    </m:oMath>
                  </m:oMathPara>
                </a14:m>
                <a:endParaRPr lang="es-PE" sz="18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s-PE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Donde:</a:t>
                </a:r>
              </a:p>
              <a:p>
                <a:pPr marL="342900" lvl="0" indent="-342900" algn="l">
                  <a:lnSpc>
                    <a:spcPct val="150000"/>
                  </a:lnSpc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r>
                      <a:rPr lang="es-P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s-PE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: Variable dependiente.</a:t>
                </a:r>
              </a:p>
              <a:p>
                <a:pPr marL="342900" lvl="0" indent="-342900" algn="l">
                  <a:lnSpc>
                    <a:spcPct val="150000"/>
                  </a:lnSpc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P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s-P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s-P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s-P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s-P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PE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​: Variables independientes o predictoras.</a:t>
                </a:r>
              </a:p>
              <a:p>
                <a:pPr marL="342900" lvl="0" indent="-342900" algn="l">
                  <a:lnSpc>
                    <a:spcPct val="150000"/>
                  </a:lnSpc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P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PE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​: Intercepto del modelo.</a:t>
                </a:r>
              </a:p>
              <a:p>
                <a:pPr marL="342900" lvl="0" indent="-342900" algn="l">
                  <a:lnSpc>
                    <a:spcPct val="150000"/>
                  </a:lnSpc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P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s-P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s-P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s-P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s-P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…,</m:t>
                        </m:r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s-PE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Coeficientes de regresión que representan el cambio esperado en </a:t>
                </a:r>
                <a14:m>
                  <m:oMath xmlns:m="http://schemas.openxmlformats.org/officeDocument/2006/math">
                    <m:r>
                      <a:rPr lang="es-P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s-PE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por unidad de cambio en cada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P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PE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​, manteniendo las demás constantes.</a:t>
                </a:r>
              </a:p>
              <a:p>
                <a:pPr marL="342900" lvl="0" indent="-342900" algn="l">
                  <a:lnSpc>
                    <a:spcPct val="150000"/>
                  </a:lnSpc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r>
                      <a:rPr lang="es-P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𝜖</m:t>
                    </m:r>
                  </m:oMath>
                </a14:m>
                <a:r>
                  <a:rPr lang="es-PE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: Término de error o residual, que captura la variabilidad no explicada por el modelo.</a:t>
                </a:r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A23AA41A-83FF-405C-8FA9-CC81A2BA4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92" y="639255"/>
                <a:ext cx="9144000" cy="5891485"/>
              </a:xfrm>
              <a:prstGeom prst="rect">
                <a:avLst/>
              </a:prstGeom>
              <a:blipFill>
                <a:blip r:embed="rId4"/>
                <a:stretch>
                  <a:fillRect l="-533" r="-600" b="-828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763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68;g2e5a8b74c22_0_0">
            <a:extLst>
              <a:ext uri="{FF2B5EF4-FFF2-40B4-BE49-F238E27FC236}">
                <a16:creationId xmlns:a16="http://schemas.microsoft.com/office/drawing/2014/main" id="{56405FCC-E92B-19F5-0150-1952A27A7894}"/>
              </a:ext>
            </a:extLst>
          </p:cNvPr>
          <p:cNvSpPr txBox="1"/>
          <p:nvPr/>
        </p:nvSpPr>
        <p:spPr>
          <a:xfrm>
            <a:off x="617408" y="6552767"/>
            <a:ext cx="10596900" cy="28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lnSpc>
                <a:spcPct val="150000"/>
              </a:lnSpc>
              <a:buClr>
                <a:srgbClr val="000000"/>
              </a:buClr>
              <a:buSzPts val="2400"/>
            </a:pPr>
            <a:r>
              <a:rPr lang="es-ES" sz="1050" kern="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Diseño y Análisis de Experimentos en Ingeniería y Ciencias Ambientales</a:t>
            </a:r>
          </a:p>
        </p:txBody>
      </p:sp>
      <p:pic>
        <p:nvPicPr>
          <p:cNvPr id="4" name="Google Shape;265;g2e5a8b74c22_0_0" descr="Universidad Nacional Agraria La Molina (UNALM) - Carreras y costos">
            <a:extLst>
              <a:ext uri="{FF2B5EF4-FFF2-40B4-BE49-F238E27FC236}">
                <a16:creationId xmlns:a16="http://schemas.microsoft.com/office/drawing/2014/main" id="{AD4663A3-B049-68D4-82C8-43136DF6E87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2839" r="16338" b="26696"/>
          <a:stretch/>
        </p:blipFill>
        <p:spPr>
          <a:xfrm>
            <a:off x="72002" y="98908"/>
            <a:ext cx="558092" cy="593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86339C-3FAA-005C-5BAD-FD94A37C4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0407" y="74228"/>
            <a:ext cx="593241" cy="593241"/>
          </a:xfrm>
          <a:prstGeom prst="rect">
            <a:avLst/>
          </a:prstGeom>
        </p:spPr>
      </p:pic>
      <p:sp>
        <p:nvSpPr>
          <p:cNvPr id="7" name="Google Shape;269;g2e5a8b74c22_0_0">
            <a:extLst>
              <a:ext uri="{FF2B5EF4-FFF2-40B4-BE49-F238E27FC236}">
                <a16:creationId xmlns:a16="http://schemas.microsoft.com/office/drawing/2014/main" id="{6528B38A-CE3C-4DC4-8213-5F1EEC842E97}"/>
              </a:ext>
            </a:extLst>
          </p:cNvPr>
          <p:cNvSpPr txBox="1"/>
          <p:nvPr/>
        </p:nvSpPr>
        <p:spPr>
          <a:xfrm>
            <a:off x="880832" y="103687"/>
            <a:ext cx="10639575" cy="5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noAutofit/>
          </a:bodyPr>
          <a:lstStyle/>
          <a:p>
            <a:pPr defTabSz="457200">
              <a:buClr>
                <a:srgbClr val="1A3260"/>
              </a:buClr>
              <a:buSzPts val="6000"/>
            </a:pPr>
            <a:r>
              <a:rPr lang="es-ES" sz="2600" b="1" kern="0" dirty="0">
                <a:solidFill>
                  <a:srgbClr val="56855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Metodología – Descripción general</a:t>
            </a:r>
            <a:endParaRPr sz="2600" b="1" kern="0" dirty="0">
              <a:solidFill>
                <a:srgbClr val="56855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6" name="Google Shape;267;g2e5a8b74c22_0_0">
            <a:extLst>
              <a:ext uri="{FF2B5EF4-FFF2-40B4-BE49-F238E27FC236}">
                <a16:creationId xmlns:a16="http://schemas.microsoft.com/office/drawing/2014/main" id="{94247DC5-28C3-D83C-870C-A0654227A064}"/>
              </a:ext>
            </a:extLst>
          </p:cNvPr>
          <p:cNvCxnSpPr/>
          <p:nvPr/>
        </p:nvCxnSpPr>
        <p:spPr>
          <a:xfrm>
            <a:off x="617408" y="6552767"/>
            <a:ext cx="10770750" cy="0"/>
          </a:xfrm>
          <a:prstGeom prst="straightConnector1">
            <a:avLst/>
          </a:prstGeom>
          <a:noFill/>
          <a:ln w="6350" cap="flat" cmpd="sng">
            <a:solidFill>
              <a:srgbClr val="8CB6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4123193-574B-4489-B498-4641076783F1}"/>
              </a:ext>
            </a:extLst>
          </p:cNvPr>
          <p:cNvSpPr txBox="1"/>
          <p:nvPr/>
        </p:nvSpPr>
        <p:spPr>
          <a:xfrm>
            <a:off x="799052" y="1590359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MX" sz="2400" dirty="0"/>
              <a:t>Pasos clave: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400" dirty="0"/>
              <a:t>Carga y preprocesamiento de datos.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400" dirty="0"/>
              <a:t>Identificación de valores faltantes.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400" dirty="0"/>
              <a:t>Entrenamiento del modelo de regresión múltiple.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400" dirty="0"/>
              <a:t>Validación mediante RMSE.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D38D4668-74CE-47A3-8BFE-F723C062C6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474" y="305232"/>
            <a:ext cx="2562369" cy="591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409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68;g2e5a8b74c22_0_0">
            <a:extLst>
              <a:ext uri="{FF2B5EF4-FFF2-40B4-BE49-F238E27FC236}">
                <a16:creationId xmlns:a16="http://schemas.microsoft.com/office/drawing/2014/main" id="{56405FCC-E92B-19F5-0150-1952A27A7894}"/>
              </a:ext>
            </a:extLst>
          </p:cNvPr>
          <p:cNvSpPr txBox="1"/>
          <p:nvPr/>
        </p:nvSpPr>
        <p:spPr>
          <a:xfrm>
            <a:off x="617408" y="6552767"/>
            <a:ext cx="10596900" cy="28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lnSpc>
                <a:spcPct val="150000"/>
              </a:lnSpc>
              <a:buClr>
                <a:srgbClr val="000000"/>
              </a:buClr>
              <a:buSzPts val="2400"/>
            </a:pPr>
            <a:r>
              <a:rPr lang="es-ES" sz="1050" kern="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Diseño y Análisis de Experimentos en Ingeniería y Ciencias Ambientales</a:t>
            </a:r>
          </a:p>
        </p:txBody>
      </p:sp>
      <p:pic>
        <p:nvPicPr>
          <p:cNvPr id="4" name="Google Shape;265;g2e5a8b74c22_0_0" descr="Universidad Nacional Agraria La Molina (UNALM) - Carreras y costos">
            <a:extLst>
              <a:ext uri="{FF2B5EF4-FFF2-40B4-BE49-F238E27FC236}">
                <a16:creationId xmlns:a16="http://schemas.microsoft.com/office/drawing/2014/main" id="{AD4663A3-B049-68D4-82C8-43136DF6E87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2839" r="16338" b="26696"/>
          <a:stretch/>
        </p:blipFill>
        <p:spPr>
          <a:xfrm>
            <a:off x="72002" y="98908"/>
            <a:ext cx="558092" cy="593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86339C-3FAA-005C-5BAD-FD94A37C4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0407" y="74228"/>
            <a:ext cx="593241" cy="593241"/>
          </a:xfrm>
          <a:prstGeom prst="rect">
            <a:avLst/>
          </a:prstGeom>
        </p:spPr>
      </p:pic>
      <p:sp>
        <p:nvSpPr>
          <p:cNvPr id="7" name="Google Shape;269;g2e5a8b74c22_0_0">
            <a:extLst>
              <a:ext uri="{FF2B5EF4-FFF2-40B4-BE49-F238E27FC236}">
                <a16:creationId xmlns:a16="http://schemas.microsoft.com/office/drawing/2014/main" id="{6528B38A-CE3C-4DC4-8213-5F1EEC842E97}"/>
              </a:ext>
            </a:extLst>
          </p:cNvPr>
          <p:cNvSpPr txBox="1"/>
          <p:nvPr/>
        </p:nvSpPr>
        <p:spPr>
          <a:xfrm>
            <a:off x="880832" y="103687"/>
            <a:ext cx="10639575" cy="5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noAutofit/>
          </a:bodyPr>
          <a:lstStyle/>
          <a:p>
            <a:pPr defTabSz="457200">
              <a:buClr>
                <a:srgbClr val="1A3260"/>
              </a:buClr>
              <a:buSzPts val="6000"/>
            </a:pPr>
            <a:r>
              <a:rPr lang="es-ES" sz="2600" b="1" kern="0" dirty="0">
                <a:solidFill>
                  <a:srgbClr val="56855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Metodología – Datos</a:t>
            </a:r>
            <a:endParaRPr sz="2600" b="1" kern="0" dirty="0">
              <a:solidFill>
                <a:srgbClr val="56855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6" name="Google Shape;267;g2e5a8b74c22_0_0">
            <a:extLst>
              <a:ext uri="{FF2B5EF4-FFF2-40B4-BE49-F238E27FC236}">
                <a16:creationId xmlns:a16="http://schemas.microsoft.com/office/drawing/2014/main" id="{94247DC5-28C3-D83C-870C-A0654227A064}"/>
              </a:ext>
            </a:extLst>
          </p:cNvPr>
          <p:cNvCxnSpPr/>
          <p:nvPr/>
        </p:nvCxnSpPr>
        <p:spPr>
          <a:xfrm>
            <a:off x="617408" y="6552767"/>
            <a:ext cx="10770750" cy="0"/>
          </a:xfrm>
          <a:prstGeom prst="straightConnector1">
            <a:avLst/>
          </a:prstGeom>
          <a:noFill/>
          <a:ln w="6350" cap="flat" cmpd="sng">
            <a:solidFill>
              <a:srgbClr val="8CB6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BAAFAC78-8CA0-4BBF-BD88-721F72A48392}"/>
              </a:ext>
            </a:extLst>
          </p:cNvPr>
          <p:cNvSpPr txBox="1"/>
          <p:nvPr/>
        </p:nvSpPr>
        <p:spPr>
          <a:xfrm>
            <a:off x="5915858" y="3131835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Contenido</a:t>
            </a:r>
            <a:r>
              <a:rPr lang="es-MX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Descripción del conjunto de datos</a:t>
            </a:r>
            <a:r>
              <a:rPr lang="es-MX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Periodo: 1980-2017.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Estaciones: </a:t>
            </a:r>
            <a:r>
              <a:rPr lang="es-MX" dirty="0" err="1"/>
              <a:t>Chusis</a:t>
            </a:r>
            <a:r>
              <a:rPr lang="es-MX" dirty="0"/>
              <a:t>, Chalaco, </a:t>
            </a:r>
            <a:r>
              <a:rPr lang="es-MX" dirty="0" err="1"/>
              <a:t>Huamarca</a:t>
            </a:r>
            <a:r>
              <a:rPr lang="es-MX" dirty="0"/>
              <a:t>, Huancabamba, Miraflores.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Variaciones: Valores entre 0 mm (meses secos) y 700 mm (eventos extremos).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Problema principal: Datos faltantes significativos (NA).</a:t>
            </a:r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C721E1C9-443E-4623-B77D-1DB895087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729583"/>
              </p:ext>
            </p:extLst>
          </p:nvPr>
        </p:nvGraphicFramePr>
        <p:xfrm>
          <a:off x="497010" y="1071068"/>
          <a:ext cx="5215170" cy="3214929"/>
        </p:xfrm>
        <a:graphic>
          <a:graphicData uri="http://schemas.openxmlformats.org/drawingml/2006/table">
            <a:tbl>
              <a:tblPr firstRow="1" firstCol="1" bandRow="1"/>
              <a:tblGrid>
                <a:gridCol w="841609">
                  <a:extLst>
                    <a:ext uri="{9D8B030D-6E8A-4147-A177-3AD203B41FA5}">
                      <a16:colId xmlns:a16="http://schemas.microsoft.com/office/drawing/2014/main" val="3772332"/>
                    </a:ext>
                  </a:extLst>
                </a:gridCol>
                <a:gridCol w="841609">
                  <a:extLst>
                    <a:ext uri="{9D8B030D-6E8A-4147-A177-3AD203B41FA5}">
                      <a16:colId xmlns:a16="http://schemas.microsoft.com/office/drawing/2014/main" val="4212172867"/>
                    </a:ext>
                  </a:extLst>
                </a:gridCol>
                <a:gridCol w="841609">
                  <a:extLst>
                    <a:ext uri="{9D8B030D-6E8A-4147-A177-3AD203B41FA5}">
                      <a16:colId xmlns:a16="http://schemas.microsoft.com/office/drawing/2014/main" val="3436018004"/>
                    </a:ext>
                  </a:extLst>
                </a:gridCol>
                <a:gridCol w="841609">
                  <a:extLst>
                    <a:ext uri="{9D8B030D-6E8A-4147-A177-3AD203B41FA5}">
                      <a16:colId xmlns:a16="http://schemas.microsoft.com/office/drawing/2014/main" val="4035317144"/>
                    </a:ext>
                  </a:extLst>
                </a:gridCol>
                <a:gridCol w="1007125">
                  <a:extLst>
                    <a:ext uri="{9D8B030D-6E8A-4147-A177-3AD203B41FA5}">
                      <a16:colId xmlns:a16="http://schemas.microsoft.com/office/drawing/2014/main" val="543987503"/>
                    </a:ext>
                  </a:extLst>
                </a:gridCol>
                <a:gridCol w="841609">
                  <a:extLst>
                    <a:ext uri="{9D8B030D-6E8A-4147-A177-3AD203B41FA5}">
                      <a16:colId xmlns:a16="http://schemas.microsoft.com/office/drawing/2014/main" val="1684323977"/>
                    </a:ext>
                  </a:extLst>
                </a:gridCol>
              </a:tblGrid>
              <a:tr h="5238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PE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Fecha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PE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chusis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PE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chalaco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PE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huamarca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PE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huancabamba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PE" sz="11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miraflores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2658989"/>
                  </a:ext>
                </a:extLst>
              </a:tr>
              <a:tr h="2446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1980-01-31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70.4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38.7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23.5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0.2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78160"/>
                  </a:ext>
                </a:extLst>
              </a:tr>
              <a:tr h="2446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1980-02-29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108.7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139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35.9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2.5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2427448"/>
                  </a:ext>
                </a:extLst>
              </a:tr>
              <a:tr h="2446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1980-03-31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6.4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121.6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116.9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51.3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13.7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038168"/>
                  </a:ext>
                </a:extLst>
              </a:tr>
              <a:tr h="2446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1980-04-30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7.6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178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129.1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s-PE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35.2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5747380"/>
                  </a:ext>
                </a:extLst>
              </a:tr>
              <a:tr h="2446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1980-05-31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42.5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17.9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22.1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0.3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3900335"/>
                  </a:ext>
                </a:extLst>
              </a:tr>
              <a:tr h="2446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1980-06-30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2.3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8.7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4661096"/>
                  </a:ext>
                </a:extLst>
              </a:tr>
              <a:tr h="2446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1980-07-31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0.1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2.9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8321797"/>
                  </a:ext>
                </a:extLst>
              </a:tr>
              <a:tr h="2446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1980-08-31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1.1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2.8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6259647"/>
                  </a:ext>
                </a:extLst>
              </a:tr>
              <a:tr h="2446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1980-09-30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11.2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796775"/>
                  </a:ext>
                </a:extLst>
              </a:tr>
              <a:tr h="2446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1980-10-31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5.2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36.7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62.2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49.9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0.4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4852223"/>
                  </a:ext>
                </a:extLst>
              </a:tr>
              <a:tr h="2446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1980-11-30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4.1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40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33.3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65.6</a:t>
                      </a:r>
                      <a:endParaRPr lang="es-PE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s-PE" sz="1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5.6</a:t>
                      </a:r>
                      <a:endParaRPr lang="es-PE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0958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3512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68;g2e5a8b74c22_0_0">
            <a:extLst>
              <a:ext uri="{FF2B5EF4-FFF2-40B4-BE49-F238E27FC236}">
                <a16:creationId xmlns:a16="http://schemas.microsoft.com/office/drawing/2014/main" id="{56405FCC-E92B-19F5-0150-1952A27A7894}"/>
              </a:ext>
            </a:extLst>
          </p:cNvPr>
          <p:cNvSpPr txBox="1"/>
          <p:nvPr/>
        </p:nvSpPr>
        <p:spPr>
          <a:xfrm>
            <a:off x="617408" y="6552767"/>
            <a:ext cx="10596900" cy="28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lnSpc>
                <a:spcPct val="150000"/>
              </a:lnSpc>
              <a:buClr>
                <a:srgbClr val="000000"/>
              </a:buClr>
              <a:buSzPts val="2400"/>
            </a:pPr>
            <a:r>
              <a:rPr lang="es-ES" sz="1050" kern="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Diseño y Análisis de Experimentos en Ingeniería y Ciencias Ambientales</a:t>
            </a:r>
          </a:p>
        </p:txBody>
      </p:sp>
      <p:pic>
        <p:nvPicPr>
          <p:cNvPr id="4" name="Google Shape;265;g2e5a8b74c22_0_0" descr="Universidad Nacional Agraria La Molina (UNALM) - Carreras y costos">
            <a:extLst>
              <a:ext uri="{FF2B5EF4-FFF2-40B4-BE49-F238E27FC236}">
                <a16:creationId xmlns:a16="http://schemas.microsoft.com/office/drawing/2014/main" id="{AD4663A3-B049-68D4-82C8-43136DF6E87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2839" r="16338" b="26696"/>
          <a:stretch/>
        </p:blipFill>
        <p:spPr>
          <a:xfrm>
            <a:off x="72002" y="98908"/>
            <a:ext cx="558092" cy="593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86339C-3FAA-005C-5BAD-FD94A37C4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0407" y="74228"/>
            <a:ext cx="593241" cy="593241"/>
          </a:xfrm>
          <a:prstGeom prst="rect">
            <a:avLst/>
          </a:prstGeom>
        </p:spPr>
      </p:pic>
      <p:sp>
        <p:nvSpPr>
          <p:cNvPr id="7" name="Google Shape;269;g2e5a8b74c22_0_0">
            <a:extLst>
              <a:ext uri="{FF2B5EF4-FFF2-40B4-BE49-F238E27FC236}">
                <a16:creationId xmlns:a16="http://schemas.microsoft.com/office/drawing/2014/main" id="{6528B38A-CE3C-4DC4-8213-5F1EEC842E97}"/>
              </a:ext>
            </a:extLst>
          </p:cNvPr>
          <p:cNvSpPr txBox="1"/>
          <p:nvPr/>
        </p:nvSpPr>
        <p:spPr>
          <a:xfrm>
            <a:off x="880832" y="103687"/>
            <a:ext cx="10639575" cy="5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noAutofit/>
          </a:bodyPr>
          <a:lstStyle/>
          <a:p>
            <a:pPr defTabSz="457200">
              <a:buClr>
                <a:srgbClr val="1A3260"/>
              </a:buClr>
              <a:buSzPts val="6000"/>
            </a:pPr>
            <a:r>
              <a:rPr lang="es-ES" sz="2600" b="1" kern="0" dirty="0">
                <a:solidFill>
                  <a:srgbClr val="56855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4. Metodología – Modelado</a:t>
            </a:r>
            <a:endParaRPr sz="2600" b="1" kern="0" dirty="0">
              <a:solidFill>
                <a:srgbClr val="56855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6" name="Google Shape;267;g2e5a8b74c22_0_0">
            <a:extLst>
              <a:ext uri="{FF2B5EF4-FFF2-40B4-BE49-F238E27FC236}">
                <a16:creationId xmlns:a16="http://schemas.microsoft.com/office/drawing/2014/main" id="{94247DC5-28C3-D83C-870C-A0654227A064}"/>
              </a:ext>
            </a:extLst>
          </p:cNvPr>
          <p:cNvCxnSpPr/>
          <p:nvPr/>
        </p:nvCxnSpPr>
        <p:spPr>
          <a:xfrm>
            <a:off x="617408" y="6552767"/>
            <a:ext cx="10770750" cy="0"/>
          </a:xfrm>
          <a:prstGeom prst="straightConnector1">
            <a:avLst/>
          </a:prstGeom>
          <a:noFill/>
          <a:ln w="6350" cap="flat" cmpd="sng">
            <a:solidFill>
              <a:srgbClr val="8CB6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B2C125C-B2CF-468D-943F-6557E95AAB89}"/>
              </a:ext>
            </a:extLst>
          </p:cNvPr>
          <p:cNvSpPr txBox="1"/>
          <p:nvPr/>
        </p:nvSpPr>
        <p:spPr>
          <a:xfrm>
            <a:off x="6002783" y="3707568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Contenido</a:t>
            </a:r>
            <a:r>
              <a:rPr lang="es-MX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Pasos del modelo</a:t>
            </a:r>
            <a:r>
              <a:rPr lang="es-MX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Selección de estaciones con menos del 30% de datos faltantes.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Imputación iterativa mediante regresión múltiple.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Validación de resultados (RMSE, pruebas de normalidad).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Herramientas usadas</a:t>
            </a:r>
            <a:r>
              <a:rPr lang="es-MX" dirty="0"/>
              <a:t>: Python, R y Excel.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15565A46-9D28-489A-AB8F-63AF44F022B7}"/>
                  </a:ext>
                </a:extLst>
              </p:cNvPr>
              <p:cNvSpPr txBox="1"/>
              <p:nvPr/>
            </p:nvSpPr>
            <p:spPr>
              <a:xfrm>
                <a:off x="617408" y="943862"/>
                <a:ext cx="6096000" cy="50720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s-PE" sz="1800" b="1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Estimación de los Coeficientes</a:t>
                </a:r>
                <a:endParaRPr lang="es-PE" sz="18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s-PE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Los coeficientes del modelo se estiman minimizando la suma de los cuadrados de los errores </a:t>
                </a:r>
                <a14:m>
                  <m:oMath xmlns:m="http://schemas.openxmlformats.org/officeDocument/2006/math">
                    <m:r>
                      <a:rPr lang="es-P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s-P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𝜖</m:t>
                        </m:r>
                      </m:e>
                      <m:sup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s-P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𝜖</m:t>
                    </m:r>
                    <m:r>
                      <a:rPr lang="es-P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s-PE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, siguiendo el método de los mínimos cuadrados ordinarios (OLS). La estimación matricial de </a:t>
                </a:r>
                <a14:m>
                  <m:oMath xmlns:m="http://schemas.openxmlformats.org/officeDocument/2006/math">
                    <m:r>
                      <a:rPr lang="es-P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s-PE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se obtiene como: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PE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PE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𝛽</m:t>
                          </m:r>
                        </m:e>
                      </m:acc>
                      <m:r>
                        <a:rPr lang="es-PE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PE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PE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PE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PE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s-PE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s-PE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s-PE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s-PE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𝑋</m:t>
                      </m:r>
                      <m:r>
                        <a:rPr lang="es-PE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′</m:t>
                      </m:r>
                      <m:r>
                        <a:rPr lang="es-PE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𝑌</m:t>
                      </m:r>
                    </m:oMath>
                  </m:oMathPara>
                </a14:m>
                <a:endParaRPr lang="es-PE" sz="18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s-PE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Donde:</a:t>
                </a:r>
              </a:p>
              <a:p>
                <a:pPr marL="342900" lvl="0" indent="-342900" algn="l">
                  <a:lnSpc>
                    <a:spcPct val="150000"/>
                  </a:lnSpc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r>
                      <a:rPr lang="es-P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𝑋</m:t>
                    </m:r>
                    <m:r>
                      <a:rPr lang="es-P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s-PE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es la transpuesta de la matriz de diseño.</a:t>
                </a:r>
              </a:p>
              <a:p>
                <a:pPr marL="342900" lvl="0" indent="-342900" algn="l">
                  <a:lnSpc>
                    <a:spcPct val="150000"/>
                  </a:lnSpc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P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s-PE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s-PE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PE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s-PE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s-PE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s-PE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es la matriz inversa del producto</a:t>
                </a:r>
                <a14:m>
                  <m:oMath xmlns:m="http://schemas.openxmlformats.org/officeDocument/2006/math">
                    <m:r>
                      <a:rPr lang="es-P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s-P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s-P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s-PE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.</a:t>
                </a:r>
              </a:p>
              <a:p>
                <a:pPr marL="342900" lvl="0" indent="-342900" algn="l">
                  <a:lnSpc>
                    <a:spcPct val="150000"/>
                  </a:lnSpc>
                  <a:buSzPts val="1000"/>
                  <a:buFont typeface="Symbol" panose="05050102010706020507" pitchFamily="18" charset="2"/>
                  <a:buChar char=""/>
                  <a:tabLst>
                    <a:tab pos="457200" algn="l"/>
                  </a:tabLst>
                </a:pPr>
                <a14:m>
                  <m:oMath xmlns:m="http://schemas.openxmlformats.org/officeDocument/2006/math">
                    <m:r>
                      <a:rPr lang="es-P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𝑋</m:t>
                    </m:r>
                    <m:r>
                      <a:rPr lang="es-P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′</m:t>
                    </m:r>
                    <m:r>
                      <a:rPr lang="es-P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s-PE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es el producto de la transpuesta de </a:t>
                </a:r>
                <a14:m>
                  <m:oMath xmlns:m="http://schemas.openxmlformats.org/officeDocument/2006/math">
                    <m:r>
                      <a:rPr lang="es-P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s-PE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con </a:t>
                </a:r>
                <a14:m>
                  <m:oMath xmlns:m="http://schemas.openxmlformats.org/officeDocument/2006/math">
                    <m:r>
                      <a:rPr lang="es-PE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s-PE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.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s-PE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El vector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P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PE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s-PE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contiene los coeficientes estimados del modelo</a:t>
                </a:r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15565A46-9D28-489A-AB8F-63AF44F02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08" y="943862"/>
                <a:ext cx="6096000" cy="5072030"/>
              </a:xfrm>
              <a:prstGeom prst="rect">
                <a:avLst/>
              </a:prstGeom>
              <a:blipFill>
                <a:blip r:embed="rId4"/>
                <a:stretch>
                  <a:fillRect l="-800" r="-900" b="-96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3162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68;g2e5a8b74c22_0_0">
            <a:extLst>
              <a:ext uri="{FF2B5EF4-FFF2-40B4-BE49-F238E27FC236}">
                <a16:creationId xmlns:a16="http://schemas.microsoft.com/office/drawing/2014/main" id="{56405FCC-E92B-19F5-0150-1952A27A7894}"/>
              </a:ext>
            </a:extLst>
          </p:cNvPr>
          <p:cNvSpPr txBox="1"/>
          <p:nvPr/>
        </p:nvSpPr>
        <p:spPr>
          <a:xfrm>
            <a:off x="617408" y="6552767"/>
            <a:ext cx="10596900" cy="28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spAutoFit/>
          </a:bodyPr>
          <a:lstStyle/>
          <a:p>
            <a:pPr defTabSz="457200">
              <a:lnSpc>
                <a:spcPct val="150000"/>
              </a:lnSpc>
              <a:buClr>
                <a:srgbClr val="000000"/>
              </a:buClr>
              <a:buSzPts val="2400"/>
            </a:pPr>
            <a:r>
              <a:rPr lang="es-ES" sz="1050" kern="0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 Diseño y Análisis de Experimentos en Ingeniería y Ciencias Ambientales</a:t>
            </a:r>
          </a:p>
        </p:txBody>
      </p:sp>
      <p:pic>
        <p:nvPicPr>
          <p:cNvPr id="4" name="Google Shape;265;g2e5a8b74c22_0_0" descr="Universidad Nacional Agraria La Molina (UNALM) - Carreras y costos">
            <a:extLst>
              <a:ext uri="{FF2B5EF4-FFF2-40B4-BE49-F238E27FC236}">
                <a16:creationId xmlns:a16="http://schemas.microsoft.com/office/drawing/2014/main" id="{AD4663A3-B049-68D4-82C8-43136DF6E87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2839" r="16338" b="26696"/>
          <a:stretch/>
        </p:blipFill>
        <p:spPr>
          <a:xfrm>
            <a:off x="72002" y="98908"/>
            <a:ext cx="558092" cy="593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86339C-3FAA-005C-5BAD-FD94A37C4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0407" y="74228"/>
            <a:ext cx="593241" cy="593241"/>
          </a:xfrm>
          <a:prstGeom prst="rect">
            <a:avLst/>
          </a:prstGeom>
        </p:spPr>
      </p:pic>
      <p:sp>
        <p:nvSpPr>
          <p:cNvPr id="7" name="Google Shape;269;g2e5a8b74c22_0_0">
            <a:extLst>
              <a:ext uri="{FF2B5EF4-FFF2-40B4-BE49-F238E27FC236}">
                <a16:creationId xmlns:a16="http://schemas.microsoft.com/office/drawing/2014/main" id="{6528B38A-CE3C-4DC4-8213-5F1EEC842E97}"/>
              </a:ext>
            </a:extLst>
          </p:cNvPr>
          <p:cNvSpPr txBox="1"/>
          <p:nvPr/>
        </p:nvSpPr>
        <p:spPr>
          <a:xfrm>
            <a:off x="880832" y="103687"/>
            <a:ext cx="10639575" cy="5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22850" rIns="45713" bIns="22850" anchor="t" anchorCtr="0">
            <a:noAutofit/>
          </a:bodyPr>
          <a:lstStyle/>
          <a:p>
            <a:pPr defTabSz="457200">
              <a:buClr>
                <a:srgbClr val="1A3260"/>
              </a:buClr>
              <a:buSzPts val="6000"/>
            </a:pPr>
            <a:r>
              <a:rPr lang="es-ES" sz="2600" b="1" kern="0" dirty="0">
                <a:solidFill>
                  <a:srgbClr val="56855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 Resultados – Matriz de correlación</a:t>
            </a:r>
            <a:endParaRPr sz="2600" b="1" kern="0" dirty="0">
              <a:solidFill>
                <a:srgbClr val="56855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6" name="Google Shape;267;g2e5a8b74c22_0_0">
            <a:extLst>
              <a:ext uri="{FF2B5EF4-FFF2-40B4-BE49-F238E27FC236}">
                <a16:creationId xmlns:a16="http://schemas.microsoft.com/office/drawing/2014/main" id="{94247DC5-28C3-D83C-870C-A0654227A064}"/>
              </a:ext>
            </a:extLst>
          </p:cNvPr>
          <p:cNvCxnSpPr/>
          <p:nvPr/>
        </p:nvCxnSpPr>
        <p:spPr>
          <a:xfrm>
            <a:off x="617408" y="6552767"/>
            <a:ext cx="10770750" cy="0"/>
          </a:xfrm>
          <a:prstGeom prst="straightConnector1">
            <a:avLst/>
          </a:prstGeom>
          <a:noFill/>
          <a:ln w="6350" cap="flat" cmpd="sng">
            <a:solidFill>
              <a:srgbClr val="8CB64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56EAFDF-3ECA-4281-8CFB-E04C9C0DC4F6}"/>
              </a:ext>
            </a:extLst>
          </p:cNvPr>
          <p:cNvSpPr txBox="1"/>
          <p:nvPr/>
        </p:nvSpPr>
        <p:spPr>
          <a:xfrm>
            <a:off x="8077386" y="1997839"/>
            <a:ext cx="373964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Contenido</a:t>
            </a:r>
            <a:r>
              <a:rPr lang="es-MX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Matriz de correlación entre estaciones.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Resultados: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Correlaciones altas: Chalaco y </a:t>
            </a:r>
            <a:r>
              <a:rPr lang="es-MX" dirty="0" err="1"/>
              <a:t>Huamarca</a:t>
            </a:r>
            <a:r>
              <a:rPr lang="es-MX" dirty="0"/>
              <a:t> (0.94).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Correlaciones bajas: Huancabamba y </a:t>
            </a:r>
            <a:r>
              <a:rPr lang="es-MX" dirty="0" err="1"/>
              <a:t>Chusis</a:t>
            </a:r>
            <a:r>
              <a:rPr lang="es-MX" dirty="0"/>
              <a:t> (0.13).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ABA4AF5-3AC4-4E1A-AAC6-C0F81A04EF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08" y="797414"/>
            <a:ext cx="6615611" cy="565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275105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Recent green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CAF50"/>
      </a:accent1>
      <a:accent2>
        <a:srgbClr val="43A047"/>
      </a:accent2>
      <a:accent3>
        <a:srgbClr val="388E3C"/>
      </a:accent3>
      <a:accent4>
        <a:srgbClr val="44BF55"/>
      </a:accent4>
      <a:accent5>
        <a:srgbClr val="118715"/>
      </a:accent5>
      <a:accent6>
        <a:srgbClr val="144818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</TotalTime>
  <Words>1532</Words>
  <Application>Microsoft Office PowerPoint</Application>
  <PresentationFormat>Panorámica</PresentationFormat>
  <Paragraphs>183</Paragraphs>
  <Slides>15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 Math</vt:lpstr>
      <vt:lpstr>Century Gothic</vt:lpstr>
      <vt:lpstr>Symbol</vt:lpstr>
      <vt:lpstr>Times New Roman</vt:lpstr>
      <vt:lpstr>2_Office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Jhonsy Omar Silva López</dc:creator>
  <cp:lastModifiedBy>Jose Augusto Zevallos Ruiz</cp:lastModifiedBy>
  <cp:revision>52</cp:revision>
  <dcterms:created xsi:type="dcterms:W3CDTF">2024-09-03T15:33:41Z</dcterms:created>
  <dcterms:modified xsi:type="dcterms:W3CDTF">2024-12-09T15:48:24Z</dcterms:modified>
</cp:coreProperties>
</file>