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302" r:id="rId2"/>
    <p:sldId id="258" r:id="rId3"/>
    <p:sldId id="4296" r:id="rId4"/>
    <p:sldId id="268" r:id="rId5"/>
    <p:sldId id="4289" r:id="rId6"/>
    <p:sldId id="4309" r:id="rId7"/>
    <p:sldId id="4317" r:id="rId8"/>
    <p:sldId id="4318" r:id="rId9"/>
    <p:sldId id="4311" r:id="rId10"/>
    <p:sldId id="4319" r:id="rId11"/>
    <p:sldId id="4320" r:id="rId12"/>
    <p:sldId id="4321" r:id="rId13"/>
    <p:sldId id="4295" r:id="rId14"/>
    <p:sldId id="4322" r:id="rId15"/>
    <p:sldId id="4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551"/>
    <a:srgbClr val="136BA5"/>
    <a:srgbClr val="A09EA4"/>
    <a:srgbClr val="CEBCCB"/>
    <a:srgbClr val="BBB5BA"/>
    <a:srgbClr val="E2CEE4"/>
    <a:srgbClr val="DCD6D7"/>
    <a:srgbClr val="EBC7D0"/>
    <a:srgbClr val="E2ACB9"/>
    <a:srgbClr val="BB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E0C0-63AB-438A-AAE5-4BEE5084D9B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D029-1BFD-4C8B-948F-28CBD1827E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157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1" name="Google Shape;2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6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2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4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7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799"/>
              <a:buNone/>
              <a:defRPr sz="2400">
                <a:solidFill>
                  <a:srgbClr val="888888"/>
                </a:solidFill>
              </a:defRPr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999"/>
              <a:buNone/>
              <a:defRPr sz="2000">
                <a:solidFill>
                  <a:srgbClr val="888888"/>
                </a:solidFill>
              </a:defRPr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  <a:defRPr sz="1800">
                <a:solidFill>
                  <a:srgbClr val="888888"/>
                </a:solidFill>
              </a:defRPr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1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7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7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8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2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31743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398"/>
              <a:buChar char="•"/>
              <a:defRPr sz="3199"/>
            </a:lvl1pPr>
            <a:lvl2pPr marL="457200" lvl="1" indent="-2920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599"/>
              <a:buChar char="•"/>
              <a:defRPr sz="2800"/>
            </a:lvl2pPr>
            <a:lvl3pPr marL="685800" lvl="2" indent="-2666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2400"/>
            </a:lvl3pPr>
            <a:lvl4pPr marL="914400" lvl="3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4pPr>
            <a:lvl5pPr marL="1143000" lvl="4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5pPr>
            <a:lvl6pPr marL="1371600" lvl="5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6pPr>
            <a:lvl7pPr marL="1600200" lvl="6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7pPr>
            <a:lvl8pPr marL="1828800" lvl="7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8pPr>
            <a:lvl9pPr marL="2057400" lvl="8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0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5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1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8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268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776029" y="4138392"/>
            <a:ext cx="6370585" cy="138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10 de diciembre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497434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436497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PE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Trabajo final encargado de teoría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384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 – Imputación de datos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9EDDD44D-5E25-4F70-8A6F-CA14ACFAA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3" y="731514"/>
            <a:ext cx="9043434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 – Imputación de datos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F3F25B46-2484-4AB6-B060-E17B941D2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2" y="942583"/>
            <a:ext cx="10402948" cy="51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9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Discusión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8E46AB-3D47-44DC-A1F2-318592B7525E}"/>
              </a:ext>
            </a:extLst>
          </p:cNvPr>
          <p:cNvSpPr txBox="1"/>
          <p:nvPr/>
        </p:nvSpPr>
        <p:spPr>
          <a:xfrm>
            <a:off x="767943" y="96334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Eficiencia del modelo</a:t>
            </a:r>
            <a:r>
              <a:rPr lang="es-MX" dirty="0"/>
              <a:t>: La regresión múltiple demostró ser una herramienta efectiva para imputar datos faltantes, especialmente en estaciones con alta correlación, aunque su desempeño se ve limitado por la autocorrelación positiva en algunos residuos.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Limitaciones detectadas</a:t>
            </a:r>
            <a:r>
              <a:rPr lang="es-MX" dirty="0"/>
              <a:t>: La presencia de autocorrelación sugiere que el modelo no captura adecuadamente la estructura temporal de los datos, lo que podría mejorarse con técnicas avanzadas como ARIMA o modelos con componentes temporales explícitos.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Propuestas de mejora</a:t>
            </a:r>
            <a:r>
              <a:rPr lang="es-MX" dirty="0"/>
              <a:t>: Se recomienda explorar métodos complementarios como aprendizaje automático y geoestadística, además de realizar ajustes en los predictores y transformaciones en los datos para mejorar la calidad de las estimaciones.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1BC6FFB-83C6-4411-A1F8-B97C589748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12" y="1654554"/>
            <a:ext cx="5269336" cy="31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2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880832" y="170529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b="1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Conclusiones y recomendaciones</a:t>
            </a:r>
            <a:endParaRPr sz="2500" b="1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7423C-1432-480F-0245-DAA4E61F1968}"/>
              </a:ext>
            </a:extLst>
          </p:cNvPr>
          <p:cNvSpPr txBox="1"/>
          <p:nvPr/>
        </p:nvSpPr>
        <p:spPr>
          <a:xfrm>
            <a:off x="783694" y="982176"/>
            <a:ext cx="104306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La regresión múltiple permitió completar datos faltantes de precipitación mensual en cinco estaciones meteorológicas de la cuenca del río Piura, mejorando la disponibilidad de datos para estudios hidrológicos.</a:t>
            </a:r>
            <a:endParaRPr lang="es-ES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La metodología mostró efectividad en estaciones con correlaciones significativas, siendo útil para la gestión de recursos hídricos y la planificación estratégica.</a:t>
            </a:r>
            <a:endParaRPr lang="es-ES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Se recomienda complementar esta técnica con métodos avanzados como imputación múltiple, modelos temporales y aprendizaje automático, además de implementar un control de calidad más riguroso.</a:t>
            </a:r>
            <a:endParaRPr lang="es-ES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Futuros estudios deberían analizar tendencias a largo plazo e integrar los datos completados en modelos hidrológicos e hidráulicos, fortaleciendo la resiliencia de la región ante eventos extremos asociados al fenómeno El Niño.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3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880832" y="170529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b="1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 Referencias</a:t>
            </a:r>
            <a:endParaRPr sz="2500" b="1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B73CEE-2FAC-4F63-B8D9-A8303D61E642}"/>
              </a:ext>
            </a:extLst>
          </p:cNvPr>
          <p:cNvSpPr txBox="1"/>
          <p:nvPr/>
        </p:nvSpPr>
        <p:spPr>
          <a:xfrm>
            <a:off x="209550" y="912330"/>
            <a:ext cx="11772900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04800" algn="just">
              <a:lnSpc>
                <a:spcPct val="150000"/>
              </a:lnSpc>
            </a:pPr>
            <a:r>
              <a:rPr lang="es-P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Alvarez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G., Moreno, A., Guzmán, E., &amp; Santos, S. (2021).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Numerical Simulation of Hydrodynamic Conditions in Rivers Facing Extreme Events Due to the “El Niño” Phenomenon.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Smart Innovation, Systems and Technologies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202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235–244. https://doi.org/10.1007/978-3-030-57566-3_23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Bischiniotis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K., van den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Hurk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B.,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Zsoter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E., Coughlan de Perez, E.,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Grillakis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Aerts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J. C. J. H. (2019). Evaluation of a global ensemble flood prediction system in Peru.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Hydrological Sciences Journal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64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(10), 1171–1189. https://doi.org/10.1080/02626667.2019.1617868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Llauca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Arestegui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Lavado-Casimiro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W. (2023). Constraining Flood Forecasting Uncertainties through Streamflow Data Assimilation in the Tropical Andes of Peru: Case of the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Vilcanota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River Basin.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Water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15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(22). https://doi.org/10.3390/w15223944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Muñoz, D. F., Yin, D.,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Bakhtyar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Moftakhari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Xue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Z.,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Mandli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K., &amp; Ferreira, C. (2022). Inter-Model Comparison of Delft3D-FM and 2D HEC-RAS for Total Water Level Prediction in Coastal to Inland Transition Zones.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 of the American Water Resources Association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58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(1), 34–49. https://doi.org/10.1111/1752-1688.12952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9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880832" y="170529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b="1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 Referencias</a:t>
            </a:r>
            <a:endParaRPr sz="2500" b="1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63A7E2-F00F-4A6A-9927-76CB35188BCF}"/>
              </a:ext>
            </a:extLst>
          </p:cNvPr>
          <p:cNvSpPr txBox="1"/>
          <p:nvPr/>
        </p:nvSpPr>
        <p:spPr>
          <a:xfrm>
            <a:off x="304800" y="1170505"/>
            <a:ext cx="1163955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04800" algn="just">
              <a:lnSpc>
                <a:spcPct val="150000"/>
              </a:lnSpc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Naoum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Asce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Tsanis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I. K. (2004). Orographic Precipitation Modeling with Multiple Linear Regression.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 of Hydrologic Engineering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79–102. https://doi.org/10.1061/ASCE1084-069920049:279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Takahashi, K. (2004). The atmospheric circulation associated with extreme rainfall events in Piura, Peru, during the 1997-1998 and 2002 El Niño events.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Annales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Geophysicae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22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(11), 3917–3926. https://doi.org/https://doi.org/10.5194/angeo-22-3917-2004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Tapley, T. D., &amp; Waylen, P. R. (1990). Spatial variability of annual precipitation and the variable nature of ENSO in western Peru.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Hydrological Sciences Journal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35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(4), 429–446. https://doi.org/10.1080/02626669009492444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Waylen, P. R.,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Caviedes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C. N. (1986). El Niño and annual floods on the north Peruvian littoral. </a:t>
            </a:r>
            <a:r>
              <a:rPr lang="es-PE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</a:t>
            </a:r>
            <a:r>
              <a:rPr lang="es-P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lang="es-P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Hydrology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s-P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89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(3–4), 141–156. https://doi.org/https://doi.org/10.1016/0022-1694(86)90141-8</a:t>
            </a:r>
          </a:p>
        </p:txBody>
      </p:sp>
    </p:spTree>
    <p:extLst>
      <p:ext uri="{BB962C8B-B14F-4D97-AF65-F5344CB8AC3E}">
        <p14:creationId xmlns:p14="http://schemas.microsoft.com/office/powerpoint/2010/main" val="101523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544125" y="1322538"/>
            <a:ext cx="7242636" cy="337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1. Introducción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2. Objetivos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3. Marco teórico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4. Metodología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5. Resultados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6. Conclusiones y recomendaciones</a:t>
            </a:r>
          </a:p>
        </p:txBody>
      </p:sp>
      <p:cxnSp>
        <p:nvCxnSpPr>
          <p:cNvPr id="286" name="Google Shape;286;p32"/>
          <p:cNvCxnSpPr/>
          <p:nvPr/>
        </p:nvCxnSpPr>
        <p:spPr>
          <a:xfrm>
            <a:off x="617408" y="6495617"/>
            <a:ext cx="10770710" cy="0"/>
          </a:xfrm>
          <a:prstGeom prst="straightConnector1">
            <a:avLst/>
          </a:prstGeom>
          <a:noFill/>
          <a:ln w="3810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 amt="20000"/>
          </a:blip>
          <a:srcRect r="61417"/>
          <a:stretch/>
        </p:blipFill>
        <p:spPr>
          <a:xfrm>
            <a:off x="11418598" y="2422843"/>
            <a:ext cx="771542" cy="231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 amt="35000"/>
          </a:blip>
          <a:srcRect l="77466"/>
          <a:stretch/>
        </p:blipFill>
        <p:spPr>
          <a:xfrm>
            <a:off x="71692" y="633778"/>
            <a:ext cx="1248092" cy="62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prendiendo R studio. - 1 Introducción">
            <a:extLst>
              <a:ext uri="{FF2B5EF4-FFF2-40B4-BE49-F238E27FC236}">
                <a16:creationId xmlns:a16="http://schemas.microsoft.com/office/drawing/2014/main" id="{D5067F2B-BAAE-E109-BA48-A6853061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53" y="1970869"/>
            <a:ext cx="2830855" cy="9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C1498558-FA83-846A-D52B-9A4CB0E4EF1D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25FEBC88-2EC8-80F8-799E-99B4DDA79A7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819BC-AE10-162C-909D-53BD2084A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5059944B-B283-8C9D-A8F4-A4400A7A2AF5}"/>
              </a:ext>
            </a:extLst>
          </p:cNvPr>
          <p:cNvSpPr txBox="1"/>
          <p:nvPr/>
        </p:nvSpPr>
        <p:spPr>
          <a:xfrm>
            <a:off x="959796" y="149958"/>
            <a:ext cx="102919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 Contenido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C9D8BB-42B9-41AF-961E-48CA56314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9986" y="3202065"/>
            <a:ext cx="1733550" cy="16668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98FAE9-A2E0-4F97-94ED-8731D64118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3536" y="3268739"/>
            <a:ext cx="21240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959796" y="149958"/>
            <a:ext cx="102919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Introducción</a:t>
            </a:r>
          </a:p>
        </p:txBody>
      </p:sp>
      <p:pic>
        <p:nvPicPr>
          <p:cNvPr id="12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41EDB615-9923-20D3-E6BC-219837FF7F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09B19-4348-5C17-C501-5BC9ABEF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8E282B3-EF90-48B2-8A48-03A5CE8F4437}"/>
              </a:ext>
            </a:extLst>
          </p:cNvPr>
          <p:cNvSpPr txBox="1"/>
          <p:nvPr/>
        </p:nvSpPr>
        <p:spPr>
          <a:xfrm>
            <a:off x="630094" y="977604"/>
            <a:ext cx="76651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2400" b="1" dirty="0"/>
              <a:t>Contexto: </a:t>
            </a:r>
            <a:r>
              <a:rPr lang="es-MX" sz="2400" dirty="0"/>
              <a:t>La región de Piura enfrenta desafíos asociados a eventos extremos de precipitación debido al fenómeno El Niño.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dirty="0"/>
              <a:t>Importancia: </a:t>
            </a:r>
            <a:r>
              <a:rPr lang="es-MX" sz="2400" dirty="0"/>
              <a:t>Eventos como el de 2017 causaron lluvias hasta 30 veces superiores a lo normal, incrementando riesgos de inundaciones.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dirty="0"/>
              <a:t>Problema: </a:t>
            </a:r>
            <a:r>
              <a:rPr lang="es-MX" sz="2400" dirty="0"/>
              <a:t>Los modelos actuales no abordan adecuadamente el llenado de datos faltantes, lo que limita las predicciones hidrológicas.</a:t>
            </a:r>
          </a:p>
        </p:txBody>
      </p:sp>
    </p:spTree>
    <p:extLst>
      <p:ext uri="{BB962C8B-B14F-4D97-AF65-F5344CB8AC3E}">
        <p14:creationId xmlns:p14="http://schemas.microsoft.com/office/powerpoint/2010/main" val="25209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77BE13-55D2-E780-DC9C-B74D412E479D}"/>
              </a:ext>
            </a:extLst>
          </p:cNvPr>
          <p:cNvSpPr txBox="1"/>
          <p:nvPr/>
        </p:nvSpPr>
        <p:spPr>
          <a:xfrm>
            <a:off x="962371" y="859078"/>
            <a:ext cx="95519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Objetivo general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sz="2400" b="1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MX" sz="2400" dirty="0"/>
              <a:t>Utilizar regresión múltiple para imputar datos faltantes en la precipitación diaria en la cuenca del río Piura.</a:t>
            </a:r>
            <a:endParaRPr lang="es-ES" sz="2400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sz="2400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Objetivos específicos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sz="2400" b="1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400" dirty="0"/>
              <a:t>Completar registros de cinco estaciones meteorológicas.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/>
              <a:t>Evaluar la precisión del modelo mediante métricas como RMSE.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/>
              <a:t>Generar insumos para modelos hidrológicos y de gestión de riesgos.</a:t>
            </a:r>
            <a:endParaRPr lang="en-US" sz="2400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</p:txBody>
      </p:sp>
      <p:sp>
        <p:nvSpPr>
          <p:cNvPr id="12" name="Google Shape;269;g2e5a8b74c22_0_0">
            <a:extLst>
              <a:ext uri="{FF2B5EF4-FFF2-40B4-BE49-F238E27FC236}">
                <a16:creationId xmlns:a16="http://schemas.microsoft.com/office/drawing/2014/main" id="{A8DB33AD-7E90-1CC3-EF23-19B265203929}"/>
              </a:ext>
            </a:extLst>
          </p:cNvPr>
          <p:cNvSpPr txBox="1"/>
          <p:nvPr/>
        </p:nvSpPr>
        <p:spPr>
          <a:xfrm>
            <a:off x="1076671" y="98906"/>
            <a:ext cx="1031148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Objetivos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D0E8CCCD-1DAF-DE51-A3C5-05EEA166CE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478CC-1E29-6361-7D59-AEFDE7F1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D27F27D6-1B87-4750-9374-C25DBBEF9D4F}"/>
              </a:ext>
            </a:extLst>
          </p:cNvPr>
          <p:cNvSpPr txBox="1"/>
          <p:nvPr/>
        </p:nvSpPr>
        <p:spPr>
          <a:xfrm>
            <a:off x="776212" y="123821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Marco teórico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" name="Google Shape;267;g2e5a8b74c22_0_0">
            <a:extLst>
              <a:ext uri="{FF2B5EF4-FFF2-40B4-BE49-F238E27FC236}">
                <a16:creationId xmlns:a16="http://schemas.microsoft.com/office/drawing/2014/main" id="{D42604AE-74B3-3B2F-AC67-0114DE9418AF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23AA41A-83FF-405C-8FA9-CC81A2BA4494}"/>
                  </a:ext>
                </a:extLst>
              </p:cNvPr>
              <p:cNvSpPr txBox="1"/>
              <p:nvPr/>
            </p:nvSpPr>
            <p:spPr>
              <a:xfrm>
                <a:off x="671592" y="639255"/>
                <a:ext cx="9144000" cy="5891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PE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Regresión lineal múltiple </a:t>
                </a:r>
                <a:endParaRPr lang="es-PE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La regresión múltiple es una técnica estadística utilizada para modelar la relación entre una variable dependiente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y varias variables independientes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​)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. Su objetivo es predecir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o explicar su variabilidad basándose en las variables predictoras. La ecuación general de un modelo de regresión múltiple es: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es-PE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Donde: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Variable dependiente.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​: Variables independientes o predictoras.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​: Intercepto del modelo.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…,</m:t>
                        </m:r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Coeficientes de regresión que representan el cambio esperado en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por unidad de cambio en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​, manteniendo las demás constantes.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Término de error o residual, que captura la variabilidad no explicada por el modelo.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23AA41A-83FF-405C-8FA9-CC81A2BA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92" y="639255"/>
                <a:ext cx="9144000" cy="5891485"/>
              </a:xfrm>
              <a:prstGeom prst="rect">
                <a:avLst/>
              </a:prstGeom>
              <a:blipFill>
                <a:blip r:embed="rId4"/>
                <a:stretch>
                  <a:fillRect l="-533" r="-600" b="-82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 – Descripción general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123193-574B-4489-B498-4641076783F1}"/>
              </a:ext>
            </a:extLst>
          </p:cNvPr>
          <p:cNvSpPr txBox="1"/>
          <p:nvPr/>
        </p:nvSpPr>
        <p:spPr>
          <a:xfrm>
            <a:off x="799052" y="159035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Pasos clave: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Carga y preprocesamiento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Identificación de valores faltantes.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Entrenamiento del modelo de regresión múltiple.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Validación mediante RMSE.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38D4668-74CE-47A3-8BFE-F723C062C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74" y="305232"/>
            <a:ext cx="2562369" cy="591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0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 – Datos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AFAC78-8CA0-4BBF-BD88-721F72A48392}"/>
              </a:ext>
            </a:extLst>
          </p:cNvPr>
          <p:cNvSpPr txBox="1"/>
          <p:nvPr/>
        </p:nvSpPr>
        <p:spPr>
          <a:xfrm>
            <a:off x="5915858" y="31318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Contenido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Descripción del conjunto de datos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Periodo: 1980-2017.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Estaciones: </a:t>
            </a:r>
            <a:r>
              <a:rPr lang="es-MX" dirty="0" err="1"/>
              <a:t>Chusis</a:t>
            </a:r>
            <a:r>
              <a:rPr lang="es-MX" dirty="0"/>
              <a:t>, Chalaco, </a:t>
            </a:r>
            <a:r>
              <a:rPr lang="es-MX" dirty="0" err="1"/>
              <a:t>Huamarca</a:t>
            </a:r>
            <a:r>
              <a:rPr lang="es-MX" dirty="0"/>
              <a:t>, Huancabamba, Miraflores.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Variaciones: Valores entre 0 mm (meses secos) y 700 mm (eventos extremos).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Problema principal: Datos faltantes significativos (NA).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721E1C9-443E-4623-B77D-1DB89508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29583"/>
              </p:ext>
            </p:extLst>
          </p:nvPr>
        </p:nvGraphicFramePr>
        <p:xfrm>
          <a:off x="497010" y="1071068"/>
          <a:ext cx="5215170" cy="3214929"/>
        </p:xfrm>
        <a:graphic>
          <a:graphicData uri="http://schemas.openxmlformats.org/drawingml/2006/table">
            <a:tbl>
              <a:tblPr firstRow="1" firstCol="1" bandRow="1"/>
              <a:tblGrid>
                <a:gridCol w="841609">
                  <a:extLst>
                    <a:ext uri="{9D8B030D-6E8A-4147-A177-3AD203B41FA5}">
                      <a16:colId xmlns:a16="http://schemas.microsoft.com/office/drawing/2014/main" val="3772332"/>
                    </a:ext>
                  </a:extLst>
                </a:gridCol>
                <a:gridCol w="841609">
                  <a:extLst>
                    <a:ext uri="{9D8B030D-6E8A-4147-A177-3AD203B41FA5}">
                      <a16:colId xmlns:a16="http://schemas.microsoft.com/office/drawing/2014/main" val="4212172867"/>
                    </a:ext>
                  </a:extLst>
                </a:gridCol>
                <a:gridCol w="841609">
                  <a:extLst>
                    <a:ext uri="{9D8B030D-6E8A-4147-A177-3AD203B41FA5}">
                      <a16:colId xmlns:a16="http://schemas.microsoft.com/office/drawing/2014/main" val="3436018004"/>
                    </a:ext>
                  </a:extLst>
                </a:gridCol>
                <a:gridCol w="841609">
                  <a:extLst>
                    <a:ext uri="{9D8B030D-6E8A-4147-A177-3AD203B41FA5}">
                      <a16:colId xmlns:a16="http://schemas.microsoft.com/office/drawing/2014/main" val="4035317144"/>
                    </a:ext>
                  </a:extLst>
                </a:gridCol>
                <a:gridCol w="1007125">
                  <a:extLst>
                    <a:ext uri="{9D8B030D-6E8A-4147-A177-3AD203B41FA5}">
                      <a16:colId xmlns:a16="http://schemas.microsoft.com/office/drawing/2014/main" val="543987503"/>
                    </a:ext>
                  </a:extLst>
                </a:gridCol>
                <a:gridCol w="841609">
                  <a:extLst>
                    <a:ext uri="{9D8B030D-6E8A-4147-A177-3AD203B41FA5}">
                      <a16:colId xmlns:a16="http://schemas.microsoft.com/office/drawing/2014/main" val="1684323977"/>
                    </a:ext>
                  </a:extLst>
                </a:gridCol>
              </a:tblGrid>
              <a:tr h="523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Fecha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chusis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chalaco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huamarca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huancabamba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miraflores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58989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1980-01-31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70.4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38.7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23.5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78160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1980-02-29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108.7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35.9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427448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1980-03-31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6.4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121.6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116.9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51.3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038168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1980-04-30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7.6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178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129.1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35.2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747380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1980-05-31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42.5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900335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1980-06-30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661096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1980-07-31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321797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1980-08-31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2.8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259647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1980-09-30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96775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1980-10-31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36.7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62.2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49.9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0.4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852223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1980-11-30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33.3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65.6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5.6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95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51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 – Modelado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2C125C-B2CF-468D-943F-6557E95AAB89}"/>
              </a:ext>
            </a:extLst>
          </p:cNvPr>
          <p:cNvSpPr txBox="1"/>
          <p:nvPr/>
        </p:nvSpPr>
        <p:spPr>
          <a:xfrm>
            <a:off x="6002783" y="370756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Contenido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Pasos del modelo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Selección de estaciones con menos del 30% de datos faltantes.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Imputación iterativa mediante regresión múltiple.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Validación de resultados (RMSE, pruebas de normalidad).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Herramientas usadas</a:t>
            </a:r>
            <a:r>
              <a:rPr lang="es-MX" dirty="0"/>
              <a:t>: Python, R y Excel.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5565A46-9D28-489A-AB8F-63AF44F022B7}"/>
                  </a:ext>
                </a:extLst>
              </p:cNvPr>
              <p:cNvSpPr txBox="1"/>
              <p:nvPr/>
            </p:nvSpPr>
            <p:spPr>
              <a:xfrm>
                <a:off x="617408" y="943862"/>
                <a:ext cx="6096000" cy="5072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PE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Estimación de los Coeficientes</a:t>
                </a:r>
                <a:endParaRPr lang="es-PE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Los coeficientes del modelo se estiman minimizando la suma de los cuadrados de los errores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𝜖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, siguiendo el método de los mínimos cuadrados ordinarios (OLS). La estimación matricial de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se obtiene como: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P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′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s-PE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Donde: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es la transpuesta de la matriz de diseño.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P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P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P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es la matriz inversa del producto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es el producto de la transpuesta de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El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contiene los coeficientes estimados del modelo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5565A46-9D28-489A-AB8F-63AF44F0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08" y="943862"/>
                <a:ext cx="6096000" cy="5072030"/>
              </a:xfrm>
              <a:prstGeom prst="rect">
                <a:avLst/>
              </a:prstGeom>
              <a:blipFill>
                <a:blip r:embed="rId4"/>
                <a:stretch>
                  <a:fillRect l="-800" r="-900" b="-96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6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 – Matriz de correlación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6EAFDF-3ECA-4281-8CFB-E04C9C0DC4F6}"/>
              </a:ext>
            </a:extLst>
          </p:cNvPr>
          <p:cNvSpPr txBox="1"/>
          <p:nvPr/>
        </p:nvSpPr>
        <p:spPr>
          <a:xfrm>
            <a:off x="8077386" y="1997839"/>
            <a:ext cx="37396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Contenido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Matriz de correlación entre estaciones.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Resultados: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Correlaciones altas: Chalaco y </a:t>
            </a:r>
            <a:r>
              <a:rPr lang="es-MX" dirty="0" err="1"/>
              <a:t>Huamarca</a:t>
            </a:r>
            <a:r>
              <a:rPr lang="es-MX" dirty="0"/>
              <a:t> (0.94).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Correlaciones bajas: Huancabamba y </a:t>
            </a:r>
            <a:r>
              <a:rPr lang="es-MX" dirty="0" err="1"/>
              <a:t>Chusis</a:t>
            </a:r>
            <a:r>
              <a:rPr lang="es-MX" dirty="0"/>
              <a:t> (0.13).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ABA4AF5-3AC4-4E1A-AAC6-C0F81A04E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8" y="797414"/>
            <a:ext cx="6615611" cy="56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51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Recent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AF50"/>
      </a:accent1>
      <a:accent2>
        <a:srgbClr val="43A047"/>
      </a:accent2>
      <a:accent3>
        <a:srgbClr val="388E3C"/>
      </a:accent3>
      <a:accent4>
        <a:srgbClr val="44BF55"/>
      </a:accent4>
      <a:accent5>
        <a:srgbClr val="118715"/>
      </a:accent5>
      <a:accent6>
        <a:srgbClr val="14481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1532</Words>
  <Application>Microsoft Office PowerPoint</Application>
  <PresentationFormat>Panorámica</PresentationFormat>
  <Paragraphs>183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Symbol</vt:lpstr>
      <vt:lpstr>Times New Roman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Jhonsy Omar Silva López</dc:creator>
  <cp:lastModifiedBy>Jose Augusto Zevallos Ruiz</cp:lastModifiedBy>
  <cp:revision>53</cp:revision>
  <dcterms:created xsi:type="dcterms:W3CDTF">2024-09-03T15:33:41Z</dcterms:created>
  <dcterms:modified xsi:type="dcterms:W3CDTF">2024-12-11T02:42:03Z</dcterms:modified>
</cp:coreProperties>
</file>