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4309" r:id="rId2"/>
    <p:sldId id="4311" r:id="rId3"/>
    <p:sldId id="429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551"/>
    <a:srgbClr val="136BA5"/>
    <a:srgbClr val="A09EA4"/>
    <a:srgbClr val="CEBCCB"/>
    <a:srgbClr val="BBB5BA"/>
    <a:srgbClr val="E2CEE4"/>
    <a:srgbClr val="DCD6D7"/>
    <a:srgbClr val="EBC7D0"/>
    <a:srgbClr val="E2ACB9"/>
    <a:srgbClr val="BB41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E0C0-63AB-438A-AAE5-4BEE5084D9B0}"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D029-1BFD-4C8B-948F-28CBD1827E50}" type="slidenum">
              <a:rPr lang="en-US" smtClean="0"/>
              <a:t>‹Nº›</a:t>
            </a:fld>
            <a:endParaRPr lang="en-US"/>
          </a:p>
        </p:txBody>
      </p:sp>
    </p:spTree>
    <p:extLst>
      <p:ext uri="{BB962C8B-B14F-4D97-AF65-F5344CB8AC3E}">
        <p14:creationId xmlns:p14="http://schemas.microsoft.com/office/powerpoint/2010/main" val="40793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24" name="Google Shape;24;p7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73472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831850" y="1709739"/>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831850" y="4589464"/>
            <a:ext cx="10515600" cy="1500187"/>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rgbClr val="888888"/>
              </a:buClr>
              <a:buSzPts val="4799"/>
              <a:buNone/>
              <a:defRPr sz="2400">
                <a:solidFill>
                  <a:srgbClr val="888888"/>
                </a:solidFill>
              </a:defRPr>
            </a:lvl1pPr>
            <a:lvl2pPr marL="457200" lvl="1" indent="-114300" algn="l">
              <a:lnSpc>
                <a:spcPct val="90000"/>
              </a:lnSpc>
              <a:spcBef>
                <a:spcPts val="500"/>
              </a:spcBef>
              <a:spcAft>
                <a:spcPts val="0"/>
              </a:spcAft>
              <a:buClr>
                <a:srgbClr val="888888"/>
              </a:buClr>
              <a:buSzPts val="3999"/>
              <a:buNone/>
              <a:defRPr sz="2000">
                <a:solidFill>
                  <a:srgbClr val="888888"/>
                </a:solidFill>
              </a:defRPr>
            </a:lvl2pPr>
            <a:lvl3pPr marL="685800" lvl="2" indent="-114300" algn="l">
              <a:lnSpc>
                <a:spcPct val="90000"/>
              </a:lnSpc>
              <a:spcBef>
                <a:spcPts val="500"/>
              </a:spcBef>
              <a:spcAft>
                <a:spcPts val="0"/>
              </a:spcAft>
              <a:buClr>
                <a:srgbClr val="888888"/>
              </a:buClr>
              <a:buSzPts val="3599"/>
              <a:buNone/>
              <a:defRPr sz="1800">
                <a:solidFill>
                  <a:srgbClr val="888888"/>
                </a:solidFill>
              </a:defRPr>
            </a:lvl3pPr>
            <a:lvl4pPr marL="914400" lvl="3" indent="-114300" algn="l">
              <a:lnSpc>
                <a:spcPct val="90000"/>
              </a:lnSpc>
              <a:spcBef>
                <a:spcPts val="500"/>
              </a:spcBef>
              <a:spcAft>
                <a:spcPts val="0"/>
              </a:spcAft>
              <a:buClr>
                <a:srgbClr val="888888"/>
              </a:buClr>
              <a:buSzPts val="3199"/>
              <a:buNone/>
              <a:defRPr sz="1600">
                <a:solidFill>
                  <a:srgbClr val="888888"/>
                </a:solidFill>
              </a:defRPr>
            </a:lvl4pPr>
            <a:lvl5pPr marL="1143000" lvl="4" indent="-114300" algn="l">
              <a:lnSpc>
                <a:spcPct val="90000"/>
              </a:lnSpc>
              <a:spcBef>
                <a:spcPts val="500"/>
              </a:spcBef>
              <a:spcAft>
                <a:spcPts val="0"/>
              </a:spcAft>
              <a:buClr>
                <a:srgbClr val="888888"/>
              </a:buClr>
              <a:buSzPts val="3199"/>
              <a:buNone/>
              <a:defRPr sz="1600">
                <a:solidFill>
                  <a:srgbClr val="888888"/>
                </a:solidFill>
              </a:defRPr>
            </a:lvl5pPr>
            <a:lvl6pPr marL="1371600" lvl="5" indent="-114300" algn="l">
              <a:lnSpc>
                <a:spcPct val="90000"/>
              </a:lnSpc>
              <a:spcBef>
                <a:spcPts val="500"/>
              </a:spcBef>
              <a:spcAft>
                <a:spcPts val="0"/>
              </a:spcAft>
              <a:buClr>
                <a:srgbClr val="888888"/>
              </a:buClr>
              <a:buSzPts val="3199"/>
              <a:buNone/>
              <a:defRPr sz="1600">
                <a:solidFill>
                  <a:srgbClr val="888888"/>
                </a:solidFill>
              </a:defRPr>
            </a:lvl6pPr>
            <a:lvl7pPr marL="1600200" lvl="6" indent="-114300" algn="l">
              <a:lnSpc>
                <a:spcPct val="90000"/>
              </a:lnSpc>
              <a:spcBef>
                <a:spcPts val="500"/>
              </a:spcBef>
              <a:spcAft>
                <a:spcPts val="0"/>
              </a:spcAft>
              <a:buClr>
                <a:srgbClr val="888888"/>
              </a:buClr>
              <a:buSzPts val="3199"/>
              <a:buNone/>
              <a:defRPr sz="1600">
                <a:solidFill>
                  <a:srgbClr val="888888"/>
                </a:solidFill>
              </a:defRPr>
            </a:lvl7pPr>
            <a:lvl8pPr marL="1828800" lvl="7" indent="-114300" algn="l">
              <a:lnSpc>
                <a:spcPct val="90000"/>
              </a:lnSpc>
              <a:spcBef>
                <a:spcPts val="500"/>
              </a:spcBef>
              <a:spcAft>
                <a:spcPts val="0"/>
              </a:spcAft>
              <a:buClr>
                <a:srgbClr val="888888"/>
              </a:buClr>
              <a:buSzPts val="3199"/>
              <a:buNone/>
              <a:defRPr sz="1600">
                <a:solidFill>
                  <a:srgbClr val="888888"/>
                </a:solidFill>
              </a:defRPr>
            </a:lvl8pPr>
            <a:lvl9pPr marL="2057400" lvl="8" indent="-114300" algn="l">
              <a:lnSpc>
                <a:spcPct val="90000"/>
              </a:lnSpc>
              <a:spcBef>
                <a:spcPts val="500"/>
              </a:spcBef>
              <a:spcAft>
                <a:spcPts val="0"/>
              </a:spcAft>
              <a:buClr>
                <a:srgbClr val="888888"/>
              </a:buClr>
              <a:buSzPts val="3199"/>
              <a:buNone/>
              <a:defRPr sz="1600">
                <a:solidFill>
                  <a:srgbClr val="888888"/>
                </a:solidFill>
              </a:defRPr>
            </a:lvl9pPr>
          </a:lstStyle>
          <a:p>
            <a:endParaRPr/>
          </a:p>
        </p:txBody>
      </p:sp>
      <p:sp>
        <p:nvSpPr>
          <p:cNvPr id="30" name="Google Shape;30;p7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3210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6" name="Google Shape;36;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7" name="Google Shape;37;p7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6"/>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1558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7"/>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3" name="Google Shape;43;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4" name="Google Shape;44;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5" name="Google Shape;45;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6" name="Google Shape;46;p7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7"/>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9137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8"/>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1212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9"/>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1736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8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0"/>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228600" lvl="0" indent="-317437" algn="l">
              <a:lnSpc>
                <a:spcPct val="90000"/>
              </a:lnSpc>
              <a:spcBef>
                <a:spcPts val="1000"/>
              </a:spcBef>
              <a:spcAft>
                <a:spcPts val="0"/>
              </a:spcAft>
              <a:buClr>
                <a:schemeClr val="dk1"/>
              </a:buClr>
              <a:buSzPts val="6398"/>
              <a:buChar char="•"/>
              <a:defRPr sz="3199"/>
            </a:lvl1pPr>
            <a:lvl2pPr marL="457200" lvl="1" indent="-292068" algn="l">
              <a:lnSpc>
                <a:spcPct val="90000"/>
              </a:lnSpc>
              <a:spcBef>
                <a:spcPts val="500"/>
              </a:spcBef>
              <a:spcAft>
                <a:spcPts val="0"/>
              </a:spcAft>
              <a:buClr>
                <a:schemeClr val="dk1"/>
              </a:buClr>
              <a:buSzPts val="5599"/>
              <a:buChar char="•"/>
              <a:defRPr sz="2800"/>
            </a:lvl2pPr>
            <a:lvl3pPr marL="685800" lvl="2" indent="-266668" algn="l">
              <a:lnSpc>
                <a:spcPct val="90000"/>
              </a:lnSpc>
              <a:spcBef>
                <a:spcPts val="500"/>
              </a:spcBef>
              <a:spcAft>
                <a:spcPts val="0"/>
              </a:spcAft>
              <a:buClr>
                <a:schemeClr val="dk1"/>
              </a:buClr>
              <a:buSzPts val="4799"/>
              <a:buChar char="•"/>
              <a:defRPr sz="2400"/>
            </a:lvl3pPr>
            <a:lvl4pPr marL="914400" lvl="3" indent="-241268" algn="l">
              <a:lnSpc>
                <a:spcPct val="90000"/>
              </a:lnSpc>
              <a:spcBef>
                <a:spcPts val="500"/>
              </a:spcBef>
              <a:spcAft>
                <a:spcPts val="0"/>
              </a:spcAft>
              <a:buClr>
                <a:schemeClr val="dk1"/>
              </a:buClr>
              <a:buSzPts val="3999"/>
              <a:buChar char="•"/>
              <a:defRPr sz="2000"/>
            </a:lvl4pPr>
            <a:lvl5pPr marL="1143000" lvl="4" indent="-241268" algn="l">
              <a:lnSpc>
                <a:spcPct val="90000"/>
              </a:lnSpc>
              <a:spcBef>
                <a:spcPts val="500"/>
              </a:spcBef>
              <a:spcAft>
                <a:spcPts val="0"/>
              </a:spcAft>
              <a:buClr>
                <a:schemeClr val="dk1"/>
              </a:buClr>
              <a:buSzPts val="3999"/>
              <a:buChar char="•"/>
              <a:defRPr sz="2000"/>
            </a:lvl5pPr>
            <a:lvl6pPr marL="1371600" lvl="5" indent="-241268" algn="l">
              <a:lnSpc>
                <a:spcPct val="90000"/>
              </a:lnSpc>
              <a:spcBef>
                <a:spcPts val="500"/>
              </a:spcBef>
              <a:spcAft>
                <a:spcPts val="0"/>
              </a:spcAft>
              <a:buClr>
                <a:schemeClr val="dk1"/>
              </a:buClr>
              <a:buSzPts val="3999"/>
              <a:buChar char="•"/>
              <a:defRPr sz="2000"/>
            </a:lvl6pPr>
            <a:lvl7pPr marL="1600200" lvl="6" indent="-241268" algn="l">
              <a:lnSpc>
                <a:spcPct val="90000"/>
              </a:lnSpc>
              <a:spcBef>
                <a:spcPts val="500"/>
              </a:spcBef>
              <a:spcAft>
                <a:spcPts val="0"/>
              </a:spcAft>
              <a:buClr>
                <a:schemeClr val="dk1"/>
              </a:buClr>
              <a:buSzPts val="3999"/>
              <a:buChar char="•"/>
              <a:defRPr sz="2000"/>
            </a:lvl7pPr>
            <a:lvl8pPr marL="1828800" lvl="7" indent="-241268" algn="l">
              <a:lnSpc>
                <a:spcPct val="90000"/>
              </a:lnSpc>
              <a:spcBef>
                <a:spcPts val="500"/>
              </a:spcBef>
              <a:spcAft>
                <a:spcPts val="0"/>
              </a:spcAft>
              <a:buClr>
                <a:schemeClr val="dk1"/>
              </a:buClr>
              <a:buSzPts val="3999"/>
              <a:buChar char="•"/>
              <a:defRPr sz="2000"/>
            </a:lvl8pPr>
            <a:lvl9pPr marL="2057400" lvl="8" indent="-241268" algn="l">
              <a:lnSpc>
                <a:spcPct val="90000"/>
              </a:lnSpc>
              <a:spcBef>
                <a:spcPts val="500"/>
              </a:spcBef>
              <a:spcAft>
                <a:spcPts val="0"/>
              </a:spcAft>
              <a:buClr>
                <a:schemeClr val="dk1"/>
              </a:buClr>
              <a:buSzPts val="3999"/>
              <a:buChar char="•"/>
              <a:defRPr sz="2000"/>
            </a:lvl9pPr>
          </a:lstStyle>
          <a:p>
            <a:endParaRPr/>
          </a:p>
        </p:txBody>
      </p:sp>
      <p:sp>
        <p:nvSpPr>
          <p:cNvPr id="61" name="Google Shape;61;p80"/>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2" name="Google Shape;62;p8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0"/>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7730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8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2"/>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75" name="Google Shape;75;p8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3373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rot="5400000">
            <a:off x="7133431"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81" name="Google Shape;81;p8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5724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3" name="Google Shape;13;p5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4" name="Google Shape;14;p5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20268245"/>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98908"/>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a:t>
            </a:r>
            <a:r>
              <a:rPr lang="es-ES" sz="2600" b="1" kern="0" dirty="0">
                <a:solidFill>
                  <a:srgbClr val="568551"/>
                </a:solidFill>
                <a:latin typeface="Century Gothic" panose="020B0502020202020204" pitchFamily="34" charset="0"/>
                <a:ea typeface="Century Gothic"/>
                <a:cs typeface="Century Gothic"/>
                <a:sym typeface="Century Gothic"/>
              </a:rPr>
              <a:t>: </a:t>
            </a:r>
            <a:r>
              <a:rPr lang="es-PE" sz="2600" b="1" dirty="0">
                <a:solidFill>
                  <a:schemeClr val="accent3">
                    <a:lumMod val="75000"/>
                  </a:schemeClr>
                </a:solidFill>
                <a:latin typeface="Century Gothic" panose="020B0502020202020204" pitchFamily="34" charset="0"/>
              </a:rPr>
              <a:t>Cálculo de Correlación de Pearson</a:t>
            </a:r>
            <a:endParaRPr sz="2600" b="1" kern="0" dirty="0">
              <a:solidFill>
                <a:schemeClr val="accent3">
                  <a:lumMod val="75000"/>
                </a:schemeClr>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3" name="CuadroTexto 12">
            <a:extLst>
              <a:ext uri="{FF2B5EF4-FFF2-40B4-BE49-F238E27FC236}">
                <a16:creationId xmlns:a16="http://schemas.microsoft.com/office/drawing/2014/main" id="{CB7DD7A7-9F1D-4C78-A031-955F2D4BD9B0}"/>
              </a:ext>
            </a:extLst>
          </p:cNvPr>
          <p:cNvSpPr txBox="1"/>
          <p:nvPr/>
        </p:nvSpPr>
        <p:spPr>
          <a:xfrm>
            <a:off x="617407" y="925821"/>
            <a:ext cx="9840487" cy="2949462"/>
          </a:xfrm>
          <a:prstGeom prst="rect">
            <a:avLst/>
          </a:prstGeom>
          <a:noFill/>
        </p:spPr>
        <p:txBody>
          <a:bodyPr wrap="square">
            <a:spAutoFit/>
          </a:bodyPr>
          <a:lstStyle/>
          <a:p>
            <a:pPr>
              <a:lnSpc>
                <a:spcPct val="150000"/>
              </a:lnSpc>
              <a:buFont typeface="Arial" panose="020B0604020202020204" pitchFamily="34" charset="0"/>
              <a:buChar char="•"/>
            </a:pPr>
            <a:r>
              <a:rPr lang="es-MX" dirty="0"/>
              <a:t>Correlación extremadamente alta entre </a:t>
            </a:r>
            <a:r>
              <a:rPr lang="es-MX" b="1" dirty="0" err="1"/>
              <a:t>Concentration</a:t>
            </a:r>
            <a:r>
              <a:rPr lang="es-MX" dirty="0"/>
              <a:t> y </a:t>
            </a:r>
            <a:r>
              <a:rPr lang="es-MX" b="1" dirty="0" err="1"/>
              <a:t>Emission</a:t>
            </a:r>
            <a:r>
              <a:rPr lang="es-MX" dirty="0"/>
              <a:t> (coeficiente de 0.9993).</a:t>
            </a:r>
          </a:p>
          <a:p>
            <a:pPr>
              <a:lnSpc>
                <a:spcPct val="150000"/>
              </a:lnSpc>
              <a:buFont typeface="Arial" panose="020B0604020202020204" pitchFamily="34" charset="0"/>
              <a:buChar char="•"/>
            </a:pPr>
            <a:r>
              <a:rPr lang="es-MX" dirty="0"/>
              <a:t>Relación lineal casi perfecta: al aumentar la concentración de Ti, la emisión también aumenta proporcionalmente.</a:t>
            </a:r>
          </a:p>
          <a:p>
            <a:pPr>
              <a:lnSpc>
                <a:spcPct val="150000"/>
              </a:lnSpc>
              <a:buFont typeface="Arial" panose="020B0604020202020204" pitchFamily="34" charset="0"/>
              <a:buChar char="•"/>
            </a:pPr>
            <a:r>
              <a:rPr lang="es-MX" dirty="0"/>
              <a:t>Respalda el uso de </a:t>
            </a:r>
            <a:r>
              <a:rPr lang="es-MX" b="1" dirty="0"/>
              <a:t>regresión lineal</a:t>
            </a:r>
            <a:r>
              <a:rPr lang="es-MX" dirty="0"/>
              <a:t> para modelar los datos.</a:t>
            </a:r>
          </a:p>
          <a:p>
            <a:pPr>
              <a:lnSpc>
                <a:spcPct val="150000"/>
              </a:lnSpc>
              <a:buFont typeface="Arial" panose="020B0604020202020204" pitchFamily="34" charset="0"/>
              <a:buChar char="•"/>
            </a:pPr>
            <a:r>
              <a:rPr lang="es-MX" dirty="0"/>
              <a:t>Coherente con </a:t>
            </a:r>
            <a:r>
              <a:rPr lang="es-MX" dirty="0" err="1"/>
              <a:t>Aboal</a:t>
            </a:r>
            <a:r>
              <a:rPr lang="es-MX" dirty="0"/>
              <a:t>-Somoza y </a:t>
            </a:r>
            <a:r>
              <a:rPr lang="es-MX" dirty="0" err="1"/>
              <a:t>Crujeiras</a:t>
            </a:r>
            <a:r>
              <a:rPr lang="es-MX" dirty="0"/>
              <a:t>: en química analítica, es común una correlación fuerte entre concentración y respuesta instrumental.</a:t>
            </a:r>
            <a:endParaRPr lang="es-PE" i="1" dirty="0">
              <a:latin typeface="Cambria Math" panose="02040503050406030204" pitchFamily="18" charset="0"/>
              <a:ea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s-PE" sz="1800" i="1" dirty="0">
              <a:effectLst/>
              <a:latin typeface="Cambria Math" panose="02040503050406030204" pitchFamily="18" charset="0"/>
              <a:ea typeface="Times New Roman" panose="02020603050405020304" pitchFamily="18" charset="0"/>
              <a:cs typeface="Times New Roman" panose="02020603050405020304" pitchFamily="18" charset="0"/>
            </a:endParaRPr>
          </a:p>
        </p:txBody>
      </p:sp>
      <p:pic>
        <p:nvPicPr>
          <p:cNvPr id="14" name="Imagen 13">
            <a:extLst>
              <a:ext uri="{FF2B5EF4-FFF2-40B4-BE49-F238E27FC236}">
                <a16:creationId xmlns:a16="http://schemas.microsoft.com/office/drawing/2014/main" id="{B9511F07-631D-434E-BCF2-A207021FC3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820" y="3171556"/>
            <a:ext cx="5301758" cy="3092692"/>
          </a:xfrm>
          <a:prstGeom prst="rect">
            <a:avLst/>
          </a:prstGeom>
        </p:spPr>
      </p:pic>
      <p:pic>
        <p:nvPicPr>
          <p:cNvPr id="9" name="Imagen 8">
            <a:extLst>
              <a:ext uri="{FF2B5EF4-FFF2-40B4-BE49-F238E27FC236}">
                <a16:creationId xmlns:a16="http://schemas.microsoft.com/office/drawing/2014/main" id="{47656A73-60C8-427A-B1A4-CE8548E84FE3}"/>
              </a:ext>
            </a:extLst>
          </p:cNvPr>
          <p:cNvPicPr/>
          <p:nvPr/>
        </p:nvPicPr>
        <p:blipFill>
          <a:blip r:embed="rId5"/>
          <a:stretch>
            <a:fillRect/>
          </a:stretch>
        </p:blipFill>
        <p:spPr>
          <a:xfrm>
            <a:off x="652832" y="4113154"/>
            <a:ext cx="5640000" cy="1294666"/>
          </a:xfrm>
          <a:prstGeom prst="rect">
            <a:avLst/>
          </a:prstGeom>
        </p:spPr>
      </p:pic>
      <p:sp>
        <p:nvSpPr>
          <p:cNvPr id="11" name="CuadroTexto 10">
            <a:extLst>
              <a:ext uri="{FF2B5EF4-FFF2-40B4-BE49-F238E27FC236}">
                <a16:creationId xmlns:a16="http://schemas.microsoft.com/office/drawing/2014/main" id="{83B2C654-9983-4DF6-8105-64AE52B5D7FB}"/>
              </a:ext>
            </a:extLst>
          </p:cNvPr>
          <p:cNvSpPr txBox="1"/>
          <p:nvPr/>
        </p:nvSpPr>
        <p:spPr>
          <a:xfrm>
            <a:off x="652832" y="5368973"/>
            <a:ext cx="6096000" cy="646331"/>
          </a:xfrm>
          <a:prstGeom prst="rect">
            <a:avLst/>
          </a:prstGeom>
          <a:noFill/>
        </p:spPr>
        <p:txBody>
          <a:bodyPr wrap="square">
            <a:spAutoFit/>
          </a:bodyPr>
          <a:lstStyle/>
          <a:p>
            <a:r>
              <a:rPr lang="es-ES" sz="1800" dirty="0">
                <a:solidFill>
                  <a:srgbClr val="000000"/>
                </a:solidFill>
                <a:effectLst/>
                <a:latin typeface="Times New Roman" panose="02020603050405020304" pitchFamily="18" charset="0"/>
                <a:ea typeface="Times New Roman" panose="02020603050405020304" pitchFamily="18" charset="0"/>
              </a:rPr>
              <a:t>Función en R para graficar la matriz de correlación, mostrando valores de correlación significativos en la parte inferior.</a:t>
            </a:r>
            <a:endParaRPr lang="es-PE" dirty="0"/>
          </a:p>
        </p:txBody>
      </p:sp>
    </p:spTree>
    <p:extLst>
      <p:ext uri="{BB962C8B-B14F-4D97-AF65-F5344CB8AC3E}">
        <p14:creationId xmlns:p14="http://schemas.microsoft.com/office/powerpoint/2010/main" val="333540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103686"/>
            <a:ext cx="10639575" cy="797451"/>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600" b="1" kern="0" dirty="0">
                <a:solidFill>
                  <a:srgbClr val="568551"/>
                </a:solidFill>
                <a:latin typeface="Century Gothic"/>
                <a:ea typeface="Century Gothic"/>
                <a:cs typeface="Century Gothic"/>
                <a:sym typeface="Century Gothic"/>
              </a:rPr>
              <a:t>5. Resultados: </a:t>
            </a:r>
            <a:r>
              <a:rPr lang="es-MX" sz="2400" b="1" dirty="0">
                <a:solidFill>
                  <a:schemeClr val="accent3">
                    <a:lumMod val="75000"/>
                  </a:schemeClr>
                </a:solidFill>
                <a:latin typeface="Century Gothic" panose="020B0502020202020204" pitchFamily="34" charset="0"/>
              </a:rPr>
              <a:t>Modelo de Regresión Lineal para Emisión en función de Concentración</a:t>
            </a:r>
            <a:endParaRPr sz="2600" b="1" kern="0" dirty="0">
              <a:solidFill>
                <a:schemeClr val="accent3">
                  <a:lumMod val="75000"/>
                </a:schemeClr>
              </a:solidFill>
              <a:latin typeface="Century Gothic" panose="020B0502020202020204" pitchFamily="34" charset="0"/>
              <a:ea typeface="Century Gothic"/>
              <a:cs typeface="Century Gothic"/>
              <a:sym typeface="Century Gothic"/>
            </a:endParaRPr>
          </a:p>
        </p:txBody>
      </p:sp>
      <p:cxnSp>
        <p:nvCxnSpPr>
          <p:cNvPr id="6" name="Google Shape;267;g2e5a8b74c22_0_0">
            <a:extLst>
              <a:ext uri="{FF2B5EF4-FFF2-40B4-BE49-F238E27FC236}">
                <a16:creationId xmlns:a16="http://schemas.microsoft.com/office/drawing/2014/main" id="{94247DC5-28C3-D83C-870C-A0654227A064}"/>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13" name="CuadroTexto 12">
            <a:extLst>
              <a:ext uri="{FF2B5EF4-FFF2-40B4-BE49-F238E27FC236}">
                <a16:creationId xmlns:a16="http://schemas.microsoft.com/office/drawing/2014/main" id="{CB7DD7A7-9F1D-4C78-A031-955F2D4BD9B0}"/>
              </a:ext>
            </a:extLst>
          </p:cNvPr>
          <p:cNvSpPr txBox="1"/>
          <p:nvPr/>
        </p:nvSpPr>
        <p:spPr>
          <a:xfrm>
            <a:off x="617407" y="925821"/>
            <a:ext cx="9840487" cy="456535"/>
          </a:xfrm>
          <a:prstGeom prst="rect">
            <a:avLst/>
          </a:prstGeom>
          <a:noFill/>
        </p:spPr>
        <p:txBody>
          <a:bodyPr wrap="square">
            <a:spAutoFit/>
          </a:bodyPr>
          <a:lstStyle/>
          <a:p>
            <a:pPr>
              <a:lnSpc>
                <a:spcPct val="150000"/>
              </a:lnSpc>
              <a:buFont typeface="Arial" panose="020B0604020202020204" pitchFamily="34" charset="0"/>
              <a:buChar char="•"/>
            </a:pPr>
            <a:endParaRPr lang="es-MX"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90AF42D-6946-4F9B-A06D-556174C860A1}"/>
                  </a:ext>
                </a:extLst>
              </p:cNvPr>
              <p:cNvSpPr txBox="1"/>
              <p:nvPr/>
            </p:nvSpPr>
            <p:spPr>
              <a:xfrm>
                <a:off x="617407" y="925821"/>
                <a:ext cx="9840487" cy="5857950"/>
              </a:xfrm>
              <a:prstGeom prst="rect">
                <a:avLst/>
              </a:prstGeom>
              <a:noFill/>
            </p:spPr>
            <p:txBody>
              <a:bodyPr wrap="square">
                <a:spAutoFit/>
              </a:bodyPr>
              <a:lstStyle/>
              <a:p>
                <a:pPr>
                  <a:lnSpc>
                    <a:spcPct val="150000"/>
                  </a:lnSpc>
                  <a:buFont typeface="Arial" panose="020B0604020202020204" pitchFamily="34" charset="0"/>
                  <a:buChar char="•"/>
                </a:pPr>
                <a:r>
                  <a:rPr lang="es-PE" b="1" dirty="0"/>
                  <a:t>Ecuación del Modelo</a:t>
                </a:r>
                <a:r>
                  <a:rPr lang="es-PE" dirty="0"/>
                  <a:t>:</a:t>
                </a:r>
              </a:p>
              <a:p>
                <a:pPr lvl="1">
                  <a:lnSpc>
                    <a:spcPct val="150000"/>
                  </a:lnSpc>
                </a:pP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𝐸𝑚𝑖𝑠𝑠𝑖𝑜𝑛</m:t>
                      </m:r>
                      <m:r>
                        <a:rPr lang="es-PE" i="1">
                          <a:effectLst/>
                          <a:latin typeface="Cambria Math" panose="02040503050406030204" pitchFamily="18" charset="0"/>
                          <a:ea typeface="Times New Roman" panose="02020603050405020304" pitchFamily="18" charset="0"/>
                          <a:cs typeface="Times New Roman" panose="02020603050405020304" pitchFamily="18" charset="0"/>
                        </a:rPr>
                        <m:t>=</m:t>
                      </m:r>
                      <m:r>
                        <a:rPr lang="es-PE" b="0" i="1" smtClean="0">
                          <a:effectLst/>
                          <a:latin typeface="Cambria Math" panose="02040503050406030204" pitchFamily="18" charset="0"/>
                          <a:ea typeface="Times New Roman" panose="02020603050405020304" pitchFamily="18" charset="0"/>
                          <a:cs typeface="Times New Roman" panose="02020603050405020304" pitchFamily="18" charset="0"/>
                        </a:rPr>
                        <m:t>−439.27</m:t>
                      </m:r>
                      <m:r>
                        <a:rPr lang="es-PE" i="1">
                          <a:effectLst/>
                          <a:latin typeface="Cambria Math" panose="02040503050406030204" pitchFamily="18" charset="0"/>
                          <a:ea typeface="Times New Roman" panose="02020603050405020304" pitchFamily="18" charset="0"/>
                          <a:cs typeface="Times New Roman" panose="02020603050405020304" pitchFamily="18" charset="0"/>
                        </a:rPr>
                        <m:t>+</m:t>
                      </m:r>
                      <m:r>
                        <a:rPr lang="es-PE" b="0" i="1" smtClean="0">
                          <a:effectLst/>
                          <a:latin typeface="Cambria Math" panose="02040503050406030204" pitchFamily="18" charset="0"/>
                          <a:ea typeface="Times New Roman" panose="02020603050405020304" pitchFamily="18" charset="0"/>
                          <a:cs typeface="Times New Roman" panose="02020603050405020304" pitchFamily="18" charset="0"/>
                        </a:rPr>
                        <m:t>475.405</m:t>
                      </m:r>
                      <m:r>
                        <a:rPr lang="es-PE"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𝐶𝑜𝑛𝑐𝑒𝑛𝑡𝑟𝑎𝑡𝑖𝑜𝑛</m:t>
                      </m:r>
                    </m:oMath>
                  </m:oMathPara>
                </a14:m>
                <a:endParaRPr lang="es-PE" dirty="0">
                  <a:latin typeface="Calibri" panose="020F0502020204030204" pitchFamily="34" charset="0"/>
                  <a:cs typeface="Times New Roman" panose="02020603050405020304" pitchFamily="18" charset="0"/>
                </a:endParaRPr>
              </a:p>
              <a:p>
                <a:pPr lvl="1">
                  <a:lnSpc>
                    <a:spcPct val="150000"/>
                  </a:lnSpc>
                </a:pPr>
                <a:r>
                  <a:rPr lang="es-MX" dirty="0"/>
                  <a:t>Pendiente muy similar al valor reportado en el artículo</a:t>
                </a:r>
              </a:p>
              <a:p>
                <a:pPr>
                  <a:lnSpc>
                    <a:spcPct val="150000"/>
                  </a:lnSpc>
                  <a:buFont typeface="Arial" panose="020B0604020202020204" pitchFamily="34" charset="0"/>
                  <a:buChar char="•"/>
                </a:pPr>
                <a:r>
                  <a:rPr lang="es-PE" sz="1800" b="1" dirty="0">
                    <a:effectLst/>
                    <a:latin typeface="+mj-lt"/>
                    <a:ea typeface="Times New Roman" panose="02020603050405020304" pitchFamily="18" charset="0"/>
                    <a:cs typeface="Times New Roman" panose="02020603050405020304" pitchFamily="18" charset="0"/>
                  </a:rPr>
                  <a:t>Precisión del modelo</a:t>
                </a:r>
              </a:p>
              <a:p>
                <a:pPr lvl="1">
                  <a:lnSpc>
                    <a:spcPct val="150000"/>
                  </a:lnSpc>
                  <a:buFont typeface="Arial" panose="020B0604020202020204" pitchFamily="34" charset="0"/>
                  <a:buChar char="•"/>
                </a:pPr>
                <a:r>
                  <a:rPr lang="es-MX" b="1" dirty="0"/>
                  <a:t>Coeficiente de Determinación (R²)</a:t>
                </a:r>
                <a:r>
                  <a:rPr lang="es-MX" dirty="0"/>
                  <a:t>: 0.9987 (99.87% de la variabilidad explicada)</a:t>
                </a:r>
                <a:endParaRPr lang="es-PE" b="1" dirty="0">
                  <a:latin typeface="+mj-lt"/>
                  <a:cs typeface="Times New Roman" panose="02020603050405020304" pitchFamily="18" charset="0"/>
                </a:endParaRPr>
              </a:p>
              <a:p>
                <a:pPr lvl="1">
                  <a:lnSpc>
                    <a:spcPct val="150000"/>
                  </a:lnSpc>
                  <a:buFont typeface="Arial" panose="020B0604020202020204" pitchFamily="34" charset="0"/>
                  <a:buChar char="•"/>
                </a:pPr>
                <a:r>
                  <a:rPr lang="es-PE" b="1" dirty="0"/>
                  <a:t>R² ajustado</a:t>
                </a:r>
                <a:r>
                  <a:rPr lang="es-PE" dirty="0"/>
                  <a:t>: 0.9984</a:t>
                </a:r>
                <a:endParaRPr lang="es-PE" b="1" dirty="0">
                  <a:latin typeface="+mj-lt"/>
                  <a:cs typeface="Times New Roman" panose="02020603050405020304" pitchFamily="18" charset="0"/>
                </a:endParaRPr>
              </a:p>
              <a:p>
                <a:pPr lvl="1">
                  <a:lnSpc>
                    <a:spcPct val="150000"/>
                  </a:lnSpc>
                  <a:buFont typeface="Arial" panose="020B0604020202020204" pitchFamily="34" charset="0"/>
                  <a:buChar char="•"/>
                </a:pPr>
                <a:r>
                  <a:rPr lang="es-PE" b="1" dirty="0"/>
                  <a:t>Valor F</a:t>
                </a:r>
                <a:r>
                  <a:rPr lang="es-PE" dirty="0"/>
                  <a:t>: 3050, </a:t>
                </a:r>
                <a:r>
                  <a:rPr lang="es-PE" b="1" dirty="0"/>
                  <a:t>p-valor</a:t>
                </a:r>
                <a:r>
                  <a:rPr lang="es-PE" dirty="0"/>
                  <a:t>: 6.437×10−7</a:t>
                </a:r>
              </a:p>
              <a:p>
                <a:pPr lvl="1">
                  <a:lnSpc>
                    <a:spcPct val="150000"/>
                  </a:lnSpc>
                  <a:buFont typeface="Arial" panose="020B0604020202020204" pitchFamily="34" charset="0"/>
                  <a:buChar char="•"/>
                </a:pPr>
                <a:r>
                  <a:rPr lang="es-MX" dirty="0"/>
                  <a:t>Indica un ajuste casi perfecto y alta confiabilidad del modelo.</a:t>
                </a:r>
                <a:endParaRPr lang="es-PE" b="1" dirty="0">
                  <a:effectLst/>
                  <a:latin typeface="+mj-lt"/>
                  <a:ea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s-PE" b="1" dirty="0">
                    <a:latin typeface="+mj-lt"/>
                    <a:ea typeface="Times New Roman" panose="02020603050405020304" pitchFamily="18" charset="0"/>
                    <a:cs typeface="Times New Roman" panose="02020603050405020304" pitchFamily="18" charset="0"/>
                  </a:rPr>
                  <a:t>Consistencia con el Artículo</a:t>
                </a:r>
              </a:p>
              <a:p>
                <a:pPr lvl="1">
                  <a:lnSpc>
                    <a:spcPct val="150000"/>
                  </a:lnSpc>
                  <a:buFont typeface="Arial" panose="020B0604020202020204" pitchFamily="34" charset="0"/>
                  <a:buChar char="•"/>
                </a:pPr>
                <a:r>
                  <a:rPr lang="es-MX" dirty="0"/>
                  <a:t>Coincide con los hallazgos de </a:t>
                </a:r>
                <a:r>
                  <a:rPr lang="es-MX" dirty="0" err="1"/>
                  <a:t>Aboal</a:t>
                </a:r>
                <a:r>
                  <a:rPr lang="es-MX" dirty="0"/>
                  <a:t>-Somoza y </a:t>
                </a:r>
                <a:r>
                  <a:rPr lang="es-MX" dirty="0" err="1"/>
                  <a:t>Crujeiras</a:t>
                </a:r>
                <a:r>
                  <a:rPr lang="es-MX" dirty="0"/>
                  <a:t> en calibraciones instrumentales.</a:t>
                </a:r>
                <a:endParaRPr lang="es-PE" b="1" dirty="0">
                  <a:latin typeface="+mj-lt"/>
                  <a:cs typeface="Times New Roman" panose="02020603050405020304" pitchFamily="18" charset="0"/>
                </a:endParaRPr>
              </a:p>
              <a:p>
                <a:pPr lvl="1">
                  <a:lnSpc>
                    <a:spcPct val="150000"/>
                  </a:lnSpc>
                  <a:buFont typeface="Arial" panose="020B0604020202020204" pitchFamily="34" charset="0"/>
                  <a:buChar char="•"/>
                </a:pPr>
                <a:r>
                  <a:rPr lang="es-MX" dirty="0"/>
                  <a:t>Valida el uso de regresión lineal en análisis de química analítica, especialmente para calibraciones con alta correlación entre concentración y señal.</a:t>
                </a:r>
                <a:endParaRPr lang="es-PE" b="1" dirty="0">
                  <a:effectLst/>
                  <a:latin typeface="+mj-lt"/>
                  <a:ea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s-PE" i="1" dirty="0">
                  <a:latin typeface="Cambria Math" panose="02040503050406030204" pitchFamily="18" charset="0"/>
                  <a:ea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s-PE" sz="1800" i="1" dirty="0">
                  <a:effectLst/>
                  <a:latin typeface="Cambria Math" panose="02040503050406030204" pitchFamily="18" charset="0"/>
                  <a:ea typeface="Times New Roman" panose="02020603050405020304" pitchFamily="18" charset="0"/>
                  <a:cs typeface="Times New Roman" panose="02020603050405020304" pitchFamily="18" charset="0"/>
                </a:endParaRPr>
              </a:p>
            </p:txBody>
          </p:sp>
        </mc:Choice>
        <mc:Fallback xmlns="">
          <p:sp>
            <p:nvSpPr>
              <p:cNvPr id="9" name="CuadroTexto 8">
                <a:extLst>
                  <a:ext uri="{FF2B5EF4-FFF2-40B4-BE49-F238E27FC236}">
                    <a16:creationId xmlns:a16="http://schemas.microsoft.com/office/drawing/2014/main" id="{E90AF42D-6946-4F9B-A06D-556174C860A1}"/>
                  </a:ext>
                </a:extLst>
              </p:cNvPr>
              <p:cNvSpPr txBox="1">
                <a:spLocks noRot="1" noChangeAspect="1" noMove="1" noResize="1" noEditPoints="1" noAdjustHandles="1" noChangeArrowheads="1" noChangeShapeType="1" noTextEdit="1"/>
              </p:cNvSpPr>
              <p:nvPr/>
            </p:nvSpPr>
            <p:spPr>
              <a:xfrm>
                <a:off x="617407" y="925821"/>
                <a:ext cx="9840487" cy="5857950"/>
              </a:xfrm>
              <a:prstGeom prst="rect">
                <a:avLst/>
              </a:prstGeom>
              <a:blipFill>
                <a:blip r:embed="rId4"/>
                <a:stretch>
                  <a:fillRect l="-372"/>
                </a:stretch>
              </a:blipFill>
            </p:spPr>
            <p:txBody>
              <a:bodyPr/>
              <a:lstStyle/>
              <a:p>
                <a:r>
                  <a:rPr lang="es-PE">
                    <a:noFill/>
                  </a:rPr>
                  <a:t> </a:t>
                </a:r>
              </a:p>
            </p:txBody>
          </p:sp>
        </mc:Fallback>
      </mc:AlternateContent>
    </p:spTree>
    <p:extLst>
      <p:ext uri="{BB962C8B-B14F-4D97-AF65-F5344CB8AC3E}">
        <p14:creationId xmlns:p14="http://schemas.microsoft.com/office/powerpoint/2010/main" val="32209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880832" y="170529"/>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500" b="1" kern="0" dirty="0">
                <a:solidFill>
                  <a:srgbClr val="2F5496"/>
                </a:solidFill>
                <a:latin typeface="Century Gothic"/>
                <a:ea typeface="Century Gothic"/>
                <a:cs typeface="Century Gothic"/>
                <a:sym typeface="Century Gothic"/>
              </a:rPr>
              <a:t>6. Conclusiones y recomendaciones</a:t>
            </a:r>
            <a:endParaRPr sz="2500" b="1" kern="0" dirty="0">
              <a:solidFill>
                <a:srgbClr val="8CB64A"/>
              </a:solidFill>
              <a:latin typeface="Century Gothic"/>
              <a:ea typeface="Century Gothic"/>
              <a:cs typeface="Century Gothic"/>
              <a:sym typeface="Century Gothic"/>
            </a:endParaRPr>
          </a:p>
        </p:txBody>
      </p:sp>
      <p:pic>
        <p:nvPicPr>
          <p:cNvPr id="7" name="Picture 6">
            <a:extLst>
              <a:ext uri="{FF2B5EF4-FFF2-40B4-BE49-F238E27FC236}">
                <a16:creationId xmlns:a16="http://schemas.microsoft.com/office/drawing/2014/main" id="{020C95C1-4628-4334-4950-732B52034DEC}"/>
              </a:ext>
            </a:extLst>
          </p:cNvPr>
          <p:cNvPicPr>
            <a:picLocks noChangeAspect="1"/>
          </p:cNvPicPr>
          <p:nvPr/>
        </p:nvPicPr>
        <p:blipFill>
          <a:blip r:embed="rId4">
            <a:alphaModFix amt="35000"/>
          </a:blip>
          <a:srcRect l="21943" r="31516"/>
          <a:stretch/>
        </p:blipFill>
        <p:spPr>
          <a:xfrm>
            <a:off x="7637836" y="982644"/>
            <a:ext cx="4554164" cy="4892712"/>
          </a:xfrm>
          <a:prstGeom prst="rect">
            <a:avLst/>
          </a:prstGeom>
          <a:solidFill>
            <a:schemeClr val="bg1">
              <a:alpha val="0"/>
            </a:schemeClr>
          </a:solidFill>
          <a:ln>
            <a:noFill/>
          </a:ln>
        </p:spPr>
      </p:pic>
      <p:sp>
        <p:nvSpPr>
          <p:cNvPr id="9" name="CuadroTexto 8">
            <a:extLst>
              <a:ext uri="{FF2B5EF4-FFF2-40B4-BE49-F238E27FC236}">
                <a16:creationId xmlns:a16="http://schemas.microsoft.com/office/drawing/2014/main" id="{93AC8463-B4B0-4EAF-85CB-311F6E039226}"/>
              </a:ext>
            </a:extLst>
          </p:cNvPr>
          <p:cNvSpPr txBox="1"/>
          <p:nvPr/>
        </p:nvSpPr>
        <p:spPr>
          <a:xfrm>
            <a:off x="630094" y="1039994"/>
            <a:ext cx="6660445" cy="5078313"/>
          </a:xfrm>
          <a:prstGeom prst="rect">
            <a:avLst/>
          </a:prstGeom>
          <a:noFill/>
        </p:spPr>
        <p:txBody>
          <a:bodyPr wrap="square">
            <a:spAutoFit/>
          </a:bodyPr>
          <a:lstStyle/>
          <a:p>
            <a:pPr marL="285750" indent="-285750" algn="just">
              <a:buFont typeface="Arial" panose="020B0604020202020204" pitchFamily="34" charset="0"/>
              <a:buChar char="•"/>
            </a:pPr>
            <a:r>
              <a:rPr lang="es-MX" dirty="0">
                <a:latin typeface="+mj-lt"/>
                <a:cs typeface="Times New Roman" panose="02020603050405020304" pitchFamily="18" charset="0"/>
              </a:rPr>
              <a:t>El análisis de regresión lineal muestra una correlación casi perfecta entre la concentración de Ti y la emisión, con un coeficiente de correlación de 0.9993. Esto confirma que el modelo lineal es eficaz para describir esta relación y útil en estudios de calibración en química analítica.</a:t>
            </a:r>
          </a:p>
          <a:p>
            <a:pPr algn="just"/>
            <a:endParaRPr lang="es-MX" dirty="0">
              <a:latin typeface="+mj-lt"/>
              <a:cs typeface="Times New Roman" panose="02020603050405020304" pitchFamily="18" charset="0"/>
            </a:endParaRPr>
          </a:p>
          <a:p>
            <a:pPr marL="285750" indent="-285750" algn="just">
              <a:buFont typeface="Arial" panose="020B0604020202020204" pitchFamily="34" charset="0"/>
              <a:buChar char="•"/>
            </a:pPr>
            <a:r>
              <a:rPr lang="es-MX" dirty="0">
                <a:latin typeface="+mj-lt"/>
                <a:cs typeface="Times New Roman" panose="02020603050405020304" pitchFamily="18" charset="0"/>
              </a:rPr>
              <a:t>La pendiente del modelo, con un valor de 475.405 y un p-valor significativo, indica una influencia directa y relevante de la concentración sobre la emisión. Este resultado valida la concentración como predictor clave y aporta coherencia al modelo, incluso con un intercepto menos significativo.</a:t>
            </a:r>
          </a:p>
          <a:p>
            <a:pPr algn="just"/>
            <a:endParaRPr lang="es-MX" dirty="0">
              <a:latin typeface="+mj-lt"/>
              <a:cs typeface="Times New Roman" panose="02020603050405020304" pitchFamily="18" charset="0"/>
            </a:endParaRPr>
          </a:p>
          <a:p>
            <a:pPr marL="285750" indent="-285750" algn="just">
              <a:buFont typeface="Arial" panose="020B0604020202020204" pitchFamily="34" charset="0"/>
              <a:buChar char="•"/>
            </a:pPr>
            <a:r>
              <a:rPr lang="es-MX" dirty="0">
                <a:latin typeface="+mj-lt"/>
                <a:cs typeface="Times New Roman" panose="02020603050405020304" pitchFamily="18" charset="0"/>
              </a:rPr>
              <a:t>Con un coeficiente de determinación (R²) de 0.9987, el modelo explica casi toda la variabilidad de la emisión. El análisis de residuos muestra un buen ajuste, lo que respalda la aplicabilidad del modelo para estimar concentraciones desconocidas en química analítica.</a:t>
            </a:r>
            <a:endParaRPr lang="es-PE" sz="1800" dirty="0">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s-PE" dirty="0">
              <a:latin typeface="+mj-lt"/>
            </a:endParaRPr>
          </a:p>
        </p:txBody>
      </p:sp>
    </p:spTree>
    <p:extLst>
      <p:ext uri="{BB962C8B-B14F-4D97-AF65-F5344CB8AC3E}">
        <p14:creationId xmlns:p14="http://schemas.microsoft.com/office/powerpoint/2010/main" val="4040038055"/>
      </p:ext>
    </p:extLst>
  </p:cSld>
  <p:clrMapOvr>
    <a:masterClrMapping/>
  </p:clrMapOvr>
</p:sld>
</file>

<file path=ppt/theme/theme1.xml><?xml version="1.0" encoding="utf-8"?>
<a:theme xmlns:a="http://schemas.openxmlformats.org/drawingml/2006/main" name="2_Office Theme">
  <a:themeElements>
    <a:clrScheme name="Recent green">
      <a:dk1>
        <a:srgbClr val="000000"/>
      </a:dk1>
      <a:lt1>
        <a:srgbClr val="FFFFFF"/>
      </a:lt1>
      <a:dk2>
        <a:srgbClr val="44546A"/>
      </a:dk2>
      <a:lt2>
        <a:srgbClr val="E7E6E6"/>
      </a:lt2>
      <a:accent1>
        <a:srgbClr val="4CAF50"/>
      </a:accent1>
      <a:accent2>
        <a:srgbClr val="43A047"/>
      </a:accent2>
      <a:accent3>
        <a:srgbClr val="388E3C"/>
      </a:accent3>
      <a:accent4>
        <a:srgbClr val="44BF55"/>
      </a:accent4>
      <a:accent5>
        <a:srgbClr val="118715"/>
      </a:accent5>
      <a:accent6>
        <a:srgbClr val="14481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388</Words>
  <Application>Microsoft Office PowerPoint</Application>
  <PresentationFormat>Panorámica</PresentationFormat>
  <Paragraphs>27</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Cambria Math</vt:lpstr>
      <vt:lpstr>Century Gothic</vt:lpstr>
      <vt:lpstr>Times New Roman</vt:lpstr>
      <vt:lpstr>2_Office Theme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Jhonsy Omar Silva López</dc:creator>
  <cp:lastModifiedBy>Jose Augusto Zevallos Ruiz</cp:lastModifiedBy>
  <cp:revision>51</cp:revision>
  <dcterms:created xsi:type="dcterms:W3CDTF">2024-09-03T15:33:41Z</dcterms:created>
  <dcterms:modified xsi:type="dcterms:W3CDTF">2024-11-04T20:28:06Z</dcterms:modified>
</cp:coreProperties>
</file>