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58" r:id="rId3"/>
    <p:sldId id="4296" r:id="rId4"/>
    <p:sldId id="268" r:id="rId5"/>
    <p:sldId id="4289" r:id="rId6"/>
    <p:sldId id="4297" r:id="rId7"/>
    <p:sldId id="4292" r:id="rId8"/>
    <p:sldId id="4295" r:id="rId9"/>
    <p:sldId id="4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94A8"/>
    <a:srgbClr val="5C74A8"/>
    <a:srgbClr val="3C6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0C0-63AB-438A-AAE5-4BEE5084D9B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D029-1BFD-4C8B-948F-28CBD182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06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05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6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2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799"/>
              <a:buNone/>
              <a:defRPr sz="2400">
                <a:solidFill>
                  <a:srgbClr val="888888"/>
                </a:solidFill>
              </a:defRPr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999"/>
              <a:buNone/>
              <a:defRPr sz="2000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 sz="180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31743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Char char="•"/>
              <a:defRPr sz="3199"/>
            </a:lvl1pPr>
            <a:lvl2pPr marL="457200" lvl="1" indent="-2920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Char char="•"/>
              <a:defRPr sz="2800"/>
            </a:lvl2pPr>
            <a:lvl3pPr marL="685800" lvl="2" indent="-2666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2400"/>
            </a:lvl3pPr>
            <a:lvl4pPr marL="914400" lvl="3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4pPr>
            <a:lvl5pPr marL="1143000" lvl="4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5pPr>
            <a:lvl6pPr marL="1371600" lvl="5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6pPr>
            <a:lvl7pPr marL="1600200" lvl="6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7pPr>
            <a:lvl8pPr marL="1828800" lvl="7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8pPr>
            <a:lvl9pPr marL="2057400" lvl="8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5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8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68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24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Estudiantes: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-Agatha Prado Gárate</a:t>
            </a:r>
            <a:endParaRPr sz="195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-Gustavo De la Cruz Montalvo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-Jhonsy O. Silva López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10 setiembre de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666250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591244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</a:t>
            </a:r>
            <a:r>
              <a:rPr lang="es-419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áctica</a:t>
            </a:r>
            <a:r>
              <a:rPr lang="es-419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2: </a:t>
            </a: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Arial"/>
                <a:sym typeface="Arial"/>
              </a:rPr>
              <a:t>Test t-</a:t>
            </a:r>
            <a:r>
              <a:rPr lang="es-ES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Arial"/>
                <a:sym typeface="Arial"/>
              </a:rPr>
              <a:t>Student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arket penetration icon">
            <a:extLst>
              <a:ext uri="{FF2B5EF4-FFF2-40B4-BE49-F238E27FC236}">
                <a16:creationId xmlns:a16="http://schemas.microsoft.com/office/drawing/2014/main" id="{44C023F1-5041-5ABD-4EA8-24282BDD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375029"/>
            <a:ext cx="475918" cy="47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473770" y="2037130"/>
            <a:ext cx="7242636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1. Datos generales </a:t>
            </a:r>
            <a:endParaRPr lang="es-ES" sz="8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2. Alcances conceptuales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3. Variables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4. Resultados</a:t>
            </a:r>
            <a:endParaRPr lang="es-ES" sz="800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5. Conclusiones y recomendaciones</a:t>
            </a:r>
          </a:p>
        </p:txBody>
      </p:sp>
      <p:pic>
        <p:nvPicPr>
          <p:cNvPr id="284" name="Google Shape;284;p32" descr="Universidad Nacional Agraria La Molina (UNALM) - Carreras y costos"/>
          <p:cNvPicPr preferRelativeResize="0"/>
          <p:nvPr/>
        </p:nvPicPr>
        <p:blipFill rotWithShape="1">
          <a:blip r:embed="rId3">
            <a:alphaModFix/>
          </a:blip>
          <a:srcRect l="12837" r="16339" b="26699"/>
          <a:stretch/>
        </p:blipFill>
        <p:spPr>
          <a:xfrm>
            <a:off x="90990" y="130658"/>
            <a:ext cx="765560" cy="792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2"/>
          <p:cNvCxnSpPr/>
          <p:nvPr/>
        </p:nvCxnSpPr>
        <p:spPr>
          <a:xfrm>
            <a:off x="617408" y="6495617"/>
            <a:ext cx="10770710" cy="0"/>
          </a:xfrm>
          <a:prstGeom prst="straightConnector1">
            <a:avLst/>
          </a:prstGeom>
          <a:noFill/>
          <a:ln w="3810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8" name="Google Shape;288;p32"/>
          <p:cNvPicPr preferRelativeResize="0"/>
          <p:nvPr/>
        </p:nvPicPr>
        <p:blipFill rotWithShape="1">
          <a:blip r:embed="rId4">
            <a:alphaModFix amt="20000"/>
          </a:blip>
          <a:srcRect r="61417"/>
          <a:stretch/>
        </p:blipFill>
        <p:spPr>
          <a:xfrm>
            <a:off x="11418598" y="2422843"/>
            <a:ext cx="771542" cy="231668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617408" y="1194498"/>
            <a:ext cx="10531568" cy="5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b="1" kern="0" dirty="0">
                <a:solidFill>
                  <a:srgbClr val="2F549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Contenido</a:t>
            </a:r>
            <a:endParaRPr sz="3200" b="1" kern="0" dirty="0">
              <a:solidFill>
                <a:srgbClr val="2F549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5">
            <a:alphaModFix amt="35000"/>
          </a:blip>
          <a:srcRect l="77466"/>
          <a:stretch/>
        </p:blipFill>
        <p:spPr>
          <a:xfrm>
            <a:off x="1588" y="633777"/>
            <a:ext cx="1248092" cy="62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C485CC1-5E7E-5D63-47A5-F161C6041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687" y="237615"/>
            <a:ext cx="792323" cy="792323"/>
          </a:xfrm>
          <a:prstGeom prst="rect">
            <a:avLst/>
          </a:prstGeom>
        </p:spPr>
      </p:pic>
      <p:pic>
        <p:nvPicPr>
          <p:cNvPr id="1026" name="Picture 2" descr="Aprendiendo R studio. - 1 Introducción">
            <a:extLst>
              <a:ext uri="{FF2B5EF4-FFF2-40B4-BE49-F238E27FC236}">
                <a16:creationId xmlns:a16="http://schemas.microsoft.com/office/drawing/2014/main" id="{D5067F2B-BAAE-E109-BA48-A6853061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01" y="1505761"/>
            <a:ext cx="3823957" cy="134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C1498558-FA83-846A-D52B-9A4CB0E4EF1D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1028" name="Picture 4" descr="Qué Es Python? Guía Gratuita Para Que Aprendas Desde Cero">
            <a:extLst>
              <a:ext uri="{FF2B5EF4-FFF2-40B4-BE49-F238E27FC236}">
                <a16:creationId xmlns:a16="http://schemas.microsoft.com/office/drawing/2014/main" id="{2BD3F4D8-F29F-4079-618A-548EEA5A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88" y="3262352"/>
            <a:ext cx="4118540" cy="231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1" y="98906"/>
            <a:ext cx="704211" cy="70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9" y="74228"/>
            <a:ext cx="899340" cy="899340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776212" y="611112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Información general</a:t>
            </a:r>
            <a:endParaRPr sz="25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53297F01-C3D2-6574-4C47-36FB85C05006}"/>
              </a:ext>
            </a:extLst>
          </p:cNvPr>
          <p:cNvSpPr txBox="1">
            <a:spLocks/>
          </p:cNvSpPr>
          <p:nvPr/>
        </p:nvSpPr>
        <p:spPr>
          <a:xfrm>
            <a:off x="656091" y="1211960"/>
            <a:ext cx="4571575" cy="4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just" defTabSz="457200"/>
            <a:br>
              <a:rPr lang="es-ES" b="0" kern="0" dirty="0">
                <a:latin typeface="Century Gothic (Cuerpo)"/>
              </a:rPr>
            </a:br>
            <a:r>
              <a:rPr lang="es-ES" b="0" kern="0" dirty="0">
                <a:latin typeface="Century Gothic (Cuerpo)"/>
              </a:rPr>
              <a:t>Lugar de estudio: Chachapoyas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AEDDE-32C6-0DBD-91EE-3B3BFA5AFF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93"/>
          <a:stretch/>
        </p:blipFill>
        <p:spPr>
          <a:xfrm>
            <a:off x="731521" y="1819694"/>
            <a:ext cx="3371850" cy="4632657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B4D5D4D4-BB36-CEE8-277F-3D583569E23D}"/>
              </a:ext>
            </a:extLst>
          </p:cNvPr>
          <p:cNvSpPr txBox="1">
            <a:spLocks/>
          </p:cNvSpPr>
          <p:nvPr/>
        </p:nvSpPr>
        <p:spPr>
          <a:xfrm>
            <a:off x="3076016" y="3596410"/>
            <a:ext cx="2409651" cy="4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just" defTabSz="457200"/>
            <a:br>
              <a:rPr lang="es-ES" sz="1800" b="0" kern="0" dirty="0">
                <a:latin typeface="Century Gothic (Cuerpo)"/>
              </a:rPr>
            </a:br>
            <a:r>
              <a:rPr lang="es-ES" sz="1800" kern="0" dirty="0">
                <a:latin typeface="Century Gothic (Cuerpo)"/>
              </a:rPr>
              <a:t>Intervalo: </a:t>
            </a:r>
            <a:r>
              <a:rPr lang="es-ES" sz="1800" b="0" kern="0" dirty="0">
                <a:latin typeface="Century Gothic (Cuerpo)"/>
              </a:rPr>
              <a:t>15 min</a:t>
            </a:r>
          </a:p>
        </p:txBody>
      </p:sp>
      <p:sp>
        <p:nvSpPr>
          <p:cNvPr id="15" name="Google Shape;71;p12">
            <a:extLst>
              <a:ext uri="{FF2B5EF4-FFF2-40B4-BE49-F238E27FC236}">
                <a16:creationId xmlns:a16="http://schemas.microsoft.com/office/drawing/2014/main" id="{018643DD-E7FE-042F-8D5F-6681D0383D8C}"/>
              </a:ext>
            </a:extLst>
          </p:cNvPr>
          <p:cNvSpPr txBox="1">
            <a:spLocks/>
          </p:cNvSpPr>
          <p:nvPr/>
        </p:nvSpPr>
        <p:spPr>
          <a:xfrm>
            <a:off x="3076017" y="3938319"/>
            <a:ext cx="2409651" cy="98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just" defTabSz="457200"/>
            <a:br>
              <a:rPr lang="es-ES" sz="1800" b="0" kern="0" dirty="0">
                <a:latin typeface="Century Gothic (Cuerpo)"/>
              </a:rPr>
            </a:br>
            <a:r>
              <a:rPr lang="es-ES" sz="1800" kern="0" dirty="0">
                <a:latin typeface="Century Gothic (Cuerpo)"/>
              </a:rPr>
              <a:t>Variables: </a:t>
            </a:r>
          </a:p>
          <a:p>
            <a:pPr algn="just" defTabSz="457200"/>
            <a:r>
              <a:rPr lang="es-ES" sz="1600" b="0" kern="0" dirty="0">
                <a:latin typeface="Century Gothic (Cuerpo)"/>
              </a:rPr>
              <a:t>-Temperatura (°C)  </a:t>
            </a:r>
          </a:p>
          <a:p>
            <a:pPr algn="just" defTabSz="457200"/>
            <a:r>
              <a:rPr lang="es-ES" sz="1600" b="0" kern="0" dirty="0">
                <a:latin typeface="Century Gothic (Cuerpo)"/>
              </a:rPr>
              <a:t>-Precipitación (mm)</a:t>
            </a:r>
            <a:endParaRPr lang="es-ES" sz="1800" b="0" kern="0" dirty="0">
              <a:latin typeface="Century Gothic (Cuerpo)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79090316-647D-746A-3DE4-02363FA58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60" y="944632"/>
            <a:ext cx="2703771" cy="2163017"/>
          </a:xfrm>
          <a:prstGeom prst="rect">
            <a:avLst/>
          </a:prstGeom>
        </p:spPr>
      </p:pic>
      <p:pic>
        <p:nvPicPr>
          <p:cNvPr id="9" name="Imagen 26">
            <a:extLst>
              <a:ext uri="{FF2B5EF4-FFF2-40B4-BE49-F238E27FC236}">
                <a16:creationId xmlns:a16="http://schemas.microsoft.com/office/drawing/2014/main" id="{9A0CC236-10F4-586D-C39F-B9E133CCBC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22" y="944778"/>
            <a:ext cx="2703771" cy="2162871"/>
          </a:xfrm>
          <a:prstGeom prst="rect">
            <a:avLst/>
          </a:prstGeom>
        </p:spPr>
      </p:pic>
      <p:sp>
        <p:nvSpPr>
          <p:cNvPr id="18" name="Google Shape;71;p12">
            <a:extLst>
              <a:ext uri="{FF2B5EF4-FFF2-40B4-BE49-F238E27FC236}">
                <a16:creationId xmlns:a16="http://schemas.microsoft.com/office/drawing/2014/main" id="{D06ACCC5-9DD9-F196-1DAB-EDA716EB8121}"/>
              </a:ext>
            </a:extLst>
          </p:cNvPr>
          <p:cNvSpPr txBox="1">
            <a:spLocks/>
          </p:cNvSpPr>
          <p:nvPr/>
        </p:nvSpPr>
        <p:spPr>
          <a:xfrm>
            <a:off x="5894439" y="338519"/>
            <a:ext cx="4571575" cy="4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 defTabSz="457200"/>
            <a:br>
              <a:rPr lang="es-ES" b="0" kern="0" dirty="0">
                <a:latin typeface="Century Gothic (Cuerpo)"/>
              </a:rPr>
            </a:br>
            <a:r>
              <a:rPr lang="es-ES" b="0" kern="0" dirty="0">
                <a:latin typeface="Century Gothic (Cuerpo)"/>
              </a:rPr>
              <a:t>Periodo de evaluación</a:t>
            </a:r>
          </a:p>
        </p:txBody>
      </p:sp>
      <p:sp>
        <p:nvSpPr>
          <p:cNvPr id="19" name="Google Shape;71;p12">
            <a:extLst>
              <a:ext uri="{FF2B5EF4-FFF2-40B4-BE49-F238E27FC236}">
                <a16:creationId xmlns:a16="http://schemas.microsoft.com/office/drawing/2014/main" id="{570B0303-6789-19AD-4205-419EE9058593}"/>
              </a:ext>
            </a:extLst>
          </p:cNvPr>
          <p:cNvSpPr txBox="1">
            <a:spLocks/>
          </p:cNvSpPr>
          <p:nvPr/>
        </p:nvSpPr>
        <p:spPr>
          <a:xfrm>
            <a:off x="5986034" y="3301711"/>
            <a:ext cx="4571575" cy="4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 defTabSz="457200"/>
            <a:br>
              <a:rPr lang="es-ES" b="0" kern="0" dirty="0">
                <a:latin typeface="Century Gothic (Cuerpo)"/>
              </a:rPr>
            </a:br>
            <a:r>
              <a:rPr lang="es-ES" b="0" kern="0" dirty="0">
                <a:latin typeface="Century Gothic (Cuerpo)"/>
              </a:rPr>
              <a:t>Ciclo hidrológico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3419F2-9AB1-AEA7-6832-0D9EA36F81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78" y="3708592"/>
            <a:ext cx="3725288" cy="27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1" y="98906"/>
            <a:ext cx="899340" cy="8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9" y="74228"/>
            <a:ext cx="899340" cy="899340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1024404" y="365533"/>
            <a:ext cx="10639575" cy="7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6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Conceptos</a:t>
            </a:r>
            <a:endParaRPr sz="36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53297F01-C3D2-6574-4C47-36FB85C05006}"/>
              </a:ext>
            </a:extLst>
          </p:cNvPr>
          <p:cNvSpPr txBox="1">
            <a:spLocks/>
          </p:cNvSpPr>
          <p:nvPr/>
        </p:nvSpPr>
        <p:spPr>
          <a:xfrm>
            <a:off x="617408" y="973568"/>
            <a:ext cx="5211306" cy="232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342900" indent="-342900" algn="just" defTabSz="457200">
              <a:buFont typeface="Wingdings" panose="05000000000000000000" pitchFamily="2" charset="2"/>
              <a:buChar char="§"/>
            </a:pPr>
            <a:r>
              <a:rPr lang="es-ES" sz="2800" b="0" kern="0" dirty="0">
                <a:latin typeface="Century Gothic (Cuerpo)"/>
              </a:rPr>
              <a:t>T- </a:t>
            </a:r>
            <a:r>
              <a:rPr lang="es-ES" sz="2800" b="0" kern="0" dirty="0" err="1">
                <a:latin typeface="Century Gothic (Cuerpo)"/>
              </a:rPr>
              <a:t>Student</a:t>
            </a:r>
            <a:endParaRPr lang="es-ES" sz="2800" b="0" kern="0" dirty="0">
              <a:latin typeface="Century Gothic (Cuerpo)"/>
            </a:endParaRPr>
          </a:p>
          <a:p>
            <a:pPr marL="342900" indent="-342900" defTabSz="457200">
              <a:buFont typeface="Wingdings" panose="05000000000000000000" pitchFamily="2" charset="2"/>
              <a:buChar char="§"/>
            </a:pPr>
            <a:r>
              <a:rPr lang="es-ES" sz="2800" b="0" kern="0" dirty="0">
                <a:latin typeface="Century Gothic (Cuerpo)"/>
              </a:rPr>
              <a:t>Serie estacionaria</a:t>
            </a:r>
          </a:p>
          <a:p>
            <a:pPr marL="342900" indent="-342900" defTabSz="457200">
              <a:buFont typeface="Wingdings" panose="05000000000000000000" pitchFamily="2" charset="2"/>
              <a:buChar char="§"/>
            </a:pPr>
            <a:r>
              <a:rPr lang="es-ES" sz="2800" b="0" kern="0" dirty="0">
                <a:latin typeface="Century Gothic (Cuerpo)"/>
              </a:rPr>
              <a:t>Serie no estacionaria</a:t>
            </a:r>
          </a:p>
          <a:p>
            <a:pPr marL="342900" indent="-342900" defTabSz="457200">
              <a:buFont typeface="Wingdings" panose="05000000000000000000" pitchFamily="2" charset="2"/>
              <a:buChar char="§"/>
            </a:pPr>
            <a:r>
              <a:rPr lang="es-ES" sz="2800" b="0" kern="0" dirty="0">
                <a:latin typeface="Century Gothic (Cuerpo)"/>
              </a:rPr>
              <a:t>Diferencia significativa</a:t>
            </a:r>
            <a:br>
              <a:rPr lang="es-ES" b="0" kern="0" dirty="0">
                <a:latin typeface="Century Gothic (Cuerpo)"/>
              </a:rPr>
            </a:br>
            <a:endParaRPr lang="es-ES" b="0" kern="0" dirty="0">
              <a:latin typeface="Century Gothic (Cuerpo)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1FDF08A-4B53-1098-A198-50579479A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37" y="654052"/>
            <a:ext cx="4435613" cy="2661368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DD42883-FBCB-C301-D79A-CFCD91E575D0}"/>
              </a:ext>
            </a:extLst>
          </p:cNvPr>
          <p:cNvSpPr/>
          <p:nvPr/>
        </p:nvSpPr>
        <p:spPr>
          <a:xfrm>
            <a:off x="6623869" y="619486"/>
            <a:ext cx="3797347" cy="3100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T- </a:t>
            </a:r>
            <a:r>
              <a:rPr lang="es-ES" dirty="0" err="1"/>
              <a:t>Student</a:t>
            </a:r>
            <a:endParaRPr lang="es-PE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13DAFA6-1136-5403-8979-B4F363B41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69" y="3576145"/>
            <a:ext cx="3356062" cy="218363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6AB6C39-15D2-F05C-CDE6-217C6C374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68" y="3576142"/>
            <a:ext cx="3370001" cy="21836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52ADD6-D26E-6AB2-90ED-4698E5FFB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6" y="3155774"/>
            <a:ext cx="4434782" cy="33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D046D6-89A6-43BF-8FB1-4FA55A8EA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88" y="807305"/>
            <a:ext cx="6560940" cy="524875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D27F27D6-1B87-4750-9374-C25DBBEF9D4F}"/>
              </a:ext>
            </a:extLst>
          </p:cNvPr>
          <p:cNvSpPr txBox="1"/>
          <p:nvPr/>
        </p:nvSpPr>
        <p:spPr>
          <a:xfrm>
            <a:off x="776212" y="261003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Variables: Temperatura</a:t>
            </a:r>
            <a:endParaRPr sz="24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258A2E7D-D280-DC80-3A90-70A846401ED5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77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C876A-6EBD-474E-8BA7-9A2F2A6FE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33" y="825406"/>
            <a:ext cx="6942917" cy="5207188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217469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Variables: Precipitación</a:t>
            </a:r>
            <a:endParaRPr sz="24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04D953E8-A1FE-5CCB-E2DC-C31D73FEEC6B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765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776212" y="300944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Resultados</a:t>
            </a:r>
            <a:endParaRPr sz="24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55AF9B1-2261-400B-ACA2-159842F9F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31256"/>
              </p:ext>
            </p:extLst>
          </p:nvPr>
        </p:nvGraphicFramePr>
        <p:xfrm>
          <a:off x="1930400" y="2420813"/>
          <a:ext cx="8226473" cy="25600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17638">
                  <a:extLst>
                    <a:ext uri="{9D8B030D-6E8A-4147-A177-3AD203B41FA5}">
                      <a16:colId xmlns:a16="http://schemas.microsoft.com/office/drawing/2014/main" val="926564274"/>
                    </a:ext>
                  </a:extLst>
                </a:gridCol>
                <a:gridCol w="1562162">
                  <a:extLst>
                    <a:ext uri="{9D8B030D-6E8A-4147-A177-3AD203B41FA5}">
                      <a16:colId xmlns:a16="http://schemas.microsoft.com/office/drawing/2014/main" val="155894466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524212109"/>
                    </a:ext>
                  </a:extLst>
                </a:gridCol>
                <a:gridCol w="1386685">
                  <a:extLst>
                    <a:ext uri="{9D8B030D-6E8A-4147-A177-3AD203B41FA5}">
                      <a16:colId xmlns:a16="http://schemas.microsoft.com/office/drawing/2014/main" val="393638693"/>
                    </a:ext>
                  </a:extLst>
                </a:gridCol>
                <a:gridCol w="1645488">
                  <a:extLst>
                    <a:ext uri="{9D8B030D-6E8A-4147-A177-3AD203B41FA5}">
                      <a16:colId xmlns:a16="http://schemas.microsoft.com/office/drawing/2014/main" val="3681121505"/>
                    </a:ext>
                  </a:extLst>
                </a:gridCol>
              </a:tblGrid>
              <a:tr h="772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b="1" dirty="0">
                          <a:effectLst/>
                        </a:rPr>
                        <a:t>Variable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b="1" dirty="0">
                          <a:effectLst/>
                        </a:rPr>
                        <a:t>Media 2022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b="1" dirty="0">
                          <a:effectLst/>
                        </a:rPr>
                        <a:t>Media 2023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b="1" dirty="0">
                          <a:effectLst/>
                        </a:rPr>
                        <a:t>Valor p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b="1" dirty="0">
                          <a:effectLst/>
                        </a:rPr>
                        <a:t>Diferencia Significativa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50269"/>
                  </a:ext>
                </a:extLst>
              </a:tr>
              <a:tr h="8937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Temperatura (°C)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94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15.32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15.69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0.099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No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1182805"/>
                  </a:ext>
                </a:extLst>
              </a:tr>
              <a:tr h="8937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Precipitación (mm)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94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72.85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>
                          <a:effectLst/>
                        </a:rPr>
                        <a:t>72.82</a:t>
                      </a:r>
                      <a:endParaRPr lang="es-PE" sz="20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0.999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000" dirty="0">
                          <a:effectLst/>
                        </a:rPr>
                        <a:t>No</a:t>
                      </a:r>
                      <a:endParaRPr lang="es-PE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581244"/>
                  </a:ext>
                </a:extLst>
              </a:tr>
            </a:tbl>
          </a:graphicData>
        </a:graphic>
      </p:graphicFrame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651F1020-9EBE-485D-BE02-4D0FE6AD1372}"/>
              </a:ext>
            </a:extLst>
          </p:cNvPr>
          <p:cNvSpPr txBox="1">
            <a:spLocks/>
          </p:cNvSpPr>
          <p:nvPr/>
        </p:nvSpPr>
        <p:spPr>
          <a:xfrm>
            <a:off x="514138" y="904164"/>
            <a:ext cx="10904075" cy="136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342900" indent="-342900" defTabSz="457200">
              <a:buFont typeface="Wingdings" panose="05000000000000000000" pitchFamily="2" charset="2"/>
              <a:buChar char="§"/>
            </a:pPr>
            <a:r>
              <a:rPr lang="es-ES" sz="2800" b="0" kern="0" dirty="0">
                <a:latin typeface="Century Gothic (Cuerpo)"/>
              </a:rPr>
              <a:t>No se encontró diferencias significativas en las variables de temperatura y precipitación entre los años 2022 y 2023 </a:t>
            </a:r>
            <a:br>
              <a:rPr lang="es-ES" b="0" kern="0" dirty="0">
                <a:latin typeface="Century Gothic (Cuerpo)"/>
              </a:rPr>
            </a:br>
            <a:endParaRPr lang="es-ES" b="0" kern="0" dirty="0">
              <a:latin typeface="Century Gothic (Cuerpo)"/>
            </a:endParaRPr>
          </a:p>
        </p:txBody>
      </p:sp>
      <p:cxnSp>
        <p:nvCxnSpPr>
          <p:cNvPr id="8" name="Google Shape;267;g2e5a8b74c22_0_0">
            <a:extLst>
              <a:ext uri="{FF2B5EF4-FFF2-40B4-BE49-F238E27FC236}">
                <a16:creationId xmlns:a16="http://schemas.microsoft.com/office/drawing/2014/main" id="{C103D599-ED34-2D18-DA75-2FB3B539D70C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081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Conclusiones </a:t>
            </a:r>
            <a:r>
              <a:rPr lang="es-ES" sz="2500" ker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recomendaciones</a:t>
            </a:r>
            <a:endParaRPr sz="25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53297F01-C3D2-6574-4C47-36FB85C05006}"/>
              </a:ext>
            </a:extLst>
          </p:cNvPr>
          <p:cNvSpPr txBox="1">
            <a:spLocks/>
          </p:cNvSpPr>
          <p:nvPr/>
        </p:nvSpPr>
        <p:spPr>
          <a:xfrm>
            <a:off x="598886" y="790428"/>
            <a:ext cx="10921521" cy="5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just" defTabSz="457200"/>
            <a:r>
              <a:rPr lang="es-ES" b="0" kern="0" dirty="0">
                <a:latin typeface="Century Gothic (Cuerpo)"/>
              </a:rPr>
              <a:t>No se encontraron evidencias estadísticas significativas que permitan afirmar una diferencia en la precipitación mensual promedio entre los años 2022 y 2023. Esto indica que, en términos generales, el volumen de precipitación fue comparable en ambos años. El análisis basado en la prueba t apoya la hipótesis de que </a:t>
            </a:r>
            <a:r>
              <a:rPr lang="es-ES" kern="0" dirty="0">
                <a:latin typeface="Century Gothic (Cuerpo)"/>
              </a:rPr>
              <a:t>no hubo variaciones significativas en las precipitaciones mensuales</a:t>
            </a:r>
            <a:r>
              <a:rPr lang="es-ES" b="0" kern="0" dirty="0">
                <a:latin typeface="Century Gothic (Cuerpo)"/>
              </a:rPr>
              <a:t> durante el período mencionado.</a:t>
            </a:r>
          </a:p>
          <a:p>
            <a:pPr algn="just" defTabSz="457200"/>
            <a:endParaRPr lang="es-ES" b="0" kern="0" dirty="0">
              <a:latin typeface="Century Gothic (Cuerpo)"/>
            </a:endParaRPr>
          </a:p>
          <a:p>
            <a:pPr algn="just" defTabSz="457200"/>
            <a:r>
              <a:rPr lang="es-ES" b="0" kern="0" dirty="0">
                <a:latin typeface="Century Gothic (Cuerpo)"/>
              </a:rPr>
              <a:t>Con un </a:t>
            </a:r>
            <a:r>
              <a:rPr lang="es-ES" kern="0" dirty="0">
                <a:latin typeface="Century Gothic (Cuerpo)"/>
              </a:rPr>
              <a:t>valor p de 0.09971</a:t>
            </a:r>
            <a:r>
              <a:rPr lang="es-ES" b="0" kern="0" dirty="0">
                <a:latin typeface="Century Gothic (Cuerpo)"/>
              </a:rPr>
              <a:t>, no se dispone de suficiente evidencia para afirmar que la diferencia en las medias de temperatura entre los años 2022 y 2023 sea significativa al nivel del 5%. La diferencia observada podría ser atribuible al azar, por lo que </a:t>
            </a:r>
            <a:r>
              <a:rPr lang="es-ES" kern="0" dirty="0">
                <a:latin typeface="Century Gothic (Cuerpo)"/>
              </a:rPr>
              <a:t>no es posible concluir que hubo un cambio significativo en las temperaturas entre estos dos años, </a:t>
            </a:r>
            <a:r>
              <a:rPr lang="es-ES" b="0" kern="0" dirty="0">
                <a:latin typeface="Century Gothic (Cuerpo)"/>
              </a:rPr>
              <a:t>a partir de los datos analizados.</a:t>
            </a:r>
          </a:p>
          <a:p>
            <a:pPr algn="just" defTabSz="457200"/>
            <a:endParaRPr lang="es-ES" b="0" kern="0" dirty="0">
              <a:latin typeface="Century Gothic (Cuerpo)"/>
            </a:endParaRPr>
          </a:p>
          <a:p>
            <a:pPr algn="just" defTabSz="457200"/>
            <a:r>
              <a:rPr lang="es-ES" b="0" kern="0" dirty="0">
                <a:latin typeface="Century Gothic (Cuerpo)"/>
              </a:rPr>
              <a:t>La prueba t es adecuada para situaciones donde se desea evaluar si las diferencias entre los grupos son reales o si pueden atribuirse a variaciones aleatorias. Sin embargo, es importante considerar el tamaño de la muestra y las suposiciones sobre la distribución de los datos para asegurar la validez de los resultados.</a:t>
            </a:r>
          </a:p>
        </p:txBody>
      </p:sp>
    </p:spTree>
    <p:extLst>
      <p:ext uri="{BB962C8B-B14F-4D97-AF65-F5344CB8AC3E}">
        <p14:creationId xmlns:p14="http://schemas.microsoft.com/office/powerpoint/2010/main" val="404003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24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Estudiantes: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-Agatha Prado Gárate</a:t>
            </a:r>
            <a:endParaRPr sz="195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-Gustavo De la Cruz Montalvo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-Jhonsy O. Silva López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10 setiembre de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666250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591244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</a:t>
            </a:r>
            <a:r>
              <a:rPr lang="es-419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áctica</a:t>
            </a:r>
            <a:r>
              <a:rPr lang="es-419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2: </a:t>
            </a: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Arial"/>
                <a:sym typeface="Arial"/>
              </a:rPr>
              <a:t>Test t-</a:t>
            </a:r>
            <a:r>
              <a:rPr lang="es-ES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Arial"/>
                <a:sym typeface="Arial"/>
              </a:rPr>
              <a:t>Student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arket penetration icon">
            <a:extLst>
              <a:ext uri="{FF2B5EF4-FFF2-40B4-BE49-F238E27FC236}">
                <a16:creationId xmlns:a16="http://schemas.microsoft.com/office/drawing/2014/main" id="{44C023F1-5041-5ABD-4EA8-24282BDD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375029"/>
            <a:ext cx="475918" cy="47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2657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Recent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AF50"/>
      </a:accent1>
      <a:accent2>
        <a:srgbClr val="43A047"/>
      </a:accent2>
      <a:accent3>
        <a:srgbClr val="388E3C"/>
      </a:accent3>
      <a:accent4>
        <a:srgbClr val="44BF55"/>
      </a:accent4>
      <a:accent5>
        <a:srgbClr val="118715"/>
      </a:accent5>
      <a:accent6>
        <a:srgbClr val="14481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562</Words>
  <Application>Microsoft Office PowerPoint</Application>
  <PresentationFormat>Widescreen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Century Gothic (Cuerpo)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Jhonsy Omar Silva López</dc:creator>
  <cp:lastModifiedBy>Jhonsy Omar Silva López</cp:lastModifiedBy>
  <cp:revision>14</cp:revision>
  <dcterms:created xsi:type="dcterms:W3CDTF">2024-09-03T15:33:41Z</dcterms:created>
  <dcterms:modified xsi:type="dcterms:W3CDTF">2024-09-09T22:58:43Z</dcterms:modified>
</cp:coreProperties>
</file>