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306" r:id="rId3"/>
    <p:sldId id="320" r:id="rId4"/>
    <p:sldId id="321" r:id="rId5"/>
    <p:sldId id="322" r:id="rId6"/>
    <p:sldId id="323" r:id="rId7"/>
    <p:sldId id="324" r:id="rId8"/>
    <p:sldId id="331" r:id="rId9"/>
    <p:sldId id="332" r:id="rId10"/>
    <p:sldId id="333" r:id="rId11"/>
    <p:sldId id="334" r:id="rId12"/>
    <p:sldId id="277" r:id="rId13"/>
  </p:sldIdLst>
  <p:sldSz cx="10388600" cy="5854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ing" id="{068F4C36-4A2C-4829-BFDA-804FD1154BD2}">
          <p14:sldIdLst>
            <p14:sldId id="291"/>
            <p14:sldId id="306"/>
            <p14:sldId id="320"/>
            <p14:sldId id="321"/>
            <p14:sldId id="322"/>
            <p14:sldId id="323"/>
            <p14:sldId id="324"/>
            <p14:sldId id="331"/>
            <p14:sldId id="332"/>
            <p14:sldId id="333"/>
            <p14:sldId id="334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22" autoAdjust="0"/>
  </p:normalViewPr>
  <p:slideViewPr>
    <p:cSldViewPr>
      <p:cViewPr varScale="1">
        <p:scale>
          <a:sx n="125" d="100"/>
          <a:sy n="125" d="100"/>
        </p:scale>
        <p:origin x="6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BFFE2-F500-431F-A19D-23F23BED67D3}" type="datetimeFigureOut">
              <a:rPr lang="es-PE" smtClean="0"/>
              <a:t>20/01/2025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6A10-51A6-4068-A467-18D3C28CC15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22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ED272-B53D-BA5A-F7A8-84A05F7B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E91980-8400-299A-31D3-90E98889B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4096B85-378E-1333-6E62-A5D3E2378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CDB481-CD1C-0E97-1203-F2DA05CA7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593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F120-995A-45E5-08D7-7BAAFDB1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31E6979-8CF0-3687-7866-380CDAA62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F169DA6-744C-7CEA-023C-5A5C68A47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7A10-ACD8-6140-EA7E-5F7E29F92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5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FDEE3-CD1A-8127-793A-6D2388D5F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2AF483F-BE1D-7ED6-DE22-C61FF7F8A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D6433A-6715-1E10-9D21-7226647E4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595902-EA48-C96C-069C-DA22DC710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1847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099D-A979-8DC0-59D2-4051AE10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5A49B53-7940-C6DF-E661-28C1DE9CE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C074FE-7AC6-2922-892F-3E6FFD898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9B27B-C0D9-B073-F839-D7CDD6150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008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26A10-51A6-4068-A467-18D3C28CC159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80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6AADC9E-AEF0-DC68-45D8-758D78EEC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7100" y="4014249"/>
            <a:ext cx="3451883" cy="1410847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s-PE" sz="2900" b="1" dirty="0">
                <a:solidFill>
                  <a:schemeClr val="tx1"/>
                </a:solidFill>
              </a:rPr>
              <a:t>Integrantes del Grupo N°5: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Del Piero Arana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Reynaldo Cervantes Bravo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Paola Ortiz Ojeda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Lenin Rueda</a:t>
            </a:r>
          </a:p>
          <a:p>
            <a:pPr algn="l"/>
            <a:r>
              <a:rPr lang="es-PE" sz="2900" dirty="0">
                <a:solidFill>
                  <a:schemeClr val="tx1"/>
                </a:solidFill>
              </a:rPr>
              <a:t>José Zevallos Ruiz</a:t>
            </a:r>
          </a:p>
        </p:txBody>
      </p:sp>
      <p:pic>
        <p:nvPicPr>
          <p:cNvPr id="4" name="Picture 2" descr="Escudos Unalm">
            <a:extLst>
              <a:ext uri="{FF2B5EF4-FFF2-40B4-BE49-F238E27FC236}">
                <a16:creationId xmlns:a16="http://schemas.microsoft.com/office/drawing/2014/main" id="{484F1DFB-3AD7-7C97-87B9-D85CADD0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0" y="308117"/>
            <a:ext cx="1330929" cy="151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CONCYTEC">
            <a:extLst>
              <a:ext uri="{FF2B5EF4-FFF2-40B4-BE49-F238E27FC236}">
                <a16:creationId xmlns:a16="http://schemas.microsoft.com/office/drawing/2014/main" id="{3BC498C7-ED3B-223A-408D-343F6CD7C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64443" y="2797493"/>
            <a:ext cx="259715" cy="2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7915" tIns="38957" rIns="77915" bIns="38957" numCol="1" anchor="t" anchorCtr="0" compatLnSpc="1">
            <a:prstTxWarp prst="textNoShape">
              <a:avLst/>
            </a:prstTxWarp>
          </a:bodyPr>
          <a:lstStyle/>
          <a:p>
            <a:endParaRPr lang="es-PE" sz="1534" dirty="0"/>
          </a:p>
        </p:txBody>
      </p:sp>
      <p:pic>
        <p:nvPicPr>
          <p:cNvPr id="1032" name="Picture 8" descr="Buscador de Resoluciones">
            <a:extLst>
              <a:ext uri="{FF2B5EF4-FFF2-40B4-BE49-F238E27FC236}">
                <a16:creationId xmlns:a16="http://schemas.microsoft.com/office/drawing/2014/main" id="{249188C7-B9B2-57D8-6B95-DABA1E2B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-32880"/>
            <a:ext cx="5620061" cy="132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D76F6FB-394F-9695-20AA-76EA609B4DF0}"/>
              </a:ext>
            </a:extLst>
          </p:cNvPr>
          <p:cNvSpPr txBox="1">
            <a:spLocks/>
          </p:cNvSpPr>
          <p:nvPr/>
        </p:nvSpPr>
        <p:spPr>
          <a:xfrm>
            <a:off x="6080889" y="4182458"/>
            <a:ext cx="3451883" cy="1410847"/>
          </a:xfrm>
          <a:prstGeom prst="rect">
            <a:avLst/>
          </a:prstGeom>
        </p:spPr>
        <p:txBody>
          <a:bodyPr vert="horz" lIns="77915" tIns="38957" rIns="77915" bIns="38957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PE" sz="2200" b="1" dirty="0"/>
              <a:t>Docente</a:t>
            </a:r>
            <a:r>
              <a:rPr lang="es-PE" sz="2200" dirty="0"/>
              <a:t>:</a:t>
            </a:r>
          </a:p>
          <a:p>
            <a:pPr algn="l"/>
            <a:r>
              <a:rPr lang="es-PE" sz="2200" dirty="0"/>
              <a:t>PhD. Joan Matos </a:t>
            </a:r>
          </a:p>
        </p:txBody>
      </p:sp>
      <p:pic>
        <p:nvPicPr>
          <p:cNvPr id="1034" name="Picture 10" descr="Convenio CIP - EPG">
            <a:extLst>
              <a:ext uri="{FF2B5EF4-FFF2-40B4-BE49-F238E27FC236}">
                <a16:creationId xmlns:a16="http://schemas.microsoft.com/office/drawing/2014/main" id="{667EC552-CC73-C6C7-9F15-72DBA2C5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050" y="261395"/>
            <a:ext cx="1669166" cy="12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FCB5337-968D-F25C-53C6-C9B8ABE31949}"/>
              </a:ext>
            </a:extLst>
          </p:cNvPr>
          <p:cNvSpPr/>
          <p:nvPr/>
        </p:nvSpPr>
        <p:spPr>
          <a:xfrm>
            <a:off x="1039160" y="1642246"/>
            <a:ext cx="847656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PE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Presentación de Artículo cient</a:t>
            </a:r>
            <a:r>
              <a:rPr lang="es-PE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ífico</a:t>
            </a:r>
            <a:endParaRPr lang="es-P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endParaRPr lang="es-PE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2400" b="1" dirty="0"/>
              <a:t>Life cycle assessment and circularity of polyethylene terephthalate bottles via closed and open loop recycling  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98122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08D27A-A632-4AAB-A954-617927C35A01}"/>
              </a:ext>
            </a:extLst>
          </p:cNvPr>
          <p:cNvSpPr txBox="1">
            <a:spLocks/>
          </p:cNvSpPr>
          <p:nvPr/>
        </p:nvSpPr>
        <p:spPr>
          <a:xfrm>
            <a:off x="615950" y="336550"/>
            <a:ext cx="9156700" cy="7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Resultados y discusión</a:t>
            </a:r>
          </a:p>
          <a:p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697A3-6E95-4733-A7D7-EB1AC7F3EBD6}"/>
              </a:ext>
            </a:extLst>
          </p:cNvPr>
          <p:cNvSpPr txBox="1"/>
          <p:nvPr/>
        </p:nvSpPr>
        <p:spPr>
          <a:xfrm>
            <a:off x="-1206500" y="825256"/>
            <a:ext cx="811869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11538"/>
              </a:lnSpc>
              <a:defRPr/>
            </a:pPr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 Análisis de incertidumbre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694A30F-892E-490A-BEED-1085B628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00" b="4000"/>
          <a:stretch>
            <a:fillRect/>
          </a:stretch>
        </p:blipFill>
        <p:spPr>
          <a:xfrm>
            <a:off x="1523383" y="2272960"/>
            <a:ext cx="736600" cy="34290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9682C83-E10A-4D66-903C-F4792E62AE4F}"/>
              </a:ext>
            </a:extLst>
          </p:cNvPr>
          <p:cNvSpPr txBox="1"/>
          <p:nvPr/>
        </p:nvSpPr>
        <p:spPr>
          <a:xfrm>
            <a:off x="1523383" y="2272960"/>
            <a:ext cx="736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s-PE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s-P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F32FCD1B-C4FA-4808-A2D6-37BAC2067E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00" b="4000"/>
          <a:stretch>
            <a:fillRect/>
          </a:stretch>
        </p:blipFill>
        <p:spPr>
          <a:xfrm>
            <a:off x="4787283" y="2272960"/>
            <a:ext cx="736600" cy="34290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A86C31CF-6B75-42E7-99A6-127112F5BE0E}"/>
              </a:ext>
            </a:extLst>
          </p:cNvPr>
          <p:cNvSpPr txBox="1"/>
          <p:nvPr/>
        </p:nvSpPr>
        <p:spPr>
          <a:xfrm>
            <a:off x="4787283" y="2272960"/>
            <a:ext cx="736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s-PE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es-P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4CE23AFB-00CF-4FF9-8B58-0B1717AC30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00" b="4000"/>
          <a:stretch>
            <a:fillRect/>
          </a:stretch>
        </p:blipFill>
        <p:spPr>
          <a:xfrm>
            <a:off x="8051183" y="2272960"/>
            <a:ext cx="736600" cy="342900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E36D2906-1DF3-4E4B-8A37-F02867935FBC}"/>
              </a:ext>
            </a:extLst>
          </p:cNvPr>
          <p:cNvSpPr txBox="1"/>
          <p:nvPr/>
        </p:nvSpPr>
        <p:spPr>
          <a:xfrm>
            <a:off x="8051183" y="2272960"/>
            <a:ext cx="736600" cy="342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s-PE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s-PE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8AA0BF11-C631-45E8-B484-A3F0B6B60E76}"/>
              </a:ext>
            </a:extLst>
          </p:cNvPr>
          <p:cNvSpPr txBox="1"/>
          <p:nvPr/>
        </p:nvSpPr>
        <p:spPr>
          <a:xfrm>
            <a:off x="482600" y="1399264"/>
            <a:ext cx="9334500" cy="749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538"/>
              </a:lnSpc>
              <a:defRPr/>
            </a:pPr>
            <a:r>
              <a:rPr lang="es-PE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Factores de incertidumbre en los datos de energía y combustible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76D538CB-D283-4292-88F7-165FCC94DDB6}"/>
              </a:ext>
            </a:extLst>
          </p:cNvPr>
          <p:cNvSpPr txBox="1"/>
          <p:nvPr/>
        </p:nvSpPr>
        <p:spPr>
          <a:xfrm>
            <a:off x="494683" y="3022260"/>
            <a:ext cx="2832100" cy="508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s-PE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Variabilidad de fuentes de datos</a:t>
            </a:r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D83D7955-1F29-425C-810C-D9CE087AD68A}"/>
              </a:ext>
            </a:extLst>
          </p:cNvPr>
          <p:cNvSpPr txBox="1"/>
          <p:nvPr/>
        </p:nvSpPr>
        <p:spPr>
          <a:xfrm>
            <a:off x="476250" y="3883256"/>
            <a:ext cx="2857500" cy="1041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s-PE" sz="1600" b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diversidad de fuentes de datos puede generar discrepancias significativas en las estimaciones de energía y combustible, afectando la precisión de las evaluaciones de ciclo de vida.</a:t>
            </a:r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481ADFF-73C4-42FE-9D1D-0144CA9F55CA}"/>
              </a:ext>
            </a:extLst>
          </p:cNvPr>
          <p:cNvSpPr txBox="1"/>
          <p:nvPr/>
        </p:nvSpPr>
        <p:spPr>
          <a:xfrm>
            <a:off x="3783983" y="3149260"/>
            <a:ext cx="28321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s-PE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 de la eficiencia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096D9C90-BC81-4B33-BE15-062E81726181}"/>
              </a:ext>
            </a:extLst>
          </p:cNvPr>
          <p:cNvSpPr txBox="1"/>
          <p:nvPr/>
        </p:nvSpPr>
        <p:spPr>
          <a:xfrm>
            <a:off x="3765550" y="3883256"/>
            <a:ext cx="2857500" cy="1041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s-PE" sz="1600" b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variabilidad en la eficiencia de los procesos de reciclaje influye en el consumo energético, lo que puede alterar los resultados de las evaluaciones ambientales.</a:t>
            </a:r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52CE5ED9-8930-4124-9E86-149879A3E062}"/>
              </a:ext>
            </a:extLst>
          </p:cNvPr>
          <p:cNvSpPr txBox="1"/>
          <p:nvPr/>
        </p:nvSpPr>
        <p:spPr>
          <a:xfrm>
            <a:off x="7073283" y="3022260"/>
            <a:ext cx="2832100" cy="508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s-PE" sz="16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Contabilidad de energías</a:t>
            </a:r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060DDEF0-A31B-4C17-9228-A1247AA79BCF}"/>
              </a:ext>
            </a:extLst>
          </p:cNvPr>
          <p:cNvSpPr txBox="1"/>
          <p:nvPr/>
        </p:nvSpPr>
        <p:spPr>
          <a:xfrm>
            <a:off x="7042150" y="3883256"/>
            <a:ext cx="2857500" cy="1244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s-PE" sz="1600" b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forma en que se contabilizan la energía primaria y secundaria puede introducir incertidumbres adicionales, afectando la interpretación de los impactos ambientales en el ciclo de vida.</a:t>
            </a:r>
            <a:endParaRPr lang="es-P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75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6197A57A-FD52-463D-A6A8-4FB83508179F}"/>
              </a:ext>
            </a:extLst>
          </p:cNvPr>
          <p:cNvSpPr/>
          <p:nvPr/>
        </p:nvSpPr>
        <p:spPr>
          <a:xfrm>
            <a:off x="774700" y="2673350"/>
            <a:ext cx="609600" cy="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9FD66931-0B00-43F9-B468-ED20CEA6BD0E}"/>
              </a:ext>
            </a:extLst>
          </p:cNvPr>
          <p:cNvSpPr txBox="1"/>
          <p:nvPr/>
        </p:nvSpPr>
        <p:spPr>
          <a:xfrm>
            <a:off x="647330" y="2789314"/>
            <a:ext cx="44450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algn="just">
              <a:lnSpc>
                <a:spcPct val="111111"/>
              </a:lnSpc>
              <a:defRPr/>
            </a:pPr>
            <a:r>
              <a:rPr lang="es-PE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Impacto de la calidad del material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B20840E6-FA9E-467C-97B4-B9710512E820}"/>
              </a:ext>
            </a:extLst>
          </p:cNvPr>
          <p:cNvSpPr txBox="1"/>
          <p:nvPr/>
        </p:nvSpPr>
        <p:spPr>
          <a:xfrm>
            <a:off x="630345" y="3460750"/>
            <a:ext cx="4445000" cy="1409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algn="just">
              <a:lnSpc>
                <a:spcPct val="112500"/>
              </a:lnSpc>
              <a:defRPr/>
            </a:pPr>
            <a:r>
              <a:rPr lang="es-PE" sz="1600" dirty="0">
                <a:solidFill>
                  <a:srgbClr val="1F23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calidad del material reciclado influye en la eficiencia del reciclaje y en la sostenibilidad del proceso, siendo crucial establecer estándares claros para asegurar la trazabilidad y la efectividad del contenido reciclado en nuevos productos.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2269079-9650-4CF5-8F54-3FB8D554964E}"/>
              </a:ext>
            </a:extLst>
          </p:cNvPr>
          <p:cNvSpPr txBox="1"/>
          <p:nvPr/>
        </p:nvSpPr>
        <p:spPr>
          <a:xfrm>
            <a:off x="647330" y="1557415"/>
            <a:ext cx="4521200" cy="660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>
              <a:lnSpc>
                <a:spcPct val="113636"/>
              </a:lnSpc>
              <a:defRPr/>
            </a:pPr>
            <a:r>
              <a:rPr lang="es-PE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 la incertidumbre en el contenido reciclado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a importancia del reciclaje para convertirse en empresas sostenibles -  Reciclamas">
            <a:extLst>
              <a:ext uri="{FF2B5EF4-FFF2-40B4-BE49-F238E27FC236}">
                <a16:creationId xmlns:a16="http://schemas.microsoft.com/office/drawing/2014/main" id="{0D583F4F-07EC-4326-A34C-32C6FD382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1936750"/>
            <a:ext cx="4521200" cy="280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9C0BCE6-7261-4ED4-8686-32AC17F9D6C9}"/>
              </a:ext>
            </a:extLst>
          </p:cNvPr>
          <p:cNvSpPr txBox="1"/>
          <p:nvPr/>
        </p:nvSpPr>
        <p:spPr>
          <a:xfrm>
            <a:off x="-1206500" y="825256"/>
            <a:ext cx="811869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11538"/>
              </a:lnSpc>
              <a:defRPr/>
            </a:pPr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 Análisis de incertidumbre</a:t>
            </a:r>
          </a:p>
        </p:txBody>
      </p:sp>
    </p:spTree>
    <p:extLst>
      <p:ext uri="{BB962C8B-B14F-4D97-AF65-F5344CB8AC3E}">
        <p14:creationId xmlns:p14="http://schemas.microsoft.com/office/powerpoint/2010/main" val="178888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s-PE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0" y="0"/>
            <a:ext cx="10388600" cy="5854700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787400" y="3441700"/>
            <a:ext cx="9601200" cy="241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s-PE"/>
          </a:p>
        </p:txBody>
      </p:sp>
      <p:sp>
        <p:nvSpPr>
          <p:cNvPr id="5" name="AutoShape 5"/>
          <p:cNvSpPr/>
          <p:nvPr/>
        </p:nvSpPr>
        <p:spPr>
          <a:xfrm>
            <a:off x="0" y="0"/>
            <a:ext cx="10388600" cy="5854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1308100" y="2431629"/>
            <a:ext cx="7239000" cy="850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00000"/>
              </a:lnSpc>
              <a:defRPr/>
            </a:pPr>
            <a:r>
              <a:rPr lang="en-US" sz="5600" b="1" dirty="0">
                <a:solidFill>
                  <a:srgbClr val="000000"/>
                </a:solidFill>
                <a:latin typeface="苹方-简"/>
              </a:rPr>
              <a:t>Gracias </a:t>
            </a:r>
            <a:r>
              <a:rPr lang="en-US" sz="5600" b="1" dirty="0" err="1">
                <a:solidFill>
                  <a:srgbClr val="000000"/>
                </a:solidFill>
                <a:latin typeface="苹方-简"/>
              </a:rPr>
              <a:t>por</a:t>
            </a:r>
            <a:r>
              <a:rPr lang="en-US" sz="5600" b="1" dirty="0">
                <a:solidFill>
                  <a:srgbClr val="000000"/>
                </a:solidFill>
                <a:latin typeface="苹方-简"/>
              </a:rPr>
              <a:t> </a:t>
            </a:r>
            <a:r>
              <a:rPr lang="en-US" sz="5600" b="1" dirty="0" err="1">
                <a:solidFill>
                  <a:srgbClr val="000000"/>
                </a:solidFill>
                <a:latin typeface="苹方-简"/>
              </a:rPr>
              <a:t>su</a:t>
            </a:r>
            <a:r>
              <a:rPr lang="en-US" sz="5600" b="1" dirty="0">
                <a:solidFill>
                  <a:srgbClr val="000000"/>
                </a:solidFill>
                <a:latin typeface="苹方-简"/>
              </a:rPr>
              <a:t> </a:t>
            </a:r>
            <a:r>
              <a:rPr lang="en-US" sz="5600" b="1" dirty="0" err="1">
                <a:solidFill>
                  <a:srgbClr val="000000"/>
                </a:solidFill>
                <a:latin typeface="苹方-简"/>
              </a:rPr>
              <a:t>atención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7DAE0-84D8-4C08-5F44-5B1AD08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" y="7796"/>
            <a:ext cx="9156700" cy="711024"/>
          </a:xfrm>
        </p:spPr>
        <p:txBody>
          <a:bodyPr>
            <a:noAutofit/>
          </a:bodyPr>
          <a:lstStyle/>
          <a:p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Economía Circular y el Reciclaje de PET</a:t>
            </a:r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406446E-511D-42B1-B669-F22CE7BD4A0A}"/>
              </a:ext>
            </a:extLst>
          </p:cNvPr>
          <p:cNvCxnSpPr>
            <a:cxnSpLocks/>
          </p:cNvCxnSpPr>
          <p:nvPr/>
        </p:nvCxnSpPr>
        <p:spPr>
          <a:xfrm>
            <a:off x="5434128" y="718820"/>
            <a:ext cx="0" cy="396113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E61B1-DE76-4601-BA53-198CFEA3DD10}"/>
              </a:ext>
            </a:extLst>
          </p:cNvPr>
          <p:cNvSpPr txBox="1"/>
          <p:nvPr/>
        </p:nvSpPr>
        <p:spPr>
          <a:xfrm>
            <a:off x="165100" y="641350"/>
            <a:ext cx="519282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s-MX" sz="1400" b="1" dirty="0"/>
              <a:t>La Problemática: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La economía lineal (usar-desechar) genera un consumo insostenible de recursos (combustibles fósiles, alimentos, agua).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El plástico, principalmente el PET, domina los desechos de empaques, representando casi el 50% de los residuos plásticos.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Economía Circular: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Objetivo: Maximizar el uso de recursos minimizando desechos.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Principios clave: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Eliminar desechos desde el diseño.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Mantener la calidad de productos y materiales.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dirty="0"/>
              <a:t>Regenerar sistemas naturales.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Estrategias: Rediseñar, reducir, reutilizar y reciclar (9R).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Importancia del PET: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Reciclable al 100% y reutilizable en múltiples ocasiones.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Dos enfoques principales: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b="1" dirty="0"/>
              <a:t>Reciclaje de botella a botella</a:t>
            </a:r>
            <a:r>
              <a:rPr lang="es-MX" sz="1400" dirty="0"/>
              <a:t> (circuito cerrado).</a:t>
            </a:r>
          </a:p>
          <a:p>
            <a:pPr marL="1143000" lvl="2" indent="-228600">
              <a:buFont typeface="+mj-lt"/>
              <a:buAutoNum type="alphaLcParenR"/>
            </a:pPr>
            <a:r>
              <a:rPr lang="es-MX" sz="1400" b="1" dirty="0"/>
              <a:t>Reciclaje de botella a fibra</a:t>
            </a:r>
            <a:r>
              <a:rPr lang="es-MX" sz="1400" dirty="0"/>
              <a:t> (circuito abierto).</a:t>
            </a:r>
          </a:p>
          <a:p>
            <a:pPr>
              <a:buFont typeface="+mj-lt"/>
              <a:buAutoNum type="arabicPeriod"/>
            </a:pPr>
            <a:r>
              <a:rPr lang="es-MX" sz="1400" b="1" dirty="0"/>
              <a:t>Objetivo del Estudio:</a:t>
            </a:r>
            <a:endParaRPr lang="es-MX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Evaluar los impactos ambientales de los reciclajes.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MX" sz="1400" dirty="0"/>
              <a:t>Analizar el grado de circularidad del material.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3250A40-FD79-4D6B-8534-63667C2E9A7A}"/>
              </a:ext>
            </a:extLst>
          </p:cNvPr>
          <p:cNvGraphicFramePr>
            <a:graphicFrameLocks noGrp="1"/>
          </p:cNvGraphicFramePr>
          <p:nvPr/>
        </p:nvGraphicFramePr>
        <p:xfrm>
          <a:off x="4533900" y="5084904"/>
          <a:ext cx="58547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41746333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6530136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8431761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7814198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Flujo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Etapas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Resultado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7061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Línea recta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Desecho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desechado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85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Circular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Círculo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Producción → Uso → Reparación → Reutilización → Reciclaje → Producción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Componente mantiene valor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550348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4EA135D4-DA62-4578-8433-5D5D1564A6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869950"/>
            <a:ext cx="3961130" cy="396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9722-B29E-A8D6-AF50-499BA80E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635BD-63D5-F8E6-748C-6373A608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173"/>
            <a:ext cx="9156700" cy="711024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Metodología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CA6F28-8A66-84A4-6A63-00EEF1DF2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311" y="1404831"/>
            <a:ext cx="5640583" cy="36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ciclo de vida (ACV):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Evaluar los impactos ambientales del reciclaje de la botella PET por 2 vías diferentes (</a:t>
            </a:r>
            <a:r>
              <a:rPr lang="es-P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closed-loop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</a:t>
            </a:r>
            <a:r>
              <a:rPr lang="es-P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comparar con producto virgen (solo considera reciclaje mecánico) (10 años).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Unidad funcional (FU):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tonelada de residuos de botellas PET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Límite del sistema</a:t>
            </a: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a)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s-PE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es-PE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(extracción recurso / producción botella PET virgen); (b) </a:t>
            </a:r>
            <a:r>
              <a:rPr lang="es-PE" sz="1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s-PE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es-PE" sz="1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(recolección residuo PET / producción botella PET secundaria)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 de referencia: </a:t>
            </a:r>
            <a:r>
              <a:rPr lang="es-PE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botella, tapa, etiqueta; </a:t>
            </a:r>
            <a:r>
              <a:rPr lang="es-PE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fibra de poliéster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A34CB28-43EA-6166-1756-D4A3172D71AE}"/>
              </a:ext>
            </a:extLst>
          </p:cNvPr>
          <p:cNvCxnSpPr>
            <a:cxnSpLocks/>
          </p:cNvCxnSpPr>
          <p:nvPr/>
        </p:nvCxnSpPr>
        <p:spPr>
          <a:xfrm>
            <a:off x="6108700" y="869951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9AB11F8A-048D-92AD-7CA5-B6A4B3055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992" y="560168"/>
            <a:ext cx="3029991" cy="47908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19229AB-C310-6CE9-72A4-D4A73CE0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459" y="5351025"/>
            <a:ext cx="2824695" cy="48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5BFA-F7EC-6671-C164-FA03B2F4B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8E9DC-0CB2-DB7D-423E-12C3DD8E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173"/>
            <a:ext cx="9156700" cy="711024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Metodología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787921-0537-947F-7503-CFD55BDBC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101" y="712197"/>
            <a:ext cx="4726188" cy="36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 “</a:t>
            </a:r>
            <a:r>
              <a:rPr lang="es-PE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r>
              <a:rPr lang="es-PE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E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r>
              <a:rPr lang="es-PE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s-P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closed-loop</a:t>
            </a: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1°: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Botellas PET se clasifican y comprimen en pacas.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2° (Planta de reciclaje):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Separación de botellas por color y eliminación de materiales no deseados (manual).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3°: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trituran en pequeñas hojuelas. Se separa el PET.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4°: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lavan y secan las hojuelas.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5°: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reacción SSP para incrementar viscosidad (IV)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6°: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estira y moldea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F69FB90-EA87-A79D-9D5B-DAC148CE4D9F}"/>
              </a:ext>
            </a:extLst>
          </p:cNvPr>
          <p:cNvCxnSpPr>
            <a:cxnSpLocks/>
          </p:cNvCxnSpPr>
          <p:nvPr/>
        </p:nvCxnSpPr>
        <p:spPr>
          <a:xfrm>
            <a:off x="4947888" y="691842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28929AE-6FF2-400C-FFDE-25C0476C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838"/>
          <a:stretch/>
        </p:blipFill>
        <p:spPr>
          <a:xfrm>
            <a:off x="5049836" y="627815"/>
            <a:ext cx="5175452" cy="43456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1DBD09-47FF-EDFF-B8E2-589434404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34" y="4908550"/>
            <a:ext cx="4048816" cy="44296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08DC72-515D-3287-75E7-60713856C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024" y="5441950"/>
            <a:ext cx="5346699" cy="310082"/>
          </a:xfrm>
          <a:prstGeom prst="rect">
            <a:avLst/>
          </a:prstGeom>
        </p:spPr>
      </p:pic>
      <p:pic>
        <p:nvPicPr>
          <p:cNvPr id="1026" name="Picture 2" descr="Compra de PET | TDER">
            <a:extLst>
              <a:ext uri="{FF2B5EF4-FFF2-40B4-BE49-F238E27FC236}">
                <a16:creationId xmlns:a16="http://schemas.microsoft.com/office/drawing/2014/main" id="{3C102C4E-0771-2B20-12F3-4AC18AEE7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144" y="4274579"/>
            <a:ext cx="1983797" cy="14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8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91E-A05B-1882-B6AF-7C81DC52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19743-88A8-FAEE-73B3-3F9B4E01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1173"/>
            <a:ext cx="9156700" cy="711024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Metodología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1F09A2-C826-D81D-CEE6-1CDBC2D6D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883" y="1215851"/>
            <a:ext cx="5640583" cy="20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3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Reciclaje “</a:t>
            </a:r>
            <a:r>
              <a:rPr lang="es-PE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bottle</a:t>
            </a:r>
            <a:r>
              <a:rPr lang="es-PE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s-PE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”: (open </a:t>
            </a:r>
            <a:r>
              <a:rPr lang="es-P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Pasos 1° al 4°: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igual al </a:t>
            </a:r>
            <a:r>
              <a:rPr lang="es-P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(luego producción de fibras)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Secado de hojuelas de PET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(% H menor 0.02%)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Extrusión por fusión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 polímero es filtrado)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Formación de filamentos de poliéster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final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(estirado, secado, cortado)</a:t>
            </a:r>
            <a:endParaRPr lang="es-PE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3FFBB9-0F4E-7892-713A-5C1E2884DBBB}"/>
              </a:ext>
            </a:extLst>
          </p:cNvPr>
          <p:cNvCxnSpPr>
            <a:cxnSpLocks/>
          </p:cNvCxnSpPr>
          <p:nvPr/>
        </p:nvCxnSpPr>
        <p:spPr>
          <a:xfrm>
            <a:off x="6108700" y="869951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55E79574-CC73-1E93-8A7B-31A7EF20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451" y="1217440"/>
            <a:ext cx="4221449" cy="29740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44E57E-1FA2-691D-F2D1-6D96BABF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150" y="4885536"/>
            <a:ext cx="3846049" cy="36134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F3E8C21-657D-E55E-5B3B-C994CE573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467" y="4388500"/>
            <a:ext cx="3691474" cy="370519"/>
          </a:xfrm>
          <a:prstGeom prst="rect">
            <a:avLst/>
          </a:prstGeom>
        </p:spPr>
      </p:pic>
      <p:pic>
        <p:nvPicPr>
          <p:cNvPr id="2050" name="Picture 2" descr="¡Conoce los diversos usos del poliéster! | PLAREMESA®">
            <a:extLst>
              <a:ext uri="{FF2B5EF4-FFF2-40B4-BE49-F238E27FC236}">
                <a16:creationId xmlns:a16="http://schemas.microsoft.com/office/drawing/2014/main" id="{42057D8B-FF57-2090-FBF7-2F27D389A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881" y="2774950"/>
            <a:ext cx="1472141" cy="9833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¿Qué es la tela de poliéster reciclado? - Fabricación y beneficios | Waixo">
            <a:extLst>
              <a:ext uri="{FF2B5EF4-FFF2-40B4-BE49-F238E27FC236}">
                <a16:creationId xmlns:a16="http://schemas.microsoft.com/office/drawing/2014/main" id="{54A51F1B-C28F-6939-FB4A-4D5F54A43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4" y="3823178"/>
            <a:ext cx="571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00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B6F3-6A93-6257-CC1B-792624F3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F934A-9264-C694-6AA5-1CE284AB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950" y="-44450"/>
            <a:ext cx="9156700" cy="711024"/>
          </a:xfrm>
        </p:spPr>
        <p:txBody>
          <a:bodyPr>
            <a:normAutofit/>
          </a:bodyPr>
          <a:lstStyle/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Metodología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70D62-363F-A6D8-33BF-87DFA1CA6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500" y="1022350"/>
            <a:ext cx="5640583" cy="3331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Evaluación del impacto de ciclo de vida: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usó el método </a:t>
            </a: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ReCiPe2016.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consideró el daño en </a:t>
            </a:r>
            <a:r>
              <a:rPr lang="es-PE" sz="14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Midpoint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PE" sz="1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endParaRPr lang="es-PE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Categorías de impacto </a:t>
            </a:r>
            <a:r>
              <a:rPr lang="es-P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Midpoint</a:t>
            </a: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calentamiento global (GW), agotamiento de O</a:t>
            </a:r>
            <a:r>
              <a:rPr lang="es-PE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(OD), radiación ionizante (IR), formación de O</a:t>
            </a:r>
            <a:r>
              <a:rPr lang="es-PE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-salud humana (OF-HH), formación de MP (PMF), etc.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Categorías de impacto </a:t>
            </a:r>
            <a:r>
              <a:rPr lang="es-P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daño a salud humana, ecosistemas y recursos.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usó </a:t>
            </a:r>
            <a:r>
              <a:rPr lang="es-PE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SimaPro</a:t>
            </a:r>
            <a:r>
              <a:rPr lang="es-P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9.2.0.2 </a:t>
            </a: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la evaluación de impacto del ciclo de vida.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90AFAF1-AD0F-B878-0A52-661496D59F68}"/>
              </a:ext>
            </a:extLst>
          </p:cNvPr>
          <p:cNvCxnSpPr>
            <a:cxnSpLocks/>
          </p:cNvCxnSpPr>
          <p:nvPr/>
        </p:nvCxnSpPr>
        <p:spPr>
          <a:xfrm>
            <a:off x="6261100" y="931793"/>
            <a:ext cx="0" cy="4724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074" name="Picture 2" descr="LCA – Life Cycle Assessment | TEUFFEL ENGINEERING CONSULTANTS">
            <a:extLst>
              <a:ext uri="{FF2B5EF4-FFF2-40B4-BE49-F238E27FC236}">
                <a16:creationId xmlns:a16="http://schemas.microsoft.com/office/drawing/2014/main" id="{61325E76-6940-D408-792F-71B550F73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098550"/>
            <a:ext cx="307975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7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08D27A-A632-4AAB-A954-617927C35A01}"/>
              </a:ext>
            </a:extLst>
          </p:cNvPr>
          <p:cNvSpPr txBox="1">
            <a:spLocks/>
          </p:cNvSpPr>
          <p:nvPr/>
        </p:nvSpPr>
        <p:spPr>
          <a:xfrm>
            <a:off x="615950" y="336550"/>
            <a:ext cx="9156700" cy="7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Resultados y discusión</a:t>
            </a:r>
          </a:p>
          <a:p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697A3-6E95-4733-A7D7-EB1AC7F3EBD6}"/>
              </a:ext>
            </a:extLst>
          </p:cNvPr>
          <p:cNvSpPr txBox="1"/>
          <p:nvPr/>
        </p:nvSpPr>
        <p:spPr>
          <a:xfrm>
            <a:off x="88900" y="717894"/>
            <a:ext cx="811869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11538"/>
              </a:lnSpc>
              <a:defRPr/>
            </a:pPr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3.1 Resultados de la evaluación del ciclo de vida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FC8FB78-F2B2-4AE0-9366-F1ACCEF4D1FE}"/>
              </a:ext>
            </a:extLst>
          </p:cNvPr>
          <p:cNvSpPr txBox="1"/>
          <p:nvPr/>
        </p:nvSpPr>
        <p:spPr>
          <a:xfrm>
            <a:off x="443729" y="1628787"/>
            <a:ext cx="43265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E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3.1.1 Resultados de la evaluación del ciclo de vida para la producción de PET reciclado y fibra de poliéster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7538AC-626E-4CB1-B939-9A67979FD66C}"/>
              </a:ext>
            </a:extLst>
          </p:cNvPr>
          <p:cNvSpPr txBox="1"/>
          <p:nvPr/>
        </p:nvSpPr>
        <p:spPr>
          <a:xfrm>
            <a:off x="470021" y="2760854"/>
            <a:ext cx="4480573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lnSpc>
                <a:spcPct val="150000"/>
              </a:lnSpc>
              <a:defRPr/>
            </a:pPr>
            <a:r>
              <a:rPr 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producción de PET reciclado reduce significativamente el consumo de energía y las emisiones de gases de efecto invernadero, destacando la importancia del reciclaje en la sostenibilidad y la economía circular</a:t>
            </a:r>
            <a:r>
              <a:rPr lang="es-PE" sz="1400" b="0" dirty="0">
                <a:solidFill>
                  <a:srgbClr val="000000">
                    <a:alpha val="69804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F55BFE-84E4-4127-8B3F-C781559FE6AC}"/>
              </a:ext>
            </a:extLst>
          </p:cNvPr>
          <p:cNvSpPr txBox="1"/>
          <p:nvPr/>
        </p:nvSpPr>
        <p:spPr>
          <a:xfrm>
            <a:off x="5303175" y="1687950"/>
            <a:ext cx="4730750" cy="61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11111"/>
              </a:lnSpc>
              <a:defRPr/>
            </a:pPr>
            <a:r>
              <a:rPr lang="es-PE" sz="1600" b="1" dirty="0">
                <a:solidFill>
                  <a:srgbClr val="2F1B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3.1.2.Resultados de la evaluación del ciclo de vida por unidad de botella de PET producida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002DEA35-8323-486D-9595-A88EFABD5B01}"/>
              </a:ext>
            </a:extLst>
          </p:cNvPr>
          <p:cNvSpPr txBox="1"/>
          <p:nvPr/>
        </p:nvSpPr>
        <p:spPr>
          <a:xfrm>
            <a:off x="5170750" y="2453685"/>
            <a:ext cx="2895600" cy="584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s-PE" sz="14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Eficiencia</a:t>
            </a:r>
            <a:r>
              <a:rPr lang="en-US" sz="14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energética</a:t>
            </a:r>
            <a:r>
              <a:rPr lang="en-US" sz="14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superior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14C58684-E9A8-4784-86A8-5114E3F88222}"/>
              </a:ext>
            </a:extLst>
          </p:cNvPr>
          <p:cNvSpPr txBox="1"/>
          <p:nvPr/>
        </p:nvSpPr>
        <p:spPr>
          <a:xfrm>
            <a:off x="7550767" y="2453685"/>
            <a:ext cx="2895600" cy="584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0000"/>
              </a:lnSpc>
              <a:defRPr/>
            </a:pPr>
            <a:r>
              <a:rPr lang="es-PE" sz="14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Reducción de emisiones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5806B7E4-D8BA-48BC-B0A1-0DD24414CF78}"/>
              </a:ext>
            </a:extLst>
          </p:cNvPr>
          <p:cNvSpPr txBox="1"/>
          <p:nvPr/>
        </p:nvSpPr>
        <p:spPr>
          <a:xfrm>
            <a:off x="5713522" y="3693342"/>
            <a:ext cx="1921891" cy="838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producción de botellas de PET reciclado no solo consume un 50% menos energía, sino que también optimiza el uso de recursos, contribuyendo a una menor huella ambiental.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B0F61BE3-6D19-433E-BEE8-3BE269E33EE8}"/>
              </a:ext>
            </a:extLst>
          </p:cNvPr>
          <p:cNvSpPr txBox="1"/>
          <p:nvPr/>
        </p:nvSpPr>
        <p:spPr>
          <a:xfrm>
            <a:off x="7855567" y="3566729"/>
            <a:ext cx="2286000" cy="838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4285"/>
              </a:lnSpc>
              <a:defRPr/>
            </a:pP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producir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botellas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PET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reciclado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una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disminución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40%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emisiones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CO2, lo que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resalta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efectividad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reciclaje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la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mitigación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cambio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climático</a:t>
            </a:r>
            <a:r>
              <a:rPr lang="en-US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797A39A-0F37-4127-8956-377E4B63C080}"/>
              </a:ext>
            </a:extLst>
          </p:cNvPr>
          <p:cNvCxnSpPr>
            <a:cxnSpLocks/>
          </p:cNvCxnSpPr>
          <p:nvPr/>
        </p:nvCxnSpPr>
        <p:spPr>
          <a:xfrm>
            <a:off x="5270500" y="1403350"/>
            <a:ext cx="0" cy="43686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50" name="Picture 2" descr="Cómo reducir el consumo de energía en la empresa">
            <a:extLst>
              <a:ext uri="{FF2B5EF4-FFF2-40B4-BE49-F238E27FC236}">
                <a16:creationId xmlns:a16="http://schemas.microsoft.com/office/drawing/2014/main" id="{604C1E5B-DEF0-41A2-BD10-041720B55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0" y="4247518"/>
            <a:ext cx="1699240" cy="12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ucos para reducir tus emisiones en el hogar - The Planet App">
            <a:extLst>
              <a:ext uri="{FF2B5EF4-FFF2-40B4-BE49-F238E27FC236}">
                <a16:creationId xmlns:a16="http://schemas.microsoft.com/office/drawing/2014/main" id="{06043D17-F1CA-462F-8905-5F9C0FAD0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017" y="4233072"/>
            <a:ext cx="2272839" cy="127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8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08D27A-A632-4AAB-A954-617927C35A01}"/>
              </a:ext>
            </a:extLst>
          </p:cNvPr>
          <p:cNvSpPr txBox="1">
            <a:spLocks/>
          </p:cNvSpPr>
          <p:nvPr/>
        </p:nvSpPr>
        <p:spPr>
          <a:xfrm>
            <a:off x="615950" y="336550"/>
            <a:ext cx="9156700" cy="7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Resultados y discusión</a:t>
            </a:r>
          </a:p>
          <a:p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697A3-6E95-4733-A7D7-EB1AC7F3EBD6}"/>
              </a:ext>
            </a:extLst>
          </p:cNvPr>
          <p:cNvSpPr txBox="1"/>
          <p:nvPr/>
        </p:nvSpPr>
        <p:spPr>
          <a:xfrm>
            <a:off x="88900" y="717894"/>
            <a:ext cx="811869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11538"/>
              </a:lnSpc>
              <a:defRPr/>
            </a:pPr>
            <a:r>
              <a:rPr lang="es-PE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3.1 Resultados de la evaluación del ciclo de vida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93A181E-336C-479E-BB6D-E8A482B1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" b="1000"/>
          <a:stretch>
            <a:fillRect/>
          </a:stretch>
        </p:blipFill>
        <p:spPr>
          <a:xfrm>
            <a:off x="7774619" y="4146061"/>
            <a:ext cx="1930400" cy="1155700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FB33798-5349-4EE6-828F-0E852DC393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 rot="3900001">
            <a:off x="3033882" y="1778813"/>
            <a:ext cx="736600" cy="7620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EF8C9C79-34B3-4333-B87F-5F68069B0E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 rot="1559999">
            <a:off x="5789782" y="1791513"/>
            <a:ext cx="736600" cy="76200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C14848A-59F5-4B65-9EEC-8075E41C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687682" y="1855013"/>
            <a:ext cx="736600" cy="736600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F7C98D61-0EFB-40FD-A821-8E1676FEEDC9}"/>
              </a:ext>
            </a:extLst>
          </p:cNvPr>
          <p:cNvSpPr txBox="1"/>
          <p:nvPr/>
        </p:nvSpPr>
        <p:spPr>
          <a:xfrm>
            <a:off x="1687682" y="1956613"/>
            <a:ext cx="736600" cy="43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3333"/>
              </a:lnSpc>
              <a:defRPr/>
            </a:pPr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FC355835-12CE-4793-BCD0-BBF2A3D71F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634082" y="1816913"/>
            <a:ext cx="736600" cy="736600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67D9B37-CF7B-46DA-855C-5ABE2F48EDEE}"/>
              </a:ext>
            </a:extLst>
          </p:cNvPr>
          <p:cNvSpPr txBox="1"/>
          <p:nvPr/>
        </p:nvSpPr>
        <p:spPr>
          <a:xfrm>
            <a:off x="4634082" y="1918513"/>
            <a:ext cx="736600" cy="43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3333"/>
              </a:lnSpc>
              <a:defRPr/>
            </a:pPr>
            <a:r>
              <a:rPr lang="en-US" sz="3000" b="1" dirty="0">
                <a:solidFill>
                  <a:srgbClr val="000000"/>
                </a:solidFill>
                <a:latin typeface="苹方-简"/>
              </a:rPr>
              <a:t>02</a:t>
            </a:r>
            <a:endParaRPr lang="en-US" sz="1100" dirty="0"/>
          </a:p>
        </p:txBody>
      </p:sp>
      <p:pic>
        <p:nvPicPr>
          <p:cNvPr id="13" name="Picture 11">
            <a:extLst>
              <a:ext uri="{FF2B5EF4-FFF2-40B4-BE49-F238E27FC236}">
                <a16:creationId xmlns:a16="http://schemas.microsoft.com/office/drawing/2014/main" id="{85EAFB69-0B1C-4CB8-A489-BCE28CD1147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643982" y="1829613"/>
            <a:ext cx="736600" cy="736600"/>
          </a:xfrm>
          <a:prstGeom prst="rect">
            <a:avLst/>
          </a:prstGeom>
        </p:spPr>
      </p:pic>
      <p:sp>
        <p:nvSpPr>
          <p:cNvPr id="14" name="TextBox 12">
            <a:extLst>
              <a:ext uri="{FF2B5EF4-FFF2-40B4-BE49-F238E27FC236}">
                <a16:creationId xmlns:a16="http://schemas.microsoft.com/office/drawing/2014/main" id="{C7BB725B-A054-48A3-8D55-37A059994C43}"/>
              </a:ext>
            </a:extLst>
          </p:cNvPr>
          <p:cNvSpPr txBox="1"/>
          <p:nvPr/>
        </p:nvSpPr>
        <p:spPr>
          <a:xfrm>
            <a:off x="7643982" y="1931213"/>
            <a:ext cx="736600" cy="43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3333"/>
              </a:lnSpc>
              <a:defRPr/>
            </a:pPr>
            <a:r>
              <a:rPr lang="en-US" sz="3000" b="1" dirty="0">
                <a:solidFill>
                  <a:srgbClr val="2F1B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922AACE1-B2CD-4D47-8C39-544B48D80912}"/>
              </a:ext>
            </a:extLst>
          </p:cNvPr>
          <p:cNvSpPr txBox="1"/>
          <p:nvPr/>
        </p:nvSpPr>
        <p:spPr>
          <a:xfrm>
            <a:off x="-139700" y="1034419"/>
            <a:ext cx="9334500" cy="762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1111"/>
              </a:lnSpc>
              <a:defRPr/>
            </a:pPr>
            <a:r>
              <a:rPr lang="es-PE" sz="1600" b="1" dirty="0">
                <a:solidFill>
                  <a:srgbClr val="2F1B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3.1.3. Resultados de la evaluación del ciclo de vida basados en tres métodos de asignación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BEF38E2D-EFEA-4060-A78C-5D3BEFEDD6B0}"/>
              </a:ext>
            </a:extLst>
          </p:cNvPr>
          <p:cNvSpPr txBox="1"/>
          <p:nvPr/>
        </p:nvSpPr>
        <p:spPr>
          <a:xfrm>
            <a:off x="624519" y="3447561"/>
            <a:ext cx="2933700" cy="222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78571"/>
              </a:lnSpc>
              <a:defRPr/>
            </a:pPr>
            <a:r>
              <a:rPr lang="es-PE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tres métodos de asignación muestran variaciones significativas en la distribución de impactos, afectando la interpretación de la sostenibilidad del reciclaje de PET.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496E36FA-3DE2-4895-B6D5-68520200F404}"/>
              </a:ext>
            </a:extLst>
          </p:cNvPr>
          <p:cNvSpPr txBox="1"/>
          <p:nvPr/>
        </p:nvSpPr>
        <p:spPr>
          <a:xfrm>
            <a:off x="587961" y="2756224"/>
            <a:ext cx="2933700" cy="482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s-PE" sz="16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Comparación de impactos ambientales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90B31528-8934-44DB-99A8-DEAC70DF9C36}"/>
              </a:ext>
            </a:extLst>
          </p:cNvPr>
          <p:cNvSpPr txBox="1"/>
          <p:nvPr/>
        </p:nvSpPr>
        <p:spPr>
          <a:xfrm>
            <a:off x="6709361" y="2756224"/>
            <a:ext cx="2933700" cy="482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s-PE" sz="16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Implicaciones para políticas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01493233-8585-469E-ADEC-26E4F2892DBE}"/>
              </a:ext>
            </a:extLst>
          </p:cNvPr>
          <p:cNvSpPr txBox="1"/>
          <p:nvPr/>
        </p:nvSpPr>
        <p:spPr>
          <a:xfrm>
            <a:off x="3661361" y="2756224"/>
            <a:ext cx="2933700" cy="482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12500"/>
              </a:lnSpc>
              <a:defRPr/>
            </a:pPr>
            <a:r>
              <a:rPr lang="es-PE" sz="1600" b="1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Influencia del método elegido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A5D6D9C0-89ED-40C4-81C8-C568FC831FBE}"/>
              </a:ext>
            </a:extLst>
          </p:cNvPr>
          <p:cNvSpPr txBox="1"/>
          <p:nvPr/>
        </p:nvSpPr>
        <p:spPr>
          <a:xfrm>
            <a:off x="3697919" y="3447561"/>
            <a:ext cx="2933700" cy="190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78571"/>
              </a:lnSpc>
              <a:defRPr/>
            </a:pPr>
            <a:r>
              <a:rPr lang="es-PE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selección del método de asignación puede alterar drásticamente los resultados, subrayando la importancia de un enfoque contextualizado en la evaluación del ciclo de vida.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20439321-ABE9-4EC3-A820-B63735C90923}"/>
              </a:ext>
            </a:extLst>
          </p:cNvPr>
          <p:cNvSpPr txBox="1"/>
          <p:nvPr/>
        </p:nvSpPr>
        <p:spPr>
          <a:xfrm>
            <a:off x="6745919" y="3447561"/>
            <a:ext cx="2933700" cy="158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78571"/>
              </a:lnSpc>
              <a:defRPr/>
            </a:pPr>
            <a:r>
              <a:rPr lang="es-PE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Comprender las diferencias entre métodos es crucial para desarrollar políticas efectivas que fomenten el reciclaje y la gestión sostenible de residuos.</a:t>
            </a:r>
            <a:endParaRPr lang="es-PE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36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408D27A-A632-4AAB-A954-617927C35A01}"/>
              </a:ext>
            </a:extLst>
          </p:cNvPr>
          <p:cNvSpPr txBox="1">
            <a:spLocks/>
          </p:cNvSpPr>
          <p:nvPr/>
        </p:nvSpPr>
        <p:spPr>
          <a:xfrm>
            <a:off x="615950" y="336550"/>
            <a:ext cx="9156700" cy="711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Resultados y discusión</a:t>
            </a:r>
          </a:p>
          <a:p>
            <a:endParaRPr lang="es-P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C4697A3-6E95-4733-A7D7-EB1AC7F3EBD6}"/>
              </a:ext>
            </a:extLst>
          </p:cNvPr>
          <p:cNvSpPr txBox="1"/>
          <p:nvPr/>
        </p:nvSpPr>
        <p:spPr>
          <a:xfrm>
            <a:off x="279400" y="625903"/>
            <a:ext cx="9829800" cy="538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11538"/>
              </a:lnSpc>
              <a:defRPr/>
            </a:pPr>
            <a:r>
              <a:rPr lang="es-MX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Comparación de impactos ambientales entre métodos de reciclaje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75E9C1A-C32E-456A-877C-C7A7889B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" b="1000"/>
          <a:stretch>
            <a:fillRect/>
          </a:stretch>
        </p:blipFill>
        <p:spPr>
          <a:xfrm>
            <a:off x="7645400" y="4279900"/>
            <a:ext cx="1930400" cy="115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AD036-3F88-4432-ABA3-85B7A4ED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0" b="1000"/>
          <a:stretch>
            <a:fillRect/>
          </a:stretch>
        </p:blipFill>
        <p:spPr>
          <a:xfrm>
            <a:off x="507568" y="1147847"/>
            <a:ext cx="55245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87916-BB98-421B-93A3-E5A4968D2DD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00" b="1000"/>
          <a:stretch>
            <a:fillRect/>
          </a:stretch>
        </p:blipFill>
        <p:spPr>
          <a:xfrm>
            <a:off x="291668" y="2583728"/>
            <a:ext cx="6426632" cy="139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B0E33-7A55-484A-B98D-4CFD3383A3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000" b="1000"/>
          <a:stretch>
            <a:fillRect/>
          </a:stretch>
        </p:blipFill>
        <p:spPr>
          <a:xfrm>
            <a:off x="389785" y="4031364"/>
            <a:ext cx="6426632" cy="1397000"/>
          </a:xfrm>
          <a:prstGeom prst="rect">
            <a:avLst/>
          </a:prstGeom>
        </p:spPr>
      </p:pic>
      <p:sp>
        <p:nvSpPr>
          <p:cNvPr id="10" name="AutoShape 9">
            <a:extLst>
              <a:ext uri="{FF2B5EF4-FFF2-40B4-BE49-F238E27FC236}">
                <a16:creationId xmlns:a16="http://schemas.microsoft.com/office/drawing/2014/main" id="{E2F256A6-7F26-475A-A981-A1AB1A2D8961}"/>
              </a:ext>
            </a:extLst>
          </p:cNvPr>
          <p:cNvSpPr/>
          <p:nvPr/>
        </p:nvSpPr>
        <p:spPr>
          <a:xfrm>
            <a:off x="399185" y="1327329"/>
            <a:ext cx="118191" cy="1079500"/>
          </a:xfrm>
          <a:prstGeom prst="rect">
            <a:avLst/>
          </a:prstGeom>
          <a:solidFill>
            <a:srgbClr val="933737">
              <a:alpha val="0"/>
            </a:srgbClr>
          </a:solidFill>
        </p:spPr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0D317891-CD70-421D-8871-507538F87ECD}"/>
              </a:ext>
            </a:extLst>
          </p:cNvPr>
          <p:cNvSpPr/>
          <p:nvPr/>
        </p:nvSpPr>
        <p:spPr>
          <a:xfrm>
            <a:off x="291667" y="2723428"/>
            <a:ext cx="118191" cy="1079500"/>
          </a:xfrm>
          <a:prstGeom prst="rect">
            <a:avLst/>
          </a:prstGeom>
          <a:solidFill>
            <a:srgbClr val="FFFFFF">
              <a:alpha val="2353"/>
            </a:srgbClr>
          </a:solidFill>
        </p:spPr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89F64DDC-03DF-4BB1-BBBC-2A16547FB131}"/>
              </a:ext>
            </a:extLst>
          </p:cNvPr>
          <p:cNvSpPr/>
          <p:nvPr/>
        </p:nvSpPr>
        <p:spPr>
          <a:xfrm>
            <a:off x="291667" y="4272828"/>
            <a:ext cx="118191" cy="1079500"/>
          </a:xfrm>
          <a:prstGeom prst="rect">
            <a:avLst/>
          </a:prstGeom>
          <a:solidFill>
            <a:srgbClr val="933737">
              <a:alpha val="0"/>
            </a:srgbClr>
          </a:solid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95081-8958-42A5-B961-2D918DBB0EBA}"/>
              </a:ext>
            </a:extLst>
          </p:cNvPr>
          <p:cNvSpPr txBox="1"/>
          <p:nvPr/>
        </p:nvSpPr>
        <p:spPr>
          <a:xfrm>
            <a:off x="507567" y="1275628"/>
            <a:ext cx="5924321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just">
              <a:lnSpc>
                <a:spcPct val="114285"/>
              </a:lnSpc>
              <a:defRPr/>
            </a:pPr>
            <a:r>
              <a:rPr lang="es-PE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Eficiencia del reciclaje botella a botella</a:t>
            </a:r>
            <a:endParaRPr lang="es-PE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27BB1-3BDB-412B-BDB7-48E49D279D83}"/>
              </a:ext>
            </a:extLst>
          </p:cNvPr>
          <p:cNvSpPr txBox="1"/>
          <p:nvPr/>
        </p:nvSpPr>
        <p:spPr>
          <a:xfrm>
            <a:off x="507567" y="2812328"/>
            <a:ext cx="5924321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just">
              <a:lnSpc>
                <a:spcPct val="114285"/>
              </a:lnSpc>
              <a:defRPr/>
            </a:pPr>
            <a:r>
              <a:rPr lang="es-PE" sz="1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Desventajas del reciclaje botella a fibra</a:t>
            </a:r>
            <a:endParaRPr lang="es-PE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772DA-CEB1-4FD4-85BD-E8CDE51B23E2}"/>
              </a:ext>
            </a:extLst>
          </p:cNvPr>
          <p:cNvSpPr txBox="1"/>
          <p:nvPr/>
        </p:nvSpPr>
        <p:spPr>
          <a:xfrm>
            <a:off x="507567" y="4194572"/>
            <a:ext cx="5924321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just">
              <a:lnSpc>
                <a:spcPct val="114285"/>
              </a:lnSpc>
              <a:defRPr/>
            </a:pPr>
            <a:r>
              <a:rPr lang="es-PE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Importancia de la elección del método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DE4A7-93B9-40BE-9045-B26DD57EC8E4}"/>
              </a:ext>
            </a:extLst>
          </p:cNvPr>
          <p:cNvSpPr txBox="1"/>
          <p:nvPr/>
        </p:nvSpPr>
        <p:spPr>
          <a:xfrm>
            <a:off x="507567" y="1605828"/>
            <a:ext cx="5924321" cy="838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just">
              <a:lnSpc>
                <a:spcPct val="114285"/>
              </a:lnSpc>
              <a:defRPr/>
            </a:pP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método maximiza la reutilización del PET, reduciendo la necesidad de recursos vírgenes y minimizando la huella de carbono, lo que lo convierte en una opción más sostenible en comparación con el reciclaje botella a fibra.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E53AD-1356-403C-8433-2DB840DF4A7A}"/>
              </a:ext>
            </a:extLst>
          </p:cNvPr>
          <p:cNvSpPr txBox="1"/>
          <p:nvPr/>
        </p:nvSpPr>
        <p:spPr>
          <a:xfrm>
            <a:off x="507567" y="3142528"/>
            <a:ext cx="5924321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just">
              <a:lnSpc>
                <a:spcPct val="114285"/>
              </a:lnSpc>
              <a:defRPr/>
            </a:pP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Aunque contribuye a la reducción de residuos, este método presenta un mayor consumo de energía y emisiones de gases de efecto invernadero, lo que limita su efectividad en la economía circular.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D92E0-5ACB-46F3-B29C-324DDD6B5639}"/>
              </a:ext>
            </a:extLst>
          </p:cNvPr>
          <p:cNvSpPr txBox="1"/>
          <p:nvPr/>
        </p:nvSpPr>
        <p:spPr>
          <a:xfrm>
            <a:off x="517376" y="4606993"/>
            <a:ext cx="5924321" cy="838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just">
              <a:lnSpc>
                <a:spcPct val="114285"/>
              </a:lnSpc>
              <a:defRPr/>
            </a:pPr>
            <a:r>
              <a:rPr lang="es-PE" sz="1400" b="0" dirty="0">
                <a:solidFill>
                  <a:srgbClr val="000000">
                    <a:alpha val="87843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selección del método de reciclaje impacta directamente en la sostenibilidad del proceso, resaltando la necesidad de políticas que promuevan el reciclaje botella a botella para optimizar el uso de recursos y reducir impactos ambientales.</a:t>
            </a:r>
            <a:endParaRPr lang="es-P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B7098998-7FD1-469E-8C77-413377B9B3E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000" b="4000"/>
          <a:stretch>
            <a:fillRect/>
          </a:stretch>
        </p:blipFill>
        <p:spPr>
          <a:xfrm>
            <a:off x="6885627" y="1242381"/>
            <a:ext cx="2886406" cy="443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5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1173</Words>
  <Application>Microsoft Office PowerPoint</Application>
  <PresentationFormat>Personalizado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Times New Roman</vt:lpstr>
      <vt:lpstr>苹方-简</vt:lpstr>
      <vt:lpstr>Office Theme</vt:lpstr>
      <vt:lpstr>Presentación de PowerPoint</vt:lpstr>
      <vt:lpstr>Economía Circular y el Reciclaje de PET</vt:lpstr>
      <vt:lpstr>2. Metodología</vt:lpstr>
      <vt:lpstr>2. Metodología</vt:lpstr>
      <vt:lpstr>2. Metodología</vt:lpstr>
      <vt:lpstr>2. Metodología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REYNALDO JOSE CERVANTES BRAVO</dc:creator>
  <cp:lastModifiedBy>Jose Augusto Zevallos Ruiz</cp:lastModifiedBy>
  <cp:revision>122</cp:revision>
  <dcterms:created xsi:type="dcterms:W3CDTF">2006-08-16T00:00:00Z</dcterms:created>
  <dcterms:modified xsi:type="dcterms:W3CDTF">2025-01-20T15:08:13Z</dcterms:modified>
</cp:coreProperties>
</file>