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1" r:id="rId2"/>
    <p:sldId id="320" r:id="rId3"/>
    <p:sldId id="321" r:id="rId4"/>
    <p:sldId id="277" r:id="rId5"/>
  </p:sldIdLst>
  <p:sldSz cx="10388600" cy="58547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ing" id="{068F4C36-4A2C-4829-BFDA-804FD1154BD2}">
          <p14:sldIdLst>
            <p14:sldId id="291"/>
            <p14:sldId id="320"/>
            <p14:sldId id="321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5" autoAdjust="0"/>
    <p:restoredTop sz="94622" autoAdjust="0"/>
  </p:normalViewPr>
  <p:slideViewPr>
    <p:cSldViewPr>
      <p:cViewPr varScale="1">
        <p:scale>
          <a:sx n="82" d="100"/>
          <a:sy n="82" d="100"/>
        </p:scale>
        <p:origin x="4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BFFE2-F500-431F-A19D-23F23BED67D3}" type="datetimeFigureOut">
              <a:rPr lang="es-PE" smtClean="0"/>
              <a:t>10/01/2025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26A10-51A6-4068-A467-18D3C28CC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2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ED272-B53D-BA5A-F7A8-84A05F7B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EE91980-8400-299A-31D3-90E98889BB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4096B85-378E-1333-6E62-A5D3E2378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CDB481-CD1C-0E97-1203-F2DA05CA7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26A10-51A6-4068-A467-18D3C28CC159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593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AF120-995A-45E5-08D7-7BAAFDB19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31E6979-8CF0-3687-7866-380CDAA623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F169DA6-744C-7CEA-023C-5A5C68A47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77A10-ACD8-6140-EA7E-5F7E29F92B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26A10-51A6-4068-A467-18D3C28CC159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85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6AADC9E-AEF0-DC68-45D8-758D78EEC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100" y="4014249"/>
            <a:ext cx="3451883" cy="1410847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s-PE" sz="2900" b="1" dirty="0">
                <a:solidFill>
                  <a:schemeClr val="tx1"/>
                </a:solidFill>
              </a:rPr>
              <a:t>Integrantes del Grupo N°5:</a:t>
            </a:r>
          </a:p>
          <a:p>
            <a:pPr algn="l"/>
            <a:r>
              <a:rPr lang="es-PE" sz="2900" dirty="0">
                <a:solidFill>
                  <a:schemeClr val="tx1"/>
                </a:solidFill>
              </a:rPr>
              <a:t>Del Piero Arana</a:t>
            </a:r>
          </a:p>
          <a:p>
            <a:pPr algn="l"/>
            <a:r>
              <a:rPr lang="es-PE" sz="2900" dirty="0">
                <a:solidFill>
                  <a:schemeClr val="tx1"/>
                </a:solidFill>
              </a:rPr>
              <a:t>Reynaldo Cervantes Bravo</a:t>
            </a:r>
          </a:p>
          <a:p>
            <a:pPr algn="l"/>
            <a:r>
              <a:rPr lang="es-PE" sz="2900" dirty="0">
                <a:solidFill>
                  <a:schemeClr val="tx1"/>
                </a:solidFill>
              </a:rPr>
              <a:t>Paola Ortiz Ojeda</a:t>
            </a:r>
          </a:p>
          <a:p>
            <a:pPr algn="l"/>
            <a:r>
              <a:rPr lang="es-PE" sz="2900" dirty="0">
                <a:solidFill>
                  <a:schemeClr val="tx1"/>
                </a:solidFill>
              </a:rPr>
              <a:t>Lenin Rueda</a:t>
            </a:r>
          </a:p>
          <a:p>
            <a:pPr algn="l"/>
            <a:r>
              <a:rPr lang="es-PE" sz="2900" dirty="0">
                <a:solidFill>
                  <a:schemeClr val="tx1"/>
                </a:solidFill>
              </a:rPr>
              <a:t>José Zevallos Ruiz</a:t>
            </a:r>
          </a:p>
        </p:txBody>
      </p:sp>
      <p:pic>
        <p:nvPicPr>
          <p:cNvPr id="4" name="Picture 2" descr="Escudos Unalm">
            <a:extLst>
              <a:ext uri="{FF2B5EF4-FFF2-40B4-BE49-F238E27FC236}">
                <a16:creationId xmlns:a16="http://schemas.microsoft.com/office/drawing/2014/main" id="{484F1DFB-3AD7-7C97-87B9-D85CADD0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0" y="308117"/>
            <a:ext cx="1330929" cy="151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CONCYTEC">
            <a:extLst>
              <a:ext uri="{FF2B5EF4-FFF2-40B4-BE49-F238E27FC236}">
                <a16:creationId xmlns:a16="http://schemas.microsoft.com/office/drawing/2014/main" id="{3BC498C7-ED3B-223A-408D-343F6CD7C1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64443" y="2797493"/>
            <a:ext cx="259715" cy="25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7915" tIns="38957" rIns="77915" bIns="38957" numCol="1" anchor="t" anchorCtr="0" compatLnSpc="1">
            <a:prstTxWarp prst="textNoShape">
              <a:avLst/>
            </a:prstTxWarp>
          </a:bodyPr>
          <a:lstStyle/>
          <a:p>
            <a:endParaRPr lang="es-PE" sz="1534" dirty="0"/>
          </a:p>
        </p:txBody>
      </p:sp>
      <p:pic>
        <p:nvPicPr>
          <p:cNvPr id="1032" name="Picture 8" descr="Buscador de Resoluciones">
            <a:extLst>
              <a:ext uri="{FF2B5EF4-FFF2-40B4-BE49-F238E27FC236}">
                <a16:creationId xmlns:a16="http://schemas.microsoft.com/office/drawing/2014/main" id="{249188C7-B9B2-57D8-6B95-DABA1E2B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-32880"/>
            <a:ext cx="5620061" cy="132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5D76F6FB-394F-9695-20AA-76EA609B4DF0}"/>
              </a:ext>
            </a:extLst>
          </p:cNvPr>
          <p:cNvSpPr txBox="1">
            <a:spLocks/>
          </p:cNvSpPr>
          <p:nvPr/>
        </p:nvSpPr>
        <p:spPr>
          <a:xfrm>
            <a:off x="6080889" y="4182458"/>
            <a:ext cx="3451883" cy="1410847"/>
          </a:xfrm>
          <a:prstGeom prst="rect">
            <a:avLst/>
          </a:prstGeom>
        </p:spPr>
        <p:txBody>
          <a:bodyPr vert="horz" lIns="77915" tIns="38957" rIns="77915" bIns="38957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2200" b="1" dirty="0"/>
              <a:t>Docente</a:t>
            </a:r>
            <a:r>
              <a:rPr lang="es-PE" sz="2200" dirty="0"/>
              <a:t>:</a:t>
            </a:r>
          </a:p>
          <a:p>
            <a:pPr algn="l"/>
            <a:r>
              <a:rPr lang="es-PE" sz="2200" dirty="0"/>
              <a:t>PhD. Diana </a:t>
            </a:r>
            <a:r>
              <a:rPr lang="es-PE" sz="2200" dirty="0" err="1"/>
              <a:t>Ita</a:t>
            </a:r>
            <a:r>
              <a:rPr lang="es-PE" sz="2200" dirty="0"/>
              <a:t> Nagy </a:t>
            </a:r>
          </a:p>
        </p:txBody>
      </p:sp>
      <p:pic>
        <p:nvPicPr>
          <p:cNvPr id="1034" name="Picture 10" descr="Convenio CIP - EPG">
            <a:extLst>
              <a:ext uri="{FF2B5EF4-FFF2-40B4-BE49-F238E27FC236}">
                <a16:creationId xmlns:a16="http://schemas.microsoft.com/office/drawing/2014/main" id="{667EC552-CC73-C6C7-9F15-72DBA2C5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050" y="261395"/>
            <a:ext cx="1669166" cy="12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CB5337-968D-F25C-53C6-C9B8ABE31949}"/>
              </a:ext>
            </a:extLst>
          </p:cNvPr>
          <p:cNvSpPr/>
          <p:nvPr/>
        </p:nvSpPr>
        <p:spPr>
          <a:xfrm>
            <a:off x="1039160" y="1642246"/>
            <a:ext cx="847656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Presentación de Artículo cient</a:t>
            </a:r>
            <a:r>
              <a:rPr lang="es-PE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ífico</a:t>
            </a:r>
            <a:endParaRPr lang="es-PE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s-PE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2400" b="1" dirty="0"/>
              <a:t>A Circular Economy Life Cycle Assessment (CE-LCA) model for building components 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98122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69722-B29E-A8D6-AF50-499BA80EA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635BD-63D5-F8E6-748C-6373A608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0" y="1173"/>
            <a:ext cx="9156700" cy="711024"/>
          </a:xfrm>
        </p:spPr>
        <p:txBody>
          <a:bodyPr>
            <a:normAutofit fontScale="90000"/>
          </a:bodyPr>
          <a:lstStyle/>
          <a:p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Prueba del modelo CE-LCA: el caso de la cocina circular (CIK)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CA6F28-8A66-84A4-6A63-00EEF1DF29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311" y="1217440"/>
            <a:ext cx="5640583" cy="4029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Descripción de variantes CIK: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Convencional (BAU):</a:t>
            </a:r>
            <a:r>
              <a:rPr 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melamina pegada / venta directa sin reutilización / altos residuos y emisiones.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Reclaim</a:t>
            </a:r>
            <a:r>
              <a:rPr lang="es-P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sustitución + material virgen/venta directa sin reutilización / menor impacto inicial, pero corta vida útil.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 &amp; </a:t>
            </a:r>
            <a:r>
              <a:rPr lang="es-PE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es-P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 &amp; P): </a:t>
            </a:r>
            <a:r>
              <a:rPr 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madera contrachapada / venta con garantía y reparación (leasing) / bajos residuos y emisiones.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Prueba del modelo CE-LCA: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r>
              <a:rPr lang="es-PE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P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omparar los impactos ambientales de las tres variantes en un período de 80 años.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 funcional: </a:t>
            </a:r>
            <a:r>
              <a:rPr 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una configuración específica de gabinetes de cocina en un sistema circular durante 80 años.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Límites del sistema: </a:t>
            </a:r>
            <a:r>
              <a:rPr 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Producción (CE-A), uso (CE-B), procesos de retención de valor (CE-C) y disposición final (CE-D).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A34CB28-43EA-6166-1756-D4A3172D71AE}"/>
              </a:ext>
            </a:extLst>
          </p:cNvPr>
          <p:cNvCxnSpPr>
            <a:cxnSpLocks/>
          </p:cNvCxnSpPr>
          <p:nvPr/>
        </p:nvCxnSpPr>
        <p:spPr>
          <a:xfrm>
            <a:off x="6108700" y="869951"/>
            <a:ext cx="0" cy="47244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AF9BF60C-BFC2-5303-60E0-DB693357A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00" y="712197"/>
            <a:ext cx="3265176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35BFA-F7EC-6671-C164-FA03B2F4B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8E9DC-0CB2-DB7D-423E-12C3DD8E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0" y="1173"/>
            <a:ext cx="9156700" cy="711024"/>
          </a:xfrm>
        </p:spPr>
        <p:txBody>
          <a:bodyPr>
            <a:normAutofit fontScale="90000"/>
          </a:bodyPr>
          <a:lstStyle/>
          <a:p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Prueba del modelo CE-LCA: el caso de la cocina circular (CIK)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787921-0537-947F-7503-CFD55BDBC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312" y="749816"/>
            <a:ext cx="4726188" cy="529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Evaluación del Impacto del Ciclo de Vida (CE-LCIA): 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s-PE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openLCA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la base de datos </a:t>
            </a:r>
            <a:r>
              <a:rPr lang="es-PE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Ecoinvent</a:t>
            </a:r>
            <a:r>
              <a:rPr lang="es-PE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3.4 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Convencional (BAU):</a:t>
            </a:r>
            <a:r>
              <a:rPr 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Altos impactos en todas las categorías debido al uso de materiales vírgenes y a la falta de reutilización o reciclaje.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Reclaim</a:t>
            </a:r>
            <a:r>
              <a:rPr lang="es-P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Menor impacto inicial que la BAU debido al uso de materiales reciclados (corta vida útil).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 &amp; </a:t>
            </a:r>
            <a:r>
              <a:rPr lang="es-PE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es-P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 &amp; P): </a:t>
            </a:r>
            <a:r>
              <a:rPr 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Reducción significativa de impactos en todas las categorías (larga vida útil).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y conclusiones:</a:t>
            </a:r>
          </a:p>
          <a:p>
            <a:r>
              <a:rPr 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Incrementar los ciclos de reutilización reduce los impactos.</a:t>
            </a:r>
          </a:p>
          <a:p>
            <a:r>
              <a:rPr 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Materiales de baja calidad (</a:t>
            </a:r>
            <a:r>
              <a:rPr lang="es-P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Reclaim</a:t>
            </a:r>
            <a:r>
              <a:rPr 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anulan los beneficios de la circularidad.</a:t>
            </a:r>
          </a:p>
          <a:p>
            <a:r>
              <a:rPr 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Materiales no vírgenes: reducen el impacto inicial, pero su uso solo es efectivo si no disminuyen la vida útil.</a:t>
            </a:r>
          </a:p>
          <a:p>
            <a:r>
              <a:rPr 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Reutilización y ciclos locales: los beneficios ambientales son mayores con ciclos directos y locales.</a:t>
            </a:r>
          </a:p>
          <a:p>
            <a:r>
              <a:rPr 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Cocina P&amp;P: fue el diseño más sostenible (permitir múltiples ciclos de vida con enfoque modular).</a:t>
            </a:r>
          </a:p>
          <a:p>
            <a:endParaRPr lang="es-P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P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F69FB90-EA87-A79D-9D5B-DAC148CE4D9F}"/>
              </a:ext>
            </a:extLst>
          </p:cNvPr>
          <p:cNvCxnSpPr>
            <a:cxnSpLocks/>
          </p:cNvCxnSpPr>
          <p:nvPr/>
        </p:nvCxnSpPr>
        <p:spPr>
          <a:xfrm>
            <a:off x="4965700" y="717550"/>
            <a:ext cx="0" cy="47244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84B75107-63B5-7C29-D486-28C41DD5E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712" y="847967"/>
            <a:ext cx="5391888" cy="207938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3539F8B-63ED-72AC-4528-B0625021F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901" y="3003550"/>
            <a:ext cx="5346699" cy="26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8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388600" cy="58547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s-PE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787400" y="3441700"/>
            <a:ext cx="9601200" cy="241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/>
          <a:lstStyle/>
          <a:p>
            <a:endParaRPr lang="es-PE"/>
          </a:p>
        </p:txBody>
      </p:sp>
      <p:sp>
        <p:nvSpPr>
          <p:cNvPr id="5" name="AutoShape 5"/>
          <p:cNvSpPr/>
          <p:nvPr/>
        </p:nvSpPr>
        <p:spPr>
          <a:xfrm>
            <a:off x="0" y="0"/>
            <a:ext cx="10388600" cy="5854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/>
          <a:lstStyle/>
          <a:p>
            <a:endParaRPr lang="es-PE"/>
          </a:p>
        </p:txBody>
      </p:sp>
      <p:sp>
        <p:nvSpPr>
          <p:cNvPr id="6" name="TextBox 6"/>
          <p:cNvSpPr txBox="1"/>
          <p:nvPr/>
        </p:nvSpPr>
        <p:spPr>
          <a:xfrm>
            <a:off x="1308100" y="2431629"/>
            <a:ext cx="7239000" cy="850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00000"/>
              </a:lnSpc>
              <a:defRPr/>
            </a:pPr>
            <a:r>
              <a:rPr lang="en-US" sz="5600" b="1" dirty="0">
                <a:solidFill>
                  <a:srgbClr val="000000"/>
                </a:solidFill>
                <a:latin typeface="苹方-简"/>
              </a:rPr>
              <a:t>Gracias </a:t>
            </a:r>
            <a:r>
              <a:rPr lang="en-US" sz="5600" b="1" dirty="0" err="1">
                <a:solidFill>
                  <a:srgbClr val="000000"/>
                </a:solidFill>
                <a:latin typeface="苹方-简"/>
              </a:rPr>
              <a:t>por</a:t>
            </a:r>
            <a:r>
              <a:rPr lang="en-US" sz="5600" b="1" dirty="0">
                <a:solidFill>
                  <a:srgbClr val="000000"/>
                </a:solidFill>
                <a:latin typeface="苹方-简"/>
              </a:rPr>
              <a:t> </a:t>
            </a:r>
            <a:r>
              <a:rPr lang="en-US" sz="5600" b="1" dirty="0" err="1">
                <a:solidFill>
                  <a:srgbClr val="000000"/>
                </a:solidFill>
                <a:latin typeface="苹方-简"/>
              </a:rPr>
              <a:t>su</a:t>
            </a:r>
            <a:r>
              <a:rPr lang="en-US" sz="5600" b="1" dirty="0">
                <a:solidFill>
                  <a:srgbClr val="000000"/>
                </a:solidFill>
                <a:latin typeface="苹方-简"/>
              </a:rPr>
              <a:t> </a:t>
            </a:r>
            <a:r>
              <a:rPr lang="en-US" sz="5600" b="1" dirty="0" err="1">
                <a:solidFill>
                  <a:srgbClr val="000000"/>
                </a:solidFill>
                <a:latin typeface="苹方-简"/>
              </a:rPr>
              <a:t>atención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389</Words>
  <Application>Microsoft Office PowerPoint</Application>
  <PresentationFormat>Personalizado</PresentationFormat>
  <Paragraphs>34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Times New Roman</vt:lpstr>
      <vt:lpstr>苹方-简</vt:lpstr>
      <vt:lpstr>Office Theme</vt:lpstr>
      <vt:lpstr>Presentación de PowerPoint</vt:lpstr>
      <vt:lpstr>5. Prueba del modelo CE-LCA: el caso de la cocina circular (CIK)</vt:lpstr>
      <vt:lpstr>5. Prueba del modelo CE-LCA: el caso de la cocina circular (CIK)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REYNALDO JOSE CERVANTES BRAVO</dc:creator>
  <cp:lastModifiedBy>DOCENTE - CINTHYA PAOLA ORTIZ OJEDA</cp:lastModifiedBy>
  <cp:revision>106</cp:revision>
  <dcterms:created xsi:type="dcterms:W3CDTF">2006-08-16T00:00:00Z</dcterms:created>
  <dcterms:modified xsi:type="dcterms:W3CDTF">2025-01-10T16:11:37Z</dcterms:modified>
</cp:coreProperties>
</file>