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1" r:id="rId2"/>
    <p:sldId id="312" r:id="rId3"/>
    <p:sldId id="313" r:id="rId4"/>
    <p:sldId id="314" r:id="rId5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ing" id="{068F4C36-4A2C-4829-BFDA-804FD1154BD2}">
          <p14:sldIdLst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8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FFE2-F500-431F-A19D-23F23BED67D3}" type="datetimeFigureOut">
              <a:rPr lang="es-PE" smtClean="0"/>
              <a:t>10/01/2025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6A10-51A6-4068-A467-18D3C28CC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37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534" dirty="0"/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-32880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2772E6-D7F6-43B3-AED5-B68771C9D902}"/>
              </a:ext>
            </a:extLst>
          </p:cNvPr>
          <p:cNvSpPr txBox="1"/>
          <p:nvPr/>
        </p:nvSpPr>
        <p:spPr>
          <a:xfrm>
            <a:off x="1752922" y="1287249"/>
            <a:ext cx="8534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4. Hacia un modelo de evaluación del ciclo de vida de la economía circular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9CC1B-D919-47FA-87E7-43E0FE206D11}"/>
              </a:ext>
            </a:extLst>
          </p:cNvPr>
          <p:cNvSpPr txBox="1"/>
          <p:nvPr/>
        </p:nvSpPr>
        <p:spPr>
          <a:xfrm>
            <a:off x="5651500" y="3706549"/>
            <a:ext cx="45719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400" b="1" dirty="0">
                <a:latin typeface="+mj-lt"/>
              </a:rPr>
              <a:t>UNE-EN 15804:2012: </a:t>
            </a:r>
            <a:r>
              <a:rPr lang="es-MX" sz="1400" b="0" i="0" dirty="0">
                <a:solidFill>
                  <a:srgbClr val="373A3C"/>
                </a:solidFill>
                <a:effectLst/>
                <a:latin typeface="+mj-lt"/>
              </a:rPr>
              <a:t>Sostenibilidad en la construcción. Declaraciones ambientales de producto. Reglas de categoría de productos básicas para productos de construcción.</a:t>
            </a:r>
          </a:p>
          <a:p>
            <a:pPr algn="just"/>
            <a:r>
              <a:rPr lang="es-MX" sz="1400" b="1" i="0" dirty="0">
                <a:solidFill>
                  <a:srgbClr val="373A3C"/>
                </a:solidFill>
                <a:effectLst/>
                <a:latin typeface="tmixboldnumber"/>
              </a:rPr>
              <a:t>UNE-EN 15978:2012</a:t>
            </a:r>
            <a:r>
              <a:rPr lang="es-MX" sz="1400" b="0" i="0" dirty="0">
                <a:solidFill>
                  <a:srgbClr val="373A3C"/>
                </a:solidFill>
                <a:effectLst/>
                <a:latin typeface="tmixboldnumber"/>
              </a:rPr>
              <a:t>: </a:t>
            </a:r>
            <a:r>
              <a:rPr lang="es-MX" sz="1400" b="0" i="0" dirty="0">
                <a:solidFill>
                  <a:srgbClr val="373A3C"/>
                </a:solidFill>
                <a:effectLst/>
                <a:latin typeface="tmixregularnumber"/>
              </a:rPr>
              <a:t>Sostenibilidad en la construcción. Evaluación del comportamiento ambiental de los edificios. Métodos de cálculo.</a:t>
            </a:r>
          </a:p>
          <a:p>
            <a:pPr algn="just"/>
            <a:r>
              <a:rPr lang="es-PE" sz="1400" b="1" dirty="0"/>
              <a:t>Norma ISO 14040 (2006): </a:t>
            </a:r>
            <a:r>
              <a:rPr lang="es-MX" sz="1400" dirty="0"/>
              <a:t>Gestión ambiental — Análisis del ciclo de vida — Principios y marco de referencia</a:t>
            </a:r>
            <a:endParaRPr lang="es-MX" sz="1400" i="0" dirty="0">
              <a:solidFill>
                <a:srgbClr val="373A3C"/>
              </a:solidFill>
              <a:effectLst/>
              <a:latin typeface="tmixregularnumber"/>
            </a:endParaRPr>
          </a:p>
          <a:p>
            <a:pPr algn="just"/>
            <a:endParaRPr lang="es-MX" sz="1400" b="0" i="0" dirty="0">
              <a:solidFill>
                <a:srgbClr val="373A3C"/>
              </a:solidFill>
              <a:effectLst/>
              <a:latin typeface="+mj-lt"/>
            </a:endParaRPr>
          </a:p>
          <a:p>
            <a:pPr algn="just"/>
            <a:endParaRPr lang="es-PE" sz="1400" dirty="0">
              <a:latin typeface="+mj-lt"/>
            </a:endParaRPr>
          </a:p>
        </p:txBody>
      </p:sp>
      <p:pic>
        <p:nvPicPr>
          <p:cNvPr id="1026" name="Picture 2" descr="UNE-EN 15978 – El blog de Víctor Yepes">
            <a:extLst>
              <a:ext uri="{FF2B5EF4-FFF2-40B4-BE49-F238E27FC236}">
                <a16:creationId xmlns:a16="http://schemas.microsoft.com/office/drawing/2014/main" id="{D2A5B480-127C-4A7A-9C2B-EE2F0AAC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763444"/>
            <a:ext cx="2653771" cy="183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75CE794-C092-4082-9EE8-C0FF982F8EA1}"/>
              </a:ext>
            </a:extLst>
          </p:cNvPr>
          <p:cNvCxnSpPr/>
          <p:nvPr/>
        </p:nvCxnSpPr>
        <p:spPr>
          <a:xfrm>
            <a:off x="5640774" y="1818748"/>
            <a:ext cx="0" cy="37756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6342241-E4C1-47DB-A75B-6305E05B7D6F}"/>
              </a:ext>
            </a:extLst>
          </p:cNvPr>
          <p:cNvGrpSpPr/>
          <p:nvPr/>
        </p:nvGrpSpPr>
        <p:grpSpPr>
          <a:xfrm>
            <a:off x="219170" y="2898562"/>
            <a:ext cx="5277607" cy="1072806"/>
            <a:chOff x="219170" y="2898562"/>
            <a:chExt cx="5277607" cy="1072806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FE55FFC2-3223-4C56-B834-AFA97A761421}"/>
                </a:ext>
              </a:extLst>
            </p:cNvPr>
            <p:cNvSpPr/>
            <p:nvPr/>
          </p:nvSpPr>
          <p:spPr>
            <a:xfrm>
              <a:off x="219170" y="2898562"/>
              <a:ext cx="1014924" cy="1072806"/>
            </a:xfrm>
            <a:custGeom>
              <a:avLst/>
              <a:gdLst>
                <a:gd name="connsiteX0" fmla="*/ 0 w 1014924"/>
                <a:gd name="connsiteY0" fmla="*/ 101492 h 1072806"/>
                <a:gd name="connsiteX1" fmla="*/ 101492 w 1014924"/>
                <a:gd name="connsiteY1" fmla="*/ 0 h 1072806"/>
                <a:gd name="connsiteX2" fmla="*/ 913432 w 1014924"/>
                <a:gd name="connsiteY2" fmla="*/ 0 h 1072806"/>
                <a:gd name="connsiteX3" fmla="*/ 1014924 w 1014924"/>
                <a:gd name="connsiteY3" fmla="*/ 101492 h 1072806"/>
                <a:gd name="connsiteX4" fmla="*/ 1014924 w 1014924"/>
                <a:gd name="connsiteY4" fmla="*/ 971314 h 1072806"/>
                <a:gd name="connsiteX5" fmla="*/ 913432 w 1014924"/>
                <a:gd name="connsiteY5" fmla="*/ 1072806 h 1072806"/>
                <a:gd name="connsiteX6" fmla="*/ 101492 w 1014924"/>
                <a:gd name="connsiteY6" fmla="*/ 1072806 h 1072806"/>
                <a:gd name="connsiteX7" fmla="*/ 0 w 1014924"/>
                <a:gd name="connsiteY7" fmla="*/ 971314 h 1072806"/>
                <a:gd name="connsiteX8" fmla="*/ 0 w 1014924"/>
                <a:gd name="connsiteY8" fmla="*/ 101492 h 107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924" h="1072806">
                  <a:moveTo>
                    <a:pt x="0" y="101492"/>
                  </a:moveTo>
                  <a:cubicBezTo>
                    <a:pt x="0" y="45440"/>
                    <a:pt x="45440" y="0"/>
                    <a:pt x="101492" y="0"/>
                  </a:cubicBezTo>
                  <a:lnTo>
                    <a:pt x="913432" y="0"/>
                  </a:lnTo>
                  <a:cubicBezTo>
                    <a:pt x="969484" y="0"/>
                    <a:pt x="1014924" y="45440"/>
                    <a:pt x="1014924" y="101492"/>
                  </a:cubicBezTo>
                  <a:lnTo>
                    <a:pt x="1014924" y="971314"/>
                  </a:lnTo>
                  <a:cubicBezTo>
                    <a:pt x="1014924" y="1027366"/>
                    <a:pt x="969484" y="1072806"/>
                    <a:pt x="913432" y="1072806"/>
                  </a:cubicBezTo>
                  <a:lnTo>
                    <a:pt x="101492" y="1072806"/>
                  </a:lnTo>
                  <a:cubicBezTo>
                    <a:pt x="45440" y="1072806"/>
                    <a:pt x="0" y="1027366"/>
                    <a:pt x="0" y="971314"/>
                  </a:cubicBezTo>
                  <a:lnTo>
                    <a:pt x="0" y="1014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636" tIns="71636" rIns="71636" bIns="71636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100" b="0" i="0" kern="1200" dirty="0"/>
                <a:t>(1) definición de objetivos y alcance</a:t>
              </a:r>
              <a:endParaRPr lang="es-PE" sz="1100" kern="1200" dirty="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0548FE94-9D69-45A9-B87A-ADD13B88046C}"/>
                </a:ext>
              </a:extLst>
            </p:cNvPr>
            <p:cNvSpPr/>
            <p:nvPr/>
          </p:nvSpPr>
          <p:spPr>
            <a:xfrm>
              <a:off x="1335587" y="3309114"/>
              <a:ext cx="215163" cy="251701"/>
            </a:xfrm>
            <a:custGeom>
              <a:avLst/>
              <a:gdLst>
                <a:gd name="connsiteX0" fmla="*/ 0 w 215163"/>
                <a:gd name="connsiteY0" fmla="*/ 50340 h 251701"/>
                <a:gd name="connsiteX1" fmla="*/ 107582 w 215163"/>
                <a:gd name="connsiteY1" fmla="*/ 50340 h 251701"/>
                <a:gd name="connsiteX2" fmla="*/ 107582 w 215163"/>
                <a:gd name="connsiteY2" fmla="*/ 0 h 251701"/>
                <a:gd name="connsiteX3" fmla="*/ 215163 w 215163"/>
                <a:gd name="connsiteY3" fmla="*/ 125851 h 251701"/>
                <a:gd name="connsiteX4" fmla="*/ 107582 w 215163"/>
                <a:gd name="connsiteY4" fmla="*/ 251701 h 251701"/>
                <a:gd name="connsiteX5" fmla="*/ 107582 w 215163"/>
                <a:gd name="connsiteY5" fmla="*/ 201361 h 251701"/>
                <a:gd name="connsiteX6" fmla="*/ 0 w 215163"/>
                <a:gd name="connsiteY6" fmla="*/ 201361 h 251701"/>
                <a:gd name="connsiteX7" fmla="*/ 0 w 215163"/>
                <a:gd name="connsiteY7" fmla="*/ 50340 h 25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163" h="251701">
                  <a:moveTo>
                    <a:pt x="0" y="50340"/>
                  </a:moveTo>
                  <a:lnTo>
                    <a:pt x="107582" y="50340"/>
                  </a:lnTo>
                  <a:lnTo>
                    <a:pt x="107582" y="0"/>
                  </a:lnTo>
                  <a:lnTo>
                    <a:pt x="215163" y="125851"/>
                  </a:lnTo>
                  <a:lnTo>
                    <a:pt x="107582" y="251701"/>
                  </a:lnTo>
                  <a:lnTo>
                    <a:pt x="107582" y="201361"/>
                  </a:lnTo>
                  <a:lnTo>
                    <a:pt x="0" y="201361"/>
                  </a:lnTo>
                  <a:lnTo>
                    <a:pt x="0" y="503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0340" rIns="64549" bIns="5034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900" kern="120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1CCE6E0-1B3D-42DE-B79B-165A64C69E03}"/>
                </a:ext>
              </a:extLst>
            </p:cNvPr>
            <p:cNvSpPr/>
            <p:nvPr/>
          </p:nvSpPr>
          <p:spPr>
            <a:xfrm>
              <a:off x="1640064" y="2898562"/>
              <a:ext cx="1014924" cy="1072806"/>
            </a:xfrm>
            <a:custGeom>
              <a:avLst/>
              <a:gdLst>
                <a:gd name="connsiteX0" fmla="*/ 0 w 1014924"/>
                <a:gd name="connsiteY0" fmla="*/ 101492 h 1072806"/>
                <a:gd name="connsiteX1" fmla="*/ 101492 w 1014924"/>
                <a:gd name="connsiteY1" fmla="*/ 0 h 1072806"/>
                <a:gd name="connsiteX2" fmla="*/ 913432 w 1014924"/>
                <a:gd name="connsiteY2" fmla="*/ 0 h 1072806"/>
                <a:gd name="connsiteX3" fmla="*/ 1014924 w 1014924"/>
                <a:gd name="connsiteY3" fmla="*/ 101492 h 1072806"/>
                <a:gd name="connsiteX4" fmla="*/ 1014924 w 1014924"/>
                <a:gd name="connsiteY4" fmla="*/ 971314 h 1072806"/>
                <a:gd name="connsiteX5" fmla="*/ 913432 w 1014924"/>
                <a:gd name="connsiteY5" fmla="*/ 1072806 h 1072806"/>
                <a:gd name="connsiteX6" fmla="*/ 101492 w 1014924"/>
                <a:gd name="connsiteY6" fmla="*/ 1072806 h 1072806"/>
                <a:gd name="connsiteX7" fmla="*/ 0 w 1014924"/>
                <a:gd name="connsiteY7" fmla="*/ 971314 h 1072806"/>
                <a:gd name="connsiteX8" fmla="*/ 0 w 1014924"/>
                <a:gd name="connsiteY8" fmla="*/ 101492 h 107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924" h="1072806">
                  <a:moveTo>
                    <a:pt x="0" y="101492"/>
                  </a:moveTo>
                  <a:cubicBezTo>
                    <a:pt x="0" y="45440"/>
                    <a:pt x="45440" y="0"/>
                    <a:pt x="101492" y="0"/>
                  </a:cubicBezTo>
                  <a:lnTo>
                    <a:pt x="913432" y="0"/>
                  </a:lnTo>
                  <a:cubicBezTo>
                    <a:pt x="969484" y="0"/>
                    <a:pt x="1014924" y="45440"/>
                    <a:pt x="1014924" y="101492"/>
                  </a:cubicBezTo>
                  <a:lnTo>
                    <a:pt x="1014924" y="971314"/>
                  </a:lnTo>
                  <a:cubicBezTo>
                    <a:pt x="1014924" y="1027366"/>
                    <a:pt x="969484" y="1072806"/>
                    <a:pt x="913432" y="1072806"/>
                  </a:cubicBezTo>
                  <a:lnTo>
                    <a:pt x="101492" y="1072806"/>
                  </a:lnTo>
                  <a:cubicBezTo>
                    <a:pt x="45440" y="1072806"/>
                    <a:pt x="0" y="1027366"/>
                    <a:pt x="0" y="971314"/>
                  </a:cubicBezTo>
                  <a:lnTo>
                    <a:pt x="0" y="1014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750088"/>
                <a:satOff val="-5627"/>
                <a:lumOff val="-915"/>
                <a:alphaOff val="0"/>
              </a:schemeClr>
            </a:fillRef>
            <a:effectRef idx="0">
              <a:schemeClr val="accent3">
                <a:hueOff val="3750088"/>
                <a:satOff val="-5627"/>
                <a:lumOff val="-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636" tIns="71636" rIns="71636" bIns="71636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100" b="0" i="0" kern="1200" dirty="0"/>
                <a:t>(2) Inventario del Ciclo de Vida de la Economía Circular (ICCE)</a:t>
              </a:r>
              <a:endParaRPr lang="es-PE" sz="1100" kern="1200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7B16B26E-C8E9-4FBD-A79E-2B77C323F8AA}"/>
                </a:ext>
              </a:extLst>
            </p:cNvPr>
            <p:cNvSpPr/>
            <p:nvPr/>
          </p:nvSpPr>
          <p:spPr>
            <a:xfrm>
              <a:off x="2756481" y="3309114"/>
              <a:ext cx="215163" cy="251701"/>
            </a:xfrm>
            <a:custGeom>
              <a:avLst/>
              <a:gdLst>
                <a:gd name="connsiteX0" fmla="*/ 0 w 215163"/>
                <a:gd name="connsiteY0" fmla="*/ 50340 h 251701"/>
                <a:gd name="connsiteX1" fmla="*/ 107582 w 215163"/>
                <a:gd name="connsiteY1" fmla="*/ 50340 h 251701"/>
                <a:gd name="connsiteX2" fmla="*/ 107582 w 215163"/>
                <a:gd name="connsiteY2" fmla="*/ 0 h 251701"/>
                <a:gd name="connsiteX3" fmla="*/ 215163 w 215163"/>
                <a:gd name="connsiteY3" fmla="*/ 125851 h 251701"/>
                <a:gd name="connsiteX4" fmla="*/ 107582 w 215163"/>
                <a:gd name="connsiteY4" fmla="*/ 251701 h 251701"/>
                <a:gd name="connsiteX5" fmla="*/ 107582 w 215163"/>
                <a:gd name="connsiteY5" fmla="*/ 201361 h 251701"/>
                <a:gd name="connsiteX6" fmla="*/ 0 w 215163"/>
                <a:gd name="connsiteY6" fmla="*/ 201361 h 251701"/>
                <a:gd name="connsiteX7" fmla="*/ 0 w 215163"/>
                <a:gd name="connsiteY7" fmla="*/ 50340 h 25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163" h="251701">
                  <a:moveTo>
                    <a:pt x="0" y="50340"/>
                  </a:moveTo>
                  <a:lnTo>
                    <a:pt x="107582" y="50340"/>
                  </a:lnTo>
                  <a:lnTo>
                    <a:pt x="107582" y="0"/>
                  </a:lnTo>
                  <a:lnTo>
                    <a:pt x="215163" y="125851"/>
                  </a:lnTo>
                  <a:lnTo>
                    <a:pt x="107582" y="251701"/>
                  </a:lnTo>
                  <a:lnTo>
                    <a:pt x="107582" y="201361"/>
                  </a:lnTo>
                  <a:lnTo>
                    <a:pt x="0" y="201361"/>
                  </a:lnTo>
                  <a:lnTo>
                    <a:pt x="0" y="503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0340" rIns="64549" bIns="5034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900" kern="120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A4B30F2-F347-46A9-A3CA-E39397ED7260}"/>
                </a:ext>
              </a:extLst>
            </p:cNvPr>
            <p:cNvSpPr/>
            <p:nvPr/>
          </p:nvSpPr>
          <p:spPr>
            <a:xfrm>
              <a:off x="3060958" y="2898562"/>
              <a:ext cx="1014924" cy="1072806"/>
            </a:xfrm>
            <a:custGeom>
              <a:avLst/>
              <a:gdLst>
                <a:gd name="connsiteX0" fmla="*/ 0 w 1014924"/>
                <a:gd name="connsiteY0" fmla="*/ 101492 h 1072806"/>
                <a:gd name="connsiteX1" fmla="*/ 101492 w 1014924"/>
                <a:gd name="connsiteY1" fmla="*/ 0 h 1072806"/>
                <a:gd name="connsiteX2" fmla="*/ 913432 w 1014924"/>
                <a:gd name="connsiteY2" fmla="*/ 0 h 1072806"/>
                <a:gd name="connsiteX3" fmla="*/ 1014924 w 1014924"/>
                <a:gd name="connsiteY3" fmla="*/ 101492 h 1072806"/>
                <a:gd name="connsiteX4" fmla="*/ 1014924 w 1014924"/>
                <a:gd name="connsiteY4" fmla="*/ 971314 h 1072806"/>
                <a:gd name="connsiteX5" fmla="*/ 913432 w 1014924"/>
                <a:gd name="connsiteY5" fmla="*/ 1072806 h 1072806"/>
                <a:gd name="connsiteX6" fmla="*/ 101492 w 1014924"/>
                <a:gd name="connsiteY6" fmla="*/ 1072806 h 1072806"/>
                <a:gd name="connsiteX7" fmla="*/ 0 w 1014924"/>
                <a:gd name="connsiteY7" fmla="*/ 971314 h 1072806"/>
                <a:gd name="connsiteX8" fmla="*/ 0 w 1014924"/>
                <a:gd name="connsiteY8" fmla="*/ 101492 h 107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924" h="1072806">
                  <a:moveTo>
                    <a:pt x="0" y="101492"/>
                  </a:moveTo>
                  <a:cubicBezTo>
                    <a:pt x="0" y="45440"/>
                    <a:pt x="45440" y="0"/>
                    <a:pt x="101492" y="0"/>
                  </a:cubicBezTo>
                  <a:lnTo>
                    <a:pt x="913432" y="0"/>
                  </a:lnTo>
                  <a:cubicBezTo>
                    <a:pt x="969484" y="0"/>
                    <a:pt x="1014924" y="45440"/>
                    <a:pt x="1014924" y="101492"/>
                  </a:cubicBezTo>
                  <a:lnTo>
                    <a:pt x="1014924" y="971314"/>
                  </a:lnTo>
                  <a:cubicBezTo>
                    <a:pt x="1014924" y="1027366"/>
                    <a:pt x="969484" y="1072806"/>
                    <a:pt x="913432" y="1072806"/>
                  </a:cubicBezTo>
                  <a:lnTo>
                    <a:pt x="101492" y="1072806"/>
                  </a:lnTo>
                  <a:cubicBezTo>
                    <a:pt x="45440" y="1072806"/>
                    <a:pt x="0" y="1027366"/>
                    <a:pt x="0" y="971314"/>
                  </a:cubicBezTo>
                  <a:lnTo>
                    <a:pt x="0" y="1014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7500176"/>
                <a:satOff val="-11253"/>
                <a:lumOff val="-1830"/>
                <a:alphaOff val="0"/>
              </a:schemeClr>
            </a:fillRef>
            <a:effectRef idx="0">
              <a:schemeClr val="accent3">
                <a:hueOff val="7500176"/>
                <a:satOff val="-11253"/>
                <a:lumOff val="-183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636" tIns="71636" rIns="71636" bIns="71636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100" b="0" i="0" kern="1200" dirty="0"/>
                <a:t>(3) Evaluación del Impacto del Ciclo de Vida de la Economía Circular (ICCE)</a:t>
              </a:r>
              <a:endParaRPr lang="es-PE" sz="1100" kern="1200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8EEEEE7-ECA0-4AC0-B642-46EB6EAEB6B1}"/>
                </a:ext>
              </a:extLst>
            </p:cNvPr>
            <p:cNvSpPr/>
            <p:nvPr/>
          </p:nvSpPr>
          <p:spPr>
            <a:xfrm>
              <a:off x="4177375" y="3309114"/>
              <a:ext cx="215163" cy="251701"/>
            </a:xfrm>
            <a:custGeom>
              <a:avLst/>
              <a:gdLst>
                <a:gd name="connsiteX0" fmla="*/ 0 w 215163"/>
                <a:gd name="connsiteY0" fmla="*/ 50340 h 251701"/>
                <a:gd name="connsiteX1" fmla="*/ 107582 w 215163"/>
                <a:gd name="connsiteY1" fmla="*/ 50340 h 251701"/>
                <a:gd name="connsiteX2" fmla="*/ 107582 w 215163"/>
                <a:gd name="connsiteY2" fmla="*/ 0 h 251701"/>
                <a:gd name="connsiteX3" fmla="*/ 215163 w 215163"/>
                <a:gd name="connsiteY3" fmla="*/ 125851 h 251701"/>
                <a:gd name="connsiteX4" fmla="*/ 107582 w 215163"/>
                <a:gd name="connsiteY4" fmla="*/ 251701 h 251701"/>
                <a:gd name="connsiteX5" fmla="*/ 107582 w 215163"/>
                <a:gd name="connsiteY5" fmla="*/ 201361 h 251701"/>
                <a:gd name="connsiteX6" fmla="*/ 0 w 215163"/>
                <a:gd name="connsiteY6" fmla="*/ 201361 h 251701"/>
                <a:gd name="connsiteX7" fmla="*/ 0 w 215163"/>
                <a:gd name="connsiteY7" fmla="*/ 50340 h 25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163" h="251701">
                  <a:moveTo>
                    <a:pt x="0" y="50340"/>
                  </a:moveTo>
                  <a:lnTo>
                    <a:pt x="107582" y="50340"/>
                  </a:lnTo>
                  <a:lnTo>
                    <a:pt x="107582" y="0"/>
                  </a:lnTo>
                  <a:lnTo>
                    <a:pt x="215163" y="125851"/>
                  </a:lnTo>
                  <a:lnTo>
                    <a:pt x="107582" y="251701"/>
                  </a:lnTo>
                  <a:lnTo>
                    <a:pt x="107582" y="201361"/>
                  </a:lnTo>
                  <a:lnTo>
                    <a:pt x="0" y="201361"/>
                  </a:lnTo>
                  <a:lnTo>
                    <a:pt x="0" y="5034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0340" rIns="64549" bIns="5034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PE" sz="900" kern="120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14A0ACE2-5AD4-4AA7-A4E8-9C4169E018EF}"/>
                </a:ext>
              </a:extLst>
            </p:cNvPr>
            <p:cNvSpPr/>
            <p:nvPr/>
          </p:nvSpPr>
          <p:spPr>
            <a:xfrm>
              <a:off x="4481853" y="2898562"/>
              <a:ext cx="1014924" cy="1072806"/>
            </a:xfrm>
            <a:custGeom>
              <a:avLst/>
              <a:gdLst>
                <a:gd name="connsiteX0" fmla="*/ 0 w 1014924"/>
                <a:gd name="connsiteY0" fmla="*/ 101492 h 1072806"/>
                <a:gd name="connsiteX1" fmla="*/ 101492 w 1014924"/>
                <a:gd name="connsiteY1" fmla="*/ 0 h 1072806"/>
                <a:gd name="connsiteX2" fmla="*/ 913432 w 1014924"/>
                <a:gd name="connsiteY2" fmla="*/ 0 h 1072806"/>
                <a:gd name="connsiteX3" fmla="*/ 1014924 w 1014924"/>
                <a:gd name="connsiteY3" fmla="*/ 101492 h 1072806"/>
                <a:gd name="connsiteX4" fmla="*/ 1014924 w 1014924"/>
                <a:gd name="connsiteY4" fmla="*/ 971314 h 1072806"/>
                <a:gd name="connsiteX5" fmla="*/ 913432 w 1014924"/>
                <a:gd name="connsiteY5" fmla="*/ 1072806 h 1072806"/>
                <a:gd name="connsiteX6" fmla="*/ 101492 w 1014924"/>
                <a:gd name="connsiteY6" fmla="*/ 1072806 h 1072806"/>
                <a:gd name="connsiteX7" fmla="*/ 0 w 1014924"/>
                <a:gd name="connsiteY7" fmla="*/ 971314 h 1072806"/>
                <a:gd name="connsiteX8" fmla="*/ 0 w 1014924"/>
                <a:gd name="connsiteY8" fmla="*/ 101492 h 107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4924" h="1072806">
                  <a:moveTo>
                    <a:pt x="0" y="101492"/>
                  </a:moveTo>
                  <a:cubicBezTo>
                    <a:pt x="0" y="45440"/>
                    <a:pt x="45440" y="0"/>
                    <a:pt x="101492" y="0"/>
                  </a:cubicBezTo>
                  <a:lnTo>
                    <a:pt x="913432" y="0"/>
                  </a:lnTo>
                  <a:cubicBezTo>
                    <a:pt x="969484" y="0"/>
                    <a:pt x="1014924" y="45440"/>
                    <a:pt x="1014924" y="101492"/>
                  </a:cubicBezTo>
                  <a:lnTo>
                    <a:pt x="1014924" y="971314"/>
                  </a:lnTo>
                  <a:cubicBezTo>
                    <a:pt x="1014924" y="1027366"/>
                    <a:pt x="969484" y="1072806"/>
                    <a:pt x="913432" y="1072806"/>
                  </a:cubicBezTo>
                  <a:lnTo>
                    <a:pt x="101492" y="1072806"/>
                  </a:lnTo>
                  <a:cubicBezTo>
                    <a:pt x="45440" y="1072806"/>
                    <a:pt x="0" y="1027366"/>
                    <a:pt x="0" y="971314"/>
                  </a:cubicBezTo>
                  <a:lnTo>
                    <a:pt x="0" y="10149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1636" tIns="71636" rIns="71636" bIns="71636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100" b="0" i="0" kern="1200"/>
                <a:t>(4) interpretación de los resultados.</a:t>
              </a:r>
              <a:endParaRPr lang="es-PE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64992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-32880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0AAAA4F-7FF6-4B91-A491-1FCA3B7C5853}"/>
              </a:ext>
            </a:extLst>
          </p:cNvPr>
          <p:cNvSpPr txBox="1"/>
          <p:nvPr/>
        </p:nvSpPr>
        <p:spPr>
          <a:xfrm>
            <a:off x="414071" y="3725138"/>
            <a:ext cx="24180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 de construcción para una sola vida útil, incluyendo potencial de reutilización o reciclaje</a:t>
            </a:r>
          </a:p>
          <a:p>
            <a:pPr algn="ctr" fontAlgn="base"/>
            <a:r>
              <a:rPr lang="es-MX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construcción lineales o no reciclables</a:t>
            </a:r>
          </a:p>
          <a:p>
            <a:pPr algn="ctr"/>
            <a:b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794E7E0-8634-4B07-A33F-5F7E000417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239" t="3479"/>
          <a:stretch/>
        </p:blipFill>
        <p:spPr>
          <a:xfrm>
            <a:off x="1281185" y="1806405"/>
            <a:ext cx="8610600" cy="203132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8886551-7A9D-4917-BF4D-3CAF1D2E82FF}"/>
              </a:ext>
            </a:extLst>
          </p:cNvPr>
          <p:cNvSpPr txBox="1"/>
          <p:nvPr/>
        </p:nvSpPr>
        <p:spPr>
          <a:xfrm>
            <a:off x="2854417" y="3765649"/>
            <a:ext cx="1874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 específico de construcción en un sistema circular</a:t>
            </a:r>
          </a:p>
          <a:p>
            <a:pPr algn="ctr" fontAlgn="base"/>
            <a:r>
              <a:rPr lang="es-MX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construcción circulares en un proyecto de construcción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D4001A-1233-4AFE-B0CB-4FEDE0DCF94B}"/>
              </a:ext>
            </a:extLst>
          </p:cNvPr>
          <p:cNvSpPr txBox="1"/>
          <p:nvPr/>
        </p:nvSpPr>
        <p:spPr>
          <a:xfrm>
            <a:off x="5068173" y="3765649"/>
            <a:ext cx="22638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 promedio de construcción en un sistema circular</a:t>
            </a:r>
          </a:p>
          <a:p>
            <a:pPr algn="ctr" fontAlgn="base"/>
            <a:r>
              <a:rPr lang="es-MX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construcción circulares </a:t>
            </a:r>
            <a:r>
              <a:rPr lang="es-MX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EPDs</a:t>
            </a:r>
            <a:r>
              <a:rPr lang="es-MX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PSS, componentes de construcción producidos en masa, diseños en etapas iniciales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ED77CD3-6209-4E63-A31B-5C0D0A6E62D1}"/>
              </a:ext>
            </a:extLst>
          </p:cNvPr>
          <p:cNvSpPr txBox="1"/>
          <p:nvPr/>
        </p:nvSpPr>
        <p:spPr>
          <a:xfrm>
            <a:off x="7425249" y="3784921"/>
            <a:ext cx="25492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sistema de componentes de construcción circular</a:t>
            </a:r>
          </a:p>
          <a:p>
            <a:pPr algn="ctr" fontAlgn="base"/>
            <a:r>
              <a:rPr lang="es-MX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Sistemas circulares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8713C44-93DB-4CBA-95B5-94A5E8687DAE}"/>
              </a:ext>
            </a:extLst>
          </p:cNvPr>
          <p:cNvSpPr txBox="1"/>
          <p:nvPr/>
        </p:nvSpPr>
        <p:spPr>
          <a:xfrm>
            <a:off x="1789789" y="1179083"/>
            <a:ext cx="6147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1: Definición de objetivos y alcance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B9973E-6E77-41D4-9FDC-A56DABE36F5B}"/>
              </a:ext>
            </a:extLst>
          </p:cNvPr>
          <p:cNvSpPr txBox="1"/>
          <p:nvPr/>
        </p:nvSpPr>
        <p:spPr>
          <a:xfrm>
            <a:off x="1789789" y="1483742"/>
            <a:ext cx="5193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Objeto de evaluación en CE-LCA</a:t>
            </a:r>
          </a:p>
        </p:txBody>
      </p:sp>
    </p:spTree>
    <p:extLst>
      <p:ext uri="{BB962C8B-B14F-4D97-AF65-F5344CB8AC3E}">
        <p14:creationId xmlns:p14="http://schemas.microsoft.com/office/powerpoint/2010/main" val="379648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534" dirty="0"/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61395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a 14">
            <a:extLst>
              <a:ext uri="{FF2B5EF4-FFF2-40B4-BE49-F238E27FC236}">
                <a16:creationId xmlns:a16="http://schemas.microsoft.com/office/drawing/2014/main" id="{C4D1BD72-2519-4515-9AC0-3B7E15F9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65756"/>
              </p:ext>
            </p:extLst>
          </p:nvPr>
        </p:nvGraphicFramePr>
        <p:xfrm>
          <a:off x="710616" y="1818749"/>
          <a:ext cx="9372600" cy="385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109686728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294692685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4293549217"/>
                    </a:ext>
                  </a:extLst>
                </a:gridCol>
              </a:tblGrid>
              <a:tr h="87569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Unidad funcional en CE-LCA</a:t>
                      </a:r>
                      <a:endParaRPr kumimoji="0" lang="es-PE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Definición de la Unidad Funcional (FU):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Límite del sistema en CE-LCA</a:t>
                      </a:r>
                      <a:endParaRPr kumimoji="0" lang="es-PE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Cuatro módulos principales:</a:t>
                      </a:r>
                      <a:endParaRPr kumimoji="0" lang="es-MX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s-PE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ts val="90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Período de estudio de referencia</a:t>
                      </a:r>
                      <a:endParaRPr kumimoji="0" lang="es-PE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Ciclo de vida extendido:</a:t>
                      </a:r>
                    </a:p>
                    <a:p>
                      <a:endParaRPr lang="es-PE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292"/>
                  </a:ext>
                </a:extLst>
              </a:tr>
              <a:tr h="2898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-Uso de un componente promedio/específico.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-Calidad del componente.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-Sistema circular.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-Período de x años.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Adaptación a estándares EN:</a:t>
                      </a:r>
                      <a:endParaRPr kumimoji="0" lang="es-MX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Basado en la función o actividad para múltiples ciclos de vida.</a:t>
                      </a:r>
                      <a:endParaRPr kumimoji="0" lang="es-PE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s-PE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Módulo A: Producción y construcción.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Módulo B: Uso y mantenimiento.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Módulo C: Fin de vida.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Módulo D: Beneficios y cargas más allá del sistema.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etapas del ciclo de vida:</a:t>
                      </a:r>
                      <a:endParaRPr kumimoji="0" lang="es-MX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Detalladas para capturar todos los niveles de uso y reciclaje.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-Materiales y partes pueden haber sido producidos y reciclados antes del RSP.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-Pueden seguir siendo reciclados después del final de la vida útil original del componente.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Continuidad del ciclo: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-Los materiales pueden ser reutilizados en múltiples ciclos, lo que dificulta establecer un RSP fijo.</a:t>
                      </a:r>
                      <a:endParaRPr kumimoji="0" lang="es-PE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91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534" dirty="0"/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61395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DBA883-8736-4DBD-BE64-BEDAE642AA10}"/>
              </a:ext>
            </a:extLst>
          </p:cNvPr>
          <p:cNvSpPr txBox="1"/>
          <p:nvPr/>
        </p:nvSpPr>
        <p:spPr>
          <a:xfrm>
            <a:off x="1003300" y="1702457"/>
            <a:ext cx="6147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FASE 2: Inventario del ciclo de vida de la economía circular</a:t>
            </a:r>
          </a:p>
          <a:p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6633C1-D3C8-4BD5-9012-3DB8C660E788}"/>
              </a:ext>
            </a:extLst>
          </p:cNvPr>
          <p:cNvSpPr txBox="1"/>
          <p:nvPr/>
        </p:nvSpPr>
        <p:spPr>
          <a:xfrm>
            <a:off x="721042" y="2499252"/>
            <a:ext cx="4473258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  <a:spcAft>
                <a:spcPts val="800"/>
              </a:spcAft>
            </a:pPr>
            <a:r>
              <a:rPr lang="es-P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la fase 2 del CE-LCA, se realiza el CE-LCI de acuerdo con el límite del sistema descrito anteriormente. Los componentes de construcción deben inventariarse como un conjunto de partes y materiales, distinguiendo materiales con diferentes ciclos de uso dentro de su ciclo de vida y diferentes duraciones de vida.</a:t>
            </a:r>
            <a:endParaRPr lang="es-P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DC979A-7885-4598-BE34-7415E599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564" y="2230805"/>
            <a:ext cx="3916418" cy="29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465</Words>
  <Application>Microsoft Office PowerPoint</Application>
  <PresentationFormat>Personalizado</PresentationFormat>
  <Paragraphs>44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Times New Roman</vt:lpstr>
      <vt:lpstr>tmixboldnumber</vt:lpstr>
      <vt:lpstr>tmixregularnumber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Reynaldo Jose Cervantes Bravo</cp:lastModifiedBy>
  <cp:revision>67</cp:revision>
  <dcterms:created xsi:type="dcterms:W3CDTF">2006-08-16T00:00:00Z</dcterms:created>
  <dcterms:modified xsi:type="dcterms:W3CDTF">2025-01-10T16:54:52Z</dcterms:modified>
</cp:coreProperties>
</file>