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9d9393c0d1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9d9393c0d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9d9393c0d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9d9393c0d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9d9393c0d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9d9393c0d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d9393c0d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d9393c0d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9d9393c0d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9d9393c0d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d9393c0d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d9393c0d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9d9393c0d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9d9393c0d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9eaec21ca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9eaec21ca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9d9393c0d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9d9393c0d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9eaec21ca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9eaec21ca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Solución numérica del modelo no simplificado del péndulo</a:t>
            </a:r>
            <a:endParaRPr/>
          </a:p>
        </p:txBody>
      </p:sp>
      <p:sp>
        <p:nvSpPr>
          <p:cNvPr id="87" name="Google Shape;87;p13"/>
          <p:cNvSpPr txBox="1"/>
          <p:nvPr>
            <p:ph idx="1" type="subTitle"/>
          </p:nvPr>
        </p:nvSpPr>
        <p:spPr>
          <a:xfrm>
            <a:off x="729625" y="3172900"/>
            <a:ext cx="7688100" cy="9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José Manuel Ramírez Araiza</a:t>
            </a:r>
            <a:endParaRPr/>
          </a:p>
          <a:p>
            <a:pPr indent="0" lvl="0" marL="0" rtl="0" algn="l">
              <a:spcBef>
                <a:spcPts val="0"/>
              </a:spcBef>
              <a:spcAft>
                <a:spcPts val="0"/>
              </a:spcAft>
              <a:buNone/>
            </a:pPr>
            <a:r>
              <a:rPr lang="es-419"/>
              <a:t>Jose Armando Borregui Vidrio</a:t>
            </a:r>
            <a:endParaRPr/>
          </a:p>
          <a:p>
            <a:pPr indent="0" lvl="0" marL="0" rtl="0" algn="l">
              <a:spcBef>
                <a:spcPts val="0"/>
              </a:spcBef>
              <a:spcAft>
                <a:spcPts val="0"/>
              </a:spcAft>
              <a:buNone/>
            </a:pPr>
            <a:r>
              <a:rPr lang="es-419"/>
              <a:t>Oswaldo Ordaz Madrazo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215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Conclusiones</a:t>
            </a:r>
            <a:endParaRPr/>
          </a:p>
        </p:txBody>
      </p:sp>
      <p:sp>
        <p:nvSpPr>
          <p:cNvPr id="143" name="Google Shape;143;p22"/>
          <p:cNvSpPr txBox="1"/>
          <p:nvPr>
            <p:ph idx="1" type="body"/>
          </p:nvPr>
        </p:nvSpPr>
        <p:spPr>
          <a:xfrm>
            <a:off x="729450" y="1656775"/>
            <a:ext cx="7688700" cy="3321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419" sz="6400">
                <a:solidFill>
                  <a:schemeClr val="dk2"/>
                </a:solidFill>
              </a:rPr>
              <a:t>En conclusión, el estudio del péndulo simple y su contraparte con amortiguamiento ha proporcionado una comprensión más profunda de los fenómenos dinámicos asociados con estos sistemas. A través del análisis y la resolución de modelos, se ha evaluado el comportamiento del péndulo simple y se ha comparado con un modelo más complejo que incorpora fuerzas de rozamiento. La exploración de sensibilidades de parámetros ha permitido comprender cómo cambios en estas variables impactan el movimiento del péndulo, proporcionando información valiosa sobre la influencia de factores específicos en la dinámica del sistema.</a:t>
            </a:r>
            <a:endParaRPr sz="6400">
              <a:solidFill>
                <a:schemeClr val="dk2"/>
              </a:solidFill>
            </a:endParaRPr>
          </a:p>
          <a:p>
            <a:pPr indent="0" lvl="0" marL="0" rtl="0" algn="l">
              <a:spcBef>
                <a:spcPts val="1200"/>
              </a:spcBef>
              <a:spcAft>
                <a:spcPts val="1200"/>
              </a:spcAft>
              <a:buNone/>
            </a:pPr>
            <a:r>
              <a:rPr lang="es-419" sz="6400">
                <a:solidFill>
                  <a:schemeClr val="dk2"/>
                </a:solidFill>
              </a:rPr>
              <a:t>La validación de resultados numéricos mediante simulaciones ha demostrado la consistencia y precisión de los modelos propuestos, al compararlos con soluciones analíticas conocidas. Además, al evaluar la influencia del amortiguamiento en el sistema del péndulo, se ha revelado cómo estas características afectan la estabilidad, las oscilaciones y otros comportamientos dinámicos. </a:t>
            </a:r>
            <a:endParaRPr>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ctrTitle"/>
          </p:nvPr>
        </p:nvSpPr>
        <p:spPr>
          <a:xfrm>
            <a:off x="729450" y="1322450"/>
            <a:ext cx="7688100" cy="736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Referencias</a:t>
            </a:r>
            <a:endParaRPr/>
          </a:p>
        </p:txBody>
      </p:sp>
      <p:sp>
        <p:nvSpPr>
          <p:cNvPr id="149" name="Google Shape;149;p23"/>
          <p:cNvSpPr txBox="1"/>
          <p:nvPr>
            <p:ph idx="1" type="subTitle"/>
          </p:nvPr>
        </p:nvSpPr>
        <p:spPr>
          <a:xfrm>
            <a:off x="729625" y="2059250"/>
            <a:ext cx="7688100" cy="1654800"/>
          </a:xfrm>
          <a:prstGeom prst="rect">
            <a:avLst/>
          </a:prstGeom>
        </p:spPr>
        <p:txBody>
          <a:bodyPr anchorCtr="0" anchor="t" bIns="91425" lIns="91425" spcFirstLastPara="1" rIns="91425" wrap="square" tIns="91425">
            <a:normAutofit/>
          </a:bodyPr>
          <a:lstStyle/>
          <a:p>
            <a:pPr indent="-304800" lvl="0" marL="698500" rtl="0" algn="l">
              <a:lnSpc>
                <a:spcPct val="115000"/>
              </a:lnSpc>
              <a:spcBef>
                <a:spcPts val="0"/>
              </a:spcBef>
              <a:spcAft>
                <a:spcPts val="0"/>
              </a:spcAft>
              <a:buClr>
                <a:srgbClr val="2D3B45"/>
              </a:buClr>
              <a:buSzPts val="1200"/>
              <a:buChar char="●"/>
            </a:pPr>
            <a:r>
              <a:rPr lang="es-419" sz="1200">
                <a:solidFill>
                  <a:srgbClr val="2D3B45"/>
                </a:solidFill>
                <a:highlight>
                  <a:srgbClr val="FFFFFF"/>
                </a:highlight>
              </a:rPr>
              <a:t>Marko V Lubarda, Vlado A Lubarda. </a:t>
            </a:r>
            <a:r>
              <a:rPr i="1" lang="es-419" sz="1200">
                <a:solidFill>
                  <a:srgbClr val="2D3B45"/>
                </a:solidFill>
                <a:highlight>
                  <a:srgbClr val="FFFFFF"/>
                </a:highlight>
              </a:rPr>
              <a:t>An analysis of pendulum motion in the presence of quadratic and linear drag</a:t>
            </a:r>
            <a:r>
              <a:rPr lang="es-419" sz="1200">
                <a:solidFill>
                  <a:srgbClr val="2D3B45"/>
                </a:solidFill>
                <a:highlight>
                  <a:srgbClr val="FFFFFF"/>
                </a:highlight>
              </a:rPr>
              <a:t>. Eur. J. Phys. 42 (2021) 055014</a:t>
            </a:r>
            <a:endParaRPr sz="1200">
              <a:solidFill>
                <a:srgbClr val="2D3B45"/>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Objetivo General</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600">
                <a:solidFill>
                  <a:schemeClr val="dk2"/>
                </a:solidFill>
              </a:rPr>
              <a:t>Analizar y resolver el modelo del péndulo simple, considerando sus aspectos y características específicas, con el objetivo de compararlo con su contraparte que no muestra amortiguamiento.</a:t>
            </a:r>
            <a:endParaRPr sz="16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Objetivos específicos</a:t>
            </a:r>
            <a:endParaRPr/>
          </a:p>
        </p:txBody>
      </p:sp>
      <p:sp>
        <p:nvSpPr>
          <p:cNvPr id="99" name="Google Shape;99;p15"/>
          <p:cNvSpPr txBox="1"/>
          <p:nvPr>
            <p:ph idx="1" type="body"/>
          </p:nvPr>
        </p:nvSpPr>
        <p:spPr>
          <a:xfrm>
            <a:off x="729450" y="1853850"/>
            <a:ext cx="7688700" cy="316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AutoNum type="arabicPeriod"/>
            </a:pPr>
            <a:r>
              <a:rPr lang="es-419" sz="1600">
                <a:solidFill>
                  <a:schemeClr val="dk2"/>
                </a:solidFill>
              </a:rPr>
              <a:t>Desarrollar el Modelo No Simplificado del Péndulo:</a:t>
            </a:r>
            <a:endParaRPr sz="1600">
              <a:solidFill>
                <a:schemeClr val="dk2"/>
              </a:solidFill>
            </a:endParaRPr>
          </a:p>
          <a:p>
            <a:pPr indent="0" lvl="0" marL="457200" rtl="0" algn="l">
              <a:spcBef>
                <a:spcPts val="1200"/>
              </a:spcBef>
              <a:spcAft>
                <a:spcPts val="0"/>
              </a:spcAft>
              <a:buNone/>
            </a:pPr>
            <a:r>
              <a:rPr lang="es-419" sz="1600">
                <a:solidFill>
                  <a:schemeClr val="dk2"/>
                </a:solidFill>
              </a:rPr>
              <a:t>-Evaluar el modelo de péndulo simple</a:t>
            </a:r>
            <a:endParaRPr sz="1600">
              <a:solidFill>
                <a:schemeClr val="dk2"/>
              </a:solidFill>
            </a:endParaRPr>
          </a:p>
          <a:p>
            <a:pPr indent="-330200" lvl="0" marL="457200" rtl="0" algn="l">
              <a:spcBef>
                <a:spcPts val="1200"/>
              </a:spcBef>
              <a:spcAft>
                <a:spcPts val="0"/>
              </a:spcAft>
              <a:buClr>
                <a:schemeClr val="dk2"/>
              </a:buClr>
              <a:buSzPts val="1600"/>
              <a:buAutoNum type="arabicPeriod"/>
            </a:pPr>
            <a:r>
              <a:rPr lang="es-419" sz="1600">
                <a:solidFill>
                  <a:schemeClr val="dk2"/>
                </a:solidFill>
              </a:rPr>
              <a:t>Comparar ambos movimientos:</a:t>
            </a:r>
            <a:endParaRPr sz="1600">
              <a:solidFill>
                <a:schemeClr val="dk2"/>
              </a:solidFill>
            </a:endParaRPr>
          </a:p>
          <a:p>
            <a:pPr indent="0" lvl="0" marL="457200" rtl="0" algn="l">
              <a:spcBef>
                <a:spcPts val="1200"/>
              </a:spcBef>
              <a:spcAft>
                <a:spcPts val="0"/>
              </a:spcAft>
              <a:buNone/>
            </a:pPr>
            <a:r>
              <a:rPr lang="es-419" sz="1600">
                <a:solidFill>
                  <a:schemeClr val="dk2"/>
                </a:solidFill>
              </a:rPr>
              <a:t>-Comparar el movimiento de un péndulo simple con el movimiento de un péndulo bajo la acción de una fuerza de rozamiento proporcional.</a:t>
            </a:r>
            <a:endParaRPr sz="1600">
              <a:solidFill>
                <a:schemeClr val="dk2"/>
              </a:solidFill>
            </a:endParaRPr>
          </a:p>
          <a:p>
            <a:pPr indent="-330200" lvl="0" marL="457200" rtl="0" algn="l">
              <a:spcBef>
                <a:spcPts val="1200"/>
              </a:spcBef>
              <a:spcAft>
                <a:spcPts val="0"/>
              </a:spcAft>
              <a:buClr>
                <a:schemeClr val="dk2"/>
              </a:buClr>
              <a:buSzPts val="1600"/>
              <a:buAutoNum type="arabicPeriod"/>
            </a:pPr>
            <a:r>
              <a:rPr lang="es-419" sz="1600">
                <a:solidFill>
                  <a:schemeClr val="dk2"/>
                </a:solidFill>
              </a:rPr>
              <a:t>Explorar sensibilidades de parámetros:</a:t>
            </a:r>
            <a:endParaRPr sz="1600">
              <a:solidFill>
                <a:schemeClr val="dk2"/>
              </a:solidFill>
            </a:endParaRPr>
          </a:p>
          <a:p>
            <a:pPr indent="0" lvl="0" marL="457200" rtl="0" algn="l">
              <a:spcBef>
                <a:spcPts val="1200"/>
              </a:spcBef>
              <a:spcAft>
                <a:spcPts val="1200"/>
              </a:spcAft>
              <a:buNone/>
            </a:pPr>
            <a:r>
              <a:rPr lang="es-419" sz="1600">
                <a:solidFill>
                  <a:schemeClr val="dk2"/>
                </a:solidFill>
              </a:rPr>
              <a:t>-</a:t>
            </a:r>
            <a:r>
              <a:rPr lang="es-419" sz="1600">
                <a:solidFill>
                  <a:schemeClr val="dk2"/>
                </a:solidFill>
              </a:rPr>
              <a:t>Variamos</a:t>
            </a:r>
            <a:r>
              <a:rPr lang="es-419" sz="1600">
                <a:solidFill>
                  <a:schemeClr val="dk2"/>
                </a:solidFill>
              </a:rPr>
              <a:t> los parámetros del modelo, con el fin de comprender cómo cambios en estas variables afectan el movimiento del péndulo.</a:t>
            </a:r>
            <a:endParaRPr sz="16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Objetivos específicos</a:t>
            </a:r>
            <a:endParaRPr/>
          </a:p>
        </p:txBody>
      </p:sp>
      <p:sp>
        <p:nvSpPr>
          <p:cNvPr id="105" name="Google Shape;105;p16"/>
          <p:cNvSpPr txBox="1"/>
          <p:nvPr>
            <p:ph idx="1" type="body"/>
          </p:nvPr>
        </p:nvSpPr>
        <p:spPr>
          <a:xfrm>
            <a:off x="729450" y="2078875"/>
            <a:ext cx="7688700" cy="27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600">
                <a:solidFill>
                  <a:schemeClr val="dk2"/>
                </a:solidFill>
              </a:rPr>
              <a:t>4. Validar resultados numéricos:</a:t>
            </a:r>
            <a:endParaRPr sz="1600">
              <a:solidFill>
                <a:schemeClr val="dk2"/>
              </a:solidFill>
            </a:endParaRPr>
          </a:p>
          <a:p>
            <a:pPr indent="0" lvl="0" marL="0" rtl="0" algn="l">
              <a:spcBef>
                <a:spcPts val="1200"/>
              </a:spcBef>
              <a:spcAft>
                <a:spcPts val="0"/>
              </a:spcAft>
              <a:buNone/>
            </a:pPr>
            <a:r>
              <a:rPr lang="es-419" sz="1600">
                <a:solidFill>
                  <a:schemeClr val="dk2"/>
                </a:solidFill>
              </a:rPr>
              <a:t>-Comparar y validar los resultados obtenidos mediante simulaciones numéricas con soluciones analíticas existentes.</a:t>
            </a:r>
            <a:endParaRPr sz="1600">
              <a:solidFill>
                <a:schemeClr val="dk2"/>
              </a:solidFill>
            </a:endParaRPr>
          </a:p>
          <a:p>
            <a:pPr indent="0" lvl="0" marL="0" rtl="0" algn="l">
              <a:spcBef>
                <a:spcPts val="1200"/>
              </a:spcBef>
              <a:spcAft>
                <a:spcPts val="0"/>
              </a:spcAft>
              <a:buNone/>
            </a:pPr>
            <a:r>
              <a:rPr lang="es-419" sz="1600">
                <a:solidFill>
                  <a:schemeClr val="dk2"/>
                </a:solidFill>
              </a:rPr>
              <a:t>5. Evaluar influencia del amortiguamiento:</a:t>
            </a:r>
            <a:endParaRPr sz="1600">
              <a:solidFill>
                <a:schemeClr val="dk2"/>
              </a:solidFill>
            </a:endParaRPr>
          </a:p>
          <a:p>
            <a:pPr indent="0" lvl="0" marL="0" rtl="0" algn="l">
              <a:spcBef>
                <a:spcPts val="1200"/>
              </a:spcBef>
              <a:spcAft>
                <a:spcPts val="1200"/>
              </a:spcAft>
              <a:buNone/>
            </a:pPr>
            <a:r>
              <a:rPr lang="es-419" sz="1600">
                <a:solidFill>
                  <a:schemeClr val="dk2"/>
                </a:solidFill>
              </a:rPr>
              <a:t>-Investigar el impacto del amortiguamiento en el sistema del péndulo, analizando cómo estas características afectan la estabilidad, las oscilaciones y otros comportamientos dinámicos comparando con el modelo del péndulo visto en clase.</a:t>
            </a:r>
            <a:endParaRPr sz="16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Modelo que representa el problema</a:t>
            </a:r>
            <a:endParaRPr/>
          </a:p>
        </p:txBody>
      </p:sp>
      <p:pic>
        <p:nvPicPr>
          <p:cNvPr id="111" name="Google Shape;111;p17"/>
          <p:cNvPicPr preferRelativeResize="0"/>
          <p:nvPr/>
        </p:nvPicPr>
        <p:blipFill>
          <a:blip r:embed="rId3">
            <a:alphaModFix/>
          </a:blip>
          <a:stretch>
            <a:fillRect/>
          </a:stretch>
        </p:blipFill>
        <p:spPr>
          <a:xfrm>
            <a:off x="2116325" y="2345725"/>
            <a:ext cx="4911355" cy="1013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Solución</a:t>
            </a:r>
            <a:endParaRPr/>
          </a:p>
        </p:txBody>
      </p:sp>
      <p:pic>
        <p:nvPicPr>
          <p:cNvPr id="117" name="Google Shape;117;p18"/>
          <p:cNvPicPr preferRelativeResize="0"/>
          <p:nvPr/>
        </p:nvPicPr>
        <p:blipFill>
          <a:blip r:embed="rId3">
            <a:alphaModFix/>
          </a:blip>
          <a:stretch>
            <a:fillRect/>
          </a:stretch>
        </p:blipFill>
        <p:spPr>
          <a:xfrm>
            <a:off x="324375" y="1853850"/>
            <a:ext cx="4074882" cy="2984851"/>
          </a:xfrm>
          <a:prstGeom prst="rect">
            <a:avLst/>
          </a:prstGeom>
          <a:noFill/>
          <a:ln>
            <a:noFill/>
          </a:ln>
        </p:spPr>
      </p:pic>
      <p:pic>
        <p:nvPicPr>
          <p:cNvPr id="118" name="Google Shape;118;p18"/>
          <p:cNvPicPr preferRelativeResize="0"/>
          <p:nvPr/>
        </p:nvPicPr>
        <p:blipFill>
          <a:blip r:embed="rId4">
            <a:alphaModFix/>
          </a:blip>
          <a:stretch>
            <a:fillRect/>
          </a:stretch>
        </p:blipFill>
        <p:spPr>
          <a:xfrm>
            <a:off x="4572007" y="1756125"/>
            <a:ext cx="3926109" cy="29848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9"/>
          <p:cNvPicPr preferRelativeResize="0"/>
          <p:nvPr/>
        </p:nvPicPr>
        <p:blipFill>
          <a:blip r:embed="rId3">
            <a:alphaModFix/>
          </a:blip>
          <a:stretch>
            <a:fillRect/>
          </a:stretch>
        </p:blipFill>
        <p:spPr>
          <a:xfrm>
            <a:off x="497125" y="1541175"/>
            <a:ext cx="4074882" cy="2984851"/>
          </a:xfrm>
          <a:prstGeom prst="rect">
            <a:avLst/>
          </a:prstGeom>
          <a:noFill/>
          <a:ln>
            <a:noFill/>
          </a:ln>
        </p:spPr>
      </p:pic>
      <p:pic>
        <p:nvPicPr>
          <p:cNvPr id="124" name="Google Shape;124;p19"/>
          <p:cNvPicPr preferRelativeResize="0"/>
          <p:nvPr/>
        </p:nvPicPr>
        <p:blipFill>
          <a:blip r:embed="rId4">
            <a:alphaModFix/>
          </a:blip>
          <a:stretch>
            <a:fillRect/>
          </a:stretch>
        </p:blipFill>
        <p:spPr>
          <a:xfrm>
            <a:off x="4880751" y="1541175"/>
            <a:ext cx="3728826" cy="2829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0"/>
          <p:cNvPicPr preferRelativeResize="0"/>
          <p:nvPr/>
        </p:nvPicPr>
        <p:blipFill>
          <a:blip r:embed="rId3">
            <a:alphaModFix/>
          </a:blip>
          <a:stretch>
            <a:fillRect/>
          </a:stretch>
        </p:blipFill>
        <p:spPr>
          <a:xfrm>
            <a:off x="152400" y="1340550"/>
            <a:ext cx="8839201" cy="30082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1"/>
          <p:cNvPicPr preferRelativeResize="0"/>
          <p:nvPr/>
        </p:nvPicPr>
        <p:blipFill>
          <a:blip r:embed="rId3">
            <a:alphaModFix/>
          </a:blip>
          <a:stretch>
            <a:fillRect/>
          </a:stretch>
        </p:blipFill>
        <p:spPr>
          <a:xfrm>
            <a:off x="4571999" y="1425538"/>
            <a:ext cx="4090450" cy="3200551"/>
          </a:xfrm>
          <a:prstGeom prst="rect">
            <a:avLst/>
          </a:prstGeom>
          <a:noFill/>
          <a:ln>
            <a:noFill/>
          </a:ln>
        </p:spPr>
      </p:pic>
      <p:sp>
        <p:nvSpPr>
          <p:cNvPr id="135" name="Google Shape;135;p21"/>
          <p:cNvSpPr txBox="1"/>
          <p:nvPr>
            <p:ph type="title"/>
          </p:nvPr>
        </p:nvSpPr>
        <p:spPr>
          <a:xfrm>
            <a:off x="5575925" y="890350"/>
            <a:ext cx="2543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Hecho en clase</a:t>
            </a:r>
            <a:endParaRPr/>
          </a:p>
        </p:txBody>
      </p:sp>
      <p:sp>
        <p:nvSpPr>
          <p:cNvPr id="136" name="Google Shape;136;p21"/>
          <p:cNvSpPr txBox="1"/>
          <p:nvPr>
            <p:ph type="title"/>
          </p:nvPr>
        </p:nvSpPr>
        <p:spPr>
          <a:xfrm>
            <a:off x="1583925" y="737650"/>
            <a:ext cx="2752200" cy="84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Péndulo con amortiguamiento</a:t>
            </a:r>
            <a:endParaRPr/>
          </a:p>
        </p:txBody>
      </p:sp>
      <p:pic>
        <p:nvPicPr>
          <p:cNvPr id="137" name="Google Shape;137;p21"/>
          <p:cNvPicPr preferRelativeResize="0"/>
          <p:nvPr/>
        </p:nvPicPr>
        <p:blipFill>
          <a:blip r:embed="rId4">
            <a:alphaModFix/>
          </a:blip>
          <a:stretch>
            <a:fillRect/>
          </a:stretch>
        </p:blipFill>
        <p:spPr>
          <a:xfrm>
            <a:off x="752475" y="1578100"/>
            <a:ext cx="3819515" cy="2895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