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Roboto Slab"/>
      <p:regular r:id="rId15"/>
      <p:bold r:id="rId16"/>
    </p:embeddedFont>
    <p:embeddedFont>
      <p:font typeface="Roboto Serif"/>
      <p:regular r:id="rId17"/>
      <p:bold r:id="rId18"/>
      <p:italic r:id="rId19"/>
      <p:boldItalic r:id="rId20"/>
    </p:embeddedFont>
    <p:embeddedFont>
      <p:font typeface="Raleway"/>
      <p:regular r:id="rId21"/>
      <p:bold r:id="rId22"/>
      <p:italic r:id="rId23"/>
      <p:boldItalic r:id="rId24"/>
    </p:embeddedFont>
    <p:embeddedFont>
      <p:font typeface="Roboto"/>
      <p:regular r:id="rId25"/>
      <p:bold r:id="rId26"/>
      <p:italic r:id="rId27"/>
      <p:boldItalic r:id="rId28"/>
    </p:embeddedFont>
    <p:embeddedFont>
      <p:font typeface="Lato"/>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Serif-boldItalic.fntdata"/><Relationship Id="rId22" Type="http://schemas.openxmlformats.org/officeDocument/2006/relationships/font" Target="fonts/Raleway-bold.fntdata"/><Relationship Id="rId21" Type="http://schemas.openxmlformats.org/officeDocument/2006/relationships/font" Target="fonts/Raleway-regular.fntdata"/><Relationship Id="rId24" Type="http://schemas.openxmlformats.org/officeDocument/2006/relationships/font" Target="fonts/Raleway-boldItalic.fntdata"/><Relationship Id="rId23" Type="http://schemas.openxmlformats.org/officeDocument/2006/relationships/font" Target="fonts/Raleway-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bold.fntdata"/><Relationship Id="rId25" Type="http://schemas.openxmlformats.org/officeDocument/2006/relationships/font" Target="fonts/Roboto-regular.fntdata"/><Relationship Id="rId28" Type="http://schemas.openxmlformats.org/officeDocument/2006/relationships/font" Target="fonts/Roboto-boldItalic.fntdata"/><Relationship Id="rId27" Type="http://schemas.openxmlformats.org/officeDocument/2006/relationships/font" Target="fonts/Roboto-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ato-italic.fntdata"/><Relationship Id="rId30" Type="http://schemas.openxmlformats.org/officeDocument/2006/relationships/font" Target="fonts/Lato-bold.fntdata"/><Relationship Id="rId11" Type="http://schemas.openxmlformats.org/officeDocument/2006/relationships/slide" Target="slides/slide6.xml"/><Relationship Id="rId10" Type="http://schemas.openxmlformats.org/officeDocument/2006/relationships/slide" Target="slides/slide5.xml"/><Relationship Id="rId32" Type="http://schemas.openxmlformats.org/officeDocument/2006/relationships/font" Target="fonts/Lato-bold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font" Target="fonts/RobotoSlab-regular.fntdata"/><Relationship Id="rId14" Type="http://schemas.openxmlformats.org/officeDocument/2006/relationships/slide" Target="slides/slide9.xml"/><Relationship Id="rId17" Type="http://schemas.openxmlformats.org/officeDocument/2006/relationships/font" Target="fonts/RobotoSerif-regular.fntdata"/><Relationship Id="rId16" Type="http://schemas.openxmlformats.org/officeDocument/2006/relationships/font" Target="fonts/RobotoSlab-bold.fntdata"/><Relationship Id="rId19" Type="http://schemas.openxmlformats.org/officeDocument/2006/relationships/font" Target="fonts/RobotoSerif-italic.fntdata"/><Relationship Id="rId18" Type="http://schemas.openxmlformats.org/officeDocument/2006/relationships/font" Target="fonts/RobotoSerif-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fe0b11190c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fe0b11190c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fe0b11190c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fe0b11190c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fe0b11190c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fe0b11190c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fe0b11190c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fe0b11190c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fe0b11190c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fe0b11190c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fe0df19809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2fe0df19809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2fe0b11190c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2fe0b11190c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fe0df19809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2fe0df1980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jpg"/><Relationship Id="rId4" Type="http://schemas.openxmlformats.org/officeDocument/2006/relationships/image" Target="../media/image2.jpg"/><Relationship Id="rId5"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7950" y="1586750"/>
            <a:ext cx="7688100" cy="16647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es" sz="6300">
                <a:latin typeface="Roboto Slab"/>
                <a:ea typeface="Roboto Slab"/>
                <a:cs typeface="Roboto Slab"/>
                <a:sym typeface="Roboto Slab"/>
              </a:rPr>
              <a:t>R</a:t>
            </a:r>
            <a:r>
              <a:rPr lang="es" sz="6300">
                <a:latin typeface="Roboto Slab"/>
                <a:ea typeface="Roboto Slab"/>
                <a:cs typeface="Roboto Slab"/>
                <a:sym typeface="Roboto Slab"/>
              </a:rPr>
              <a:t>eto 0-Equipo 1</a:t>
            </a:r>
            <a:endParaRPr/>
          </a:p>
        </p:txBody>
      </p:sp>
      <p:sp>
        <p:nvSpPr>
          <p:cNvPr id="87" name="Google Shape;87;p13"/>
          <p:cNvSpPr txBox="1"/>
          <p:nvPr>
            <p:ph idx="1" type="subTitle"/>
          </p:nvPr>
        </p:nvSpPr>
        <p:spPr>
          <a:xfrm>
            <a:off x="727950" y="3443000"/>
            <a:ext cx="3805500" cy="10476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523"/>
              <a:buNone/>
            </a:pPr>
            <a:r>
              <a:rPr b="1" lang="es" sz="1760">
                <a:solidFill>
                  <a:srgbClr val="000000"/>
                </a:solidFill>
                <a:latin typeface="Roboto Slab"/>
                <a:ea typeface="Roboto Slab"/>
                <a:cs typeface="Roboto Slab"/>
                <a:sym typeface="Roboto Slab"/>
              </a:rPr>
              <a:t>Oier Albeniz Ugarte</a:t>
            </a:r>
            <a:endParaRPr b="1" sz="1760">
              <a:solidFill>
                <a:srgbClr val="000000"/>
              </a:solidFill>
              <a:latin typeface="Roboto Slab"/>
              <a:ea typeface="Roboto Slab"/>
              <a:cs typeface="Roboto Slab"/>
              <a:sym typeface="Roboto Slab"/>
            </a:endParaRPr>
          </a:p>
          <a:p>
            <a:pPr indent="0" lvl="0" marL="0" rtl="0" algn="l">
              <a:lnSpc>
                <a:spcPct val="95000"/>
              </a:lnSpc>
              <a:spcBef>
                <a:spcPts val="0"/>
              </a:spcBef>
              <a:spcAft>
                <a:spcPts val="0"/>
              </a:spcAft>
              <a:buSzPts val="523"/>
              <a:buNone/>
            </a:pPr>
            <a:r>
              <a:rPr b="1" lang="es" sz="1760">
                <a:solidFill>
                  <a:srgbClr val="000000"/>
                </a:solidFill>
                <a:latin typeface="Roboto Slab"/>
                <a:ea typeface="Roboto Slab"/>
                <a:cs typeface="Roboto Slab"/>
                <a:sym typeface="Roboto Slab"/>
              </a:rPr>
              <a:t> Leire de las Heras de Santiago</a:t>
            </a:r>
            <a:endParaRPr b="1" sz="1760">
              <a:solidFill>
                <a:srgbClr val="000000"/>
              </a:solidFill>
              <a:latin typeface="Roboto Slab"/>
              <a:ea typeface="Roboto Slab"/>
              <a:cs typeface="Roboto Slab"/>
              <a:sym typeface="Roboto Slab"/>
            </a:endParaRPr>
          </a:p>
          <a:p>
            <a:pPr indent="0" lvl="0" marL="0" rtl="0" algn="l">
              <a:lnSpc>
                <a:spcPct val="95000"/>
              </a:lnSpc>
              <a:spcBef>
                <a:spcPts val="0"/>
              </a:spcBef>
              <a:spcAft>
                <a:spcPts val="0"/>
              </a:spcAft>
              <a:buSzPts val="523"/>
              <a:buNone/>
            </a:pPr>
            <a:r>
              <a:rPr b="1" lang="es" sz="1760">
                <a:solidFill>
                  <a:srgbClr val="000000"/>
                </a:solidFill>
                <a:latin typeface="Roboto Slab"/>
                <a:ea typeface="Roboto Slab"/>
                <a:cs typeface="Roboto Slab"/>
                <a:sym typeface="Roboto Slab"/>
              </a:rPr>
              <a:t>Joseba Fernández Hinojosa</a:t>
            </a:r>
            <a:endParaRPr sz="1760">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sz="2820">
                <a:latin typeface="Roboto Slab"/>
                <a:ea typeface="Roboto Slab"/>
                <a:cs typeface="Roboto Slab"/>
                <a:sym typeface="Roboto Slab"/>
              </a:rPr>
              <a:t>Índice</a:t>
            </a:r>
            <a:endParaRPr/>
          </a:p>
        </p:txBody>
      </p:sp>
      <p:sp>
        <p:nvSpPr>
          <p:cNvPr id="93" name="Google Shape;93;p14"/>
          <p:cNvSpPr txBox="1"/>
          <p:nvPr/>
        </p:nvSpPr>
        <p:spPr>
          <a:xfrm>
            <a:off x="906575" y="2188925"/>
            <a:ext cx="7304100" cy="2325300"/>
          </a:xfrm>
          <a:prstGeom prst="rect">
            <a:avLst/>
          </a:prstGeom>
          <a:noFill/>
          <a:ln>
            <a:noFill/>
          </a:ln>
        </p:spPr>
        <p:txBody>
          <a:bodyPr anchorCtr="0" anchor="t" bIns="91425" lIns="91425" spcFirstLastPara="1" rIns="91425" wrap="square" tIns="91425">
            <a:noAutofit/>
          </a:bodyPr>
          <a:lstStyle/>
          <a:p>
            <a:pPr indent="-311150" lvl="0" marL="457200" rtl="0" algn="l">
              <a:spcBef>
                <a:spcPts val="0"/>
              </a:spcBef>
              <a:spcAft>
                <a:spcPts val="0"/>
              </a:spcAft>
              <a:buClr>
                <a:schemeClr val="dk2"/>
              </a:buClr>
              <a:buSzPts val="1300"/>
              <a:buFont typeface="Roboto Serif"/>
              <a:buChar char="●"/>
            </a:pPr>
            <a:r>
              <a:rPr b="1" lang="es" sz="1300">
                <a:solidFill>
                  <a:schemeClr val="dk2"/>
                </a:solidFill>
                <a:latin typeface="Roboto Serif"/>
                <a:ea typeface="Roboto Serif"/>
                <a:cs typeface="Roboto Serif"/>
                <a:sym typeface="Roboto Serif"/>
              </a:rPr>
              <a:t>¿Que es el trabajo en equipo?</a:t>
            </a:r>
            <a:endParaRPr b="1" sz="1300">
              <a:solidFill>
                <a:schemeClr val="dk2"/>
              </a:solidFill>
              <a:latin typeface="Roboto Serif"/>
              <a:ea typeface="Roboto Serif"/>
              <a:cs typeface="Roboto Serif"/>
              <a:sym typeface="Roboto Serif"/>
            </a:endParaRPr>
          </a:p>
          <a:p>
            <a:pPr indent="-311150" lvl="1" marL="914400" rtl="0" algn="l">
              <a:spcBef>
                <a:spcPts val="0"/>
              </a:spcBef>
              <a:spcAft>
                <a:spcPts val="0"/>
              </a:spcAft>
              <a:buSzPts val="1300"/>
              <a:buFont typeface="Lato"/>
              <a:buChar char="○"/>
            </a:pPr>
            <a:r>
              <a:rPr lang="es" sz="1207">
                <a:latin typeface="Lato"/>
                <a:ea typeface="Lato"/>
                <a:cs typeface="Lato"/>
                <a:sym typeface="Lato"/>
              </a:rPr>
              <a:t>¿ Qué es un grupo? ¿ Qué es un equipo? ¿ Cuáles son las principales diferencias? ¿Cuáles son las principales semejanzas?	</a:t>
            </a:r>
            <a:endParaRPr sz="1207">
              <a:latin typeface="Lato"/>
              <a:ea typeface="Lato"/>
              <a:cs typeface="Lato"/>
              <a:sym typeface="Lato"/>
            </a:endParaRPr>
          </a:p>
          <a:p>
            <a:pPr indent="-304800" lvl="1" marL="914400" rtl="0" algn="l">
              <a:lnSpc>
                <a:spcPct val="130000"/>
              </a:lnSpc>
              <a:spcBef>
                <a:spcPts val="0"/>
              </a:spcBef>
              <a:spcAft>
                <a:spcPts val="0"/>
              </a:spcAft>
              <a:buSzPts val="1200"/>
              <a:buFont typeface="Lato"/>
              <a:buChar char="○"/>
            </a:pPr>
            <a:r>
              <a:rPr lang="es" sz="1200">
                <a:latin typeface="Lato"/>
                <a:ea typeface="Lato"/>
                <a:cs typeface="Lato"/>
                <a:sym typeface="Lato"/>
              </a:rPr>
              <a:t>Principales características de un equipo</a:t>
            </a:r>
            <a:endParaRPr sz="1200">
              <a:latin typeface="Lato"/>
              <a:ea typeface="Lato"/>
              <a:cs typeface="Lato"/>
              <a:sym typeface="Lato"/>
            </a:endParaRPr>
          </a:p>
          <a:p>
            <a:pPr indent="-304800" lvl="1" marL="914400" rtl="0" algn="l">
              <a:lnSpc>
                <a:spcPct val="130000"/>
              </a:lnSpc>
              <a:spcBef>
                <a:spcPts val="0"/>
              </a:spcBef>
              <a:spcAft>
                <a:spcPts val="0"/>
              </a:spcAft>
              <a:buSzPts val="1200"/>
              <a:buFont typeface="Lato"/>
              <a:buChar char="○"/>
            </a:pPr>
            <a:r>
              <a:rPr lang="es" sz="1200">
                <a:latin typeface="Lato"/>
                <a:ea typeface="Lato"/>
                <a:cs typeface="Lato"/>
                <a:sym typeface="Lato"/>
              </a:rPr>
              <a:t>Roles y tareas</a:t>
            </a:r>
            <a:endParaRPr sz="1200">
              <a:latin typeface="Lato"/>
              <a:ea typeface="Lato"/>
              <a:cs typeface="Lato"/>
              <a:sym typeface="Lato"/>
            </a:endParaRPr>
          </a:p>
          <a:p>
            <a:pPr indent="-304800" lvl="1" marL="914400" rtl="0" algn="l">
              <a:lnSpc>
                <a:spcPct val="130000"/>
              </a:lnSpc>
              <a:spcBef>
                <a:spcPts val="0"/>
              </a:spcBef>
              <a:spcAft>
                <a:spcPts val="0"/>
              </a:spcAft>
              <a:buSzPts val="1200"/>
              <a:buFont typeface="Lato"/>
              <a:buChar char="○"/>
            </a:pPr>
            <a:r>
              <a:rPr lang="es" sz="1200">
                <a:latin typeface="Lato"/>
                <a:ea typeface="Lato"/>
                <a:cs typeface="Lato"/>
                <a:sym typeface="Lato"/>
              </a:rPr>
              <a:t>Antes de empezar a trabajar como equipo ¿ Qué necesitamos?</a:t>
            </a:r>
            <a:endParaRPr sz="1200">
              <a:latin typeface="Lato"/>
              <a:ea typeface="Lato"/>
              <a:cs typeface="Lato"/>
              <a:sym typeface="Lato"/>
            </a:endParaRPr>
          </a:p>
          <a:p>
            <a:pPr indent="-311150" lvl="0" marL="457200" rtl="0" algn="l">
              <a:lnSpc>
                <a:spcPct val="130000"/>
              </a:lnSpc>
              <a:spcBef>
                <a:spcPts val="0"/>
              </a:spcBef>
              <a:spcAft>
                <a:spcPts val="0"/>
              </a:spcAft>
              <a:buClr>
                <a:schemeClr val="dk2"/>
              </a:buClr>
              <a:buSzPts val="1300"/>
              <a:buFont typeface="Roboto Serif"/>
              <a:buChar char="●"/>
            </a:pPr>
            <a:r>
              <a:rPr b="1" lang="es" sz="1300">
                <a:latin typeface="Roboto Serif"/>
                <a:ea typeface="Roboto Serif"/>
                <a:cs typeface="Roboto Serif"/>
                <a:sym typeface="Roboto Serif"/>
              </a:rPr>
              <a:t>Herramientas de comunicación</a:t>
            </a:r>
            <a:endParaRPr b="1" sz="1300">
              <a:latin typeface="Roboto Serif"/>
              <a:ea typeface="Roboto Serif"/>
              <a:cs typeface="Roboto Serif"/>
              <a:sym typeface="Roboto Serif"/>
            </a:endParaRPr>
          </a:p>
          <a:p>
            <a:pPr indent="-311150" lvl="0" marL="457200" rtl="0" algn="l">
              <a:lnSpc>
                <a:spcPct val="130000"/>
              </a:lnSpc>
              <a:spcBef>
                <a:spcPts val="0"/>
              </a:spcBef>
              <a:spcAft>
                <a:spcPts val="0"/>
              </a:spcAft>
              <a:buClr>
                <a:schemeClr val="dk2"/>
              </a:buClr>
              <a:buSzPts val="1300"/>
              <a:buFont typeface="Roboto Serif"/>
              <a:buChar char="●"/>
            </a:pPr>
            <a:r>
              <a:rPr b="1" lang="es" sz="1300">
                <a:latin typeface="Roboto Serif"/>
                <a:ea typeface="Roboto Serif"/>
                <a:cs typeface="Roboto Serif"/>
                <a:sym typeface="Roboto Serif"/>
              </a:rPr>
              <a:t>Herramientas de planificación</a:t>
            </a:r>
            <a:endParaRPr b="1" sz="1300">
              <a:latin typeface="Roboto Serif"/>
              <a:ea typeface="Roboto Serif"/>
              <a:cs typeface="Roboto Serif"/>
              <a:sym typeface="Roboto Serif"/>
            </a:endParaRPr>
          </a:p>
          <a:p>
            <a:pPr indent="0" lvl="0" marL="0" rtl="0" algn="l">
              <a:spcBef>
                <a:spcPts val="1200"/>
              </a:spcBef>
              <a:spcAft>
                <a:spcPts val="0"/>
              </a:spcAft>
              <a:buNone/>
            </a:pPr>
            <a:r>
              <a:t/>
            </a:r>
            <a:endParaRPr b="1" sz="1207">
              <a:latin typeface="Roboto Slab"/>
              <a:ea typeface="Roboto Slab"/>
              <a:cs typeface="Roboto Slab"/>
              <a:sym typeface="Roboto Slab"/>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lnSpc>
                <a:spcPct val="120000"/>
              </a:lnSpc>
              <a:spcBef>
                <a:spcPts val="0"/>
              </a:spcBef>
              <a:spcAft>
                <a:spcPts val="0"/>
              </a:spcAft>
              <a:buSzPts val="990"/>
              <a:buNone/>
            </a:pPr>
            <a:r>
              <a:rPr lang="es" sz="2820">
                <a:latin typeface="Roboto Slab"/>
                <a:ea typeface="Roboto Slab"/>
                <a:cs typeface="Roboto Slab"/>
                <a:sym typeface="Roboto Slab"/>
              </a:rPr>
              <a:t>¿Qué es el trabajo en equipo?</a:t>
            </a:r>
            <a:endParaRPr sz="2820">
              <a:latin typeface="Roboto Slab"/>
              <a:ea typeface="Roboto Slab"/>
              <a:cs typeface="Roboto Slab"/>
              <a:sym typeface="Roboto Slab"/>
            </a:endParaRPr>
          </a:p>
          <a:p>
            <a:pPr indent="0" lvl="0" marL="0" rtl="0" algn="l">
              <a:spcBef>
                <a:spcPts val="400"/>
              </a:spcBef>
              <a:spcAft>
                <a:spcPts val="0"/>
              </a:spcAft>
              <a:buSzPts val="990"/>
              <a:buNone/>
            </a:pPr>
            <a:r>
              <a:t/>
            </a:r>
            <a:endParaRPr sz="2340"/>
          </a:p>
        </p:txBody>
      </p:sp>
      <p:sp>
        <p:nvSpPr>
          <p:cNvPr id="99" name="Google Shape;99;p15"/>
          <p:cNvSpPr txBox="1"/>
          <p:nvPr>
            <p:ph idx="1" type="body"/>
          </p:nvPr>
        </p:nvSpPr>
        <p:spPr>
          <a:xfrm>
            <a:off x="729450" y="2117450"/>
            <a:ext cx="6694500" cy="2772300"/>
          </a:xfrm>
          <a:prstGeom prst="rect">
            <a:avLst/>
          </a:prstGeom>
        </p:spPr>
        <p:txBody>
          <a:bodyPr anchorCtr="0" anchor="t" bIns="91425" lIns="91425" spcFirstLastPara="1" rIns="91425" wrap="square" tIns="91425">
            <a:normAutofit fontScale="25000"/>
          </a:bodyPr>
          <a:lstStyle/>
          <a:p>
            <a:pPr indent="0" lvl="0" marL="0" rtl="0" algn="just">
              <a:lnSpc>
                <a:spcPct val="130000"/>
              </a:lnSpc>
              <a:spcBef>
                <a:spcPts val="0"/>
              </a:spcBef>
              <a:spcAft>
                <a:spcPts val="0"/>
              </a:spcAft>
              <a:buNone/>
            </a:pPr>
            <a:r>
              <a:rPr b="1" lang="es" sz="5407">
                <a:solidFill>
                  <a:srgbClr val="000000"/>
                </a:solidFill>
                <a:latin typeface="Roboto Slab"/>
                <a:ea typeface="Roboto Slab"/>
                <a:cs typeface="Roboto Slab"/>
                <a:sym typeface="Roboto Slab"/>
              </a:rPr>
              <a:t>¿Qué es un grupo? ¿Qué es un equipo? ¿Cuáles son las principales diferencias? ¿Cuáles son las principales semejanzas?</a:t>
            </a:r>
            <a:endParaRPr b="1" sz="5407">
              <a:solidFill>
                <a:srgbClr val="000000"/>
              </a:solidFill>
              <a:latin typeface="Roboto Slab"/>
              <a:ea typeface="Roboto Slab"/>
              <a:cs typeface="Roboto Slab"/>
              <a:sym typeface="Roboto Slab"/>
            </a:endParaRPr>
          </a:p>
          <a:p>
            <a:pPr indent="0" lvl="0" marL="0" rtl="0" algn="just">
              <a:lnSpc>
                <a:spcPct val="130000"/>
              </a:lnSpc>
              <a:spcBef>
                <a:spcPts val="1200"/>
              </a:spcBef>
              <a:spcAft>
                <a:spcPts val="0"/>
              </a:spcAft>
              <a:buNone/>
            </a:pPr>
            <a:r>
              <a:t/>
            </a:r>
            <a:endParaRPr b="1" sz="5407">
              <a:solidFill>
                <a:srgbClr val="000000"/>
              </a:solidFill>
              <a:latin typeface="Roboto Slab"/>
              <a:ea typeface="Roboto Slab"/>
              <a:cs typeface="Roboto Slab"/>
              <a:sym typeface="Roboto Slab"/>
            </a:endParaRPr>
          </a:p>
          <a:p>
            <a:pPr indent="0" lvl="0" marL="0" rtl="0" algn="just">
              <a:lnSpc>
                <a:spcPct val="130000"/>
              </a:lnSpc>
              <a:spcBef>
                <a:spcPts val="1200"/>
              </a:spcBef>
              <a:spcAft>
                <a:spcPts val="0"/>
              </a:spcAft>
              <a:buNone/>
            </a:pPr>
            <a:r>
              <a:rPr lang="es" sz="5057">
                <a:solidFill>
                  <a:srgbClr val="373A3C"/>
                </a:solidFill>
                <a:latin typeface="Roboto"/>
                <a:ea typeface="Roboto"/>
                <a:cs typeface="Roboto"/>
                <a:sym typeface="Roboto"/>
              </a:rPr>
              <a:t>La diferencia entre un equipo y un grupo reside tanto en las circunstancias en las que se crean como en la mentalidad de los componentes. Aunque ambos son similares en que se componen de un conjunto de personas, un equipo consiste en personas que combinando sus conocimientos y habilidades trabajan para conseguir un objetivo de forma conjunta, mientras que en un grupo el trabajo es mucho más individualizado. </a:t>
            </a:r>
            <a:endParaRPr b="1" sz="5407">
              <a:solidFill>
                <a:srgbClr val="000000"/>
              </a:solidFill>
              <a:latin typeface="Roboto Slab"/>
              <a:ea typeface="Roboto Slab"/>
              <a:cs typeface="Roboto Slab"/>
              <a:sym typeface="Roboto Slab"/>
            </a:endParaRPr>
          </a:p>
          <a:p>
            <a:pPr indent="0" lvl="0" marL="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lnSpc>
                <a:spcPct val="120000"/>
              </a:lnSpc>
              <a:spcBef>
                <a:spcPts val="0"/>
              </a:spcBef>
              <a:spcAft>
                <a:spcPts val="0"/>
              </a:spcAft>
              <a:buSzPts val="990"/>
              <a:buNone/>
            </a:pPr>
            <a:r>
              <a:rPr lang="es" sz="2820">
                <a:latin typeface="Roboto Slab"/>
                <a:ea typeface="Roboto Slab"/>
                <a:cs typeface="Roboto Slab"/>
                <a:sym typeface="Roboto Slab"/>
              </a:rPr>
              <a:t>¿Qué es el trabajo en equipo?</a:t>
            </a:r>
            <a:endParaRPr sz="2820">
              <a:latin typeface="Roboto Slab"/>
              <a:ea typeface="Roboto Slab"/>
              <a:cs typeface="Roboto Slab"/>
              <a:sym typeface="Roboto Slab"/>
            </a:endParaRPr>
          </a:p>
          <a:p>
            <a:pPr indent="0" lvl="0" marL="0" rtl="0" algn="l">
              <a:spcBef>
                <a:spcPts val="400"/>
              </a:spcBef>
              <a:spcAft>
                <a:spcPts val="0"/>
              </a:spcAft>
              <a:buSzPts val="990"/>
              <a:buNone/>
            </a:pPr>
            <a:r>
              <a:t/>
            </a:r>
            <a:endParaRPr sz="2340"/>
          </a:p>
        </p:txBody>
      </p:sp>
      <p:sp>
        <p:nvSpPr>
          <p:cNvPr id="105" name="Google Shape;105;p16"/>
          <p:cNvSpPr txBox="1"/>
          <p:nvPr>
            <p:ph idx="1" type="body"/>
          </p:nvPr>
        </p:nvSpPr>
        <p:spPr>
          <a:xfrm>
            <a:off x="729450" y="2117450"/>
            <a:ext cx="8119500" cy="2772300"/>
          </a:xfrm>
          <a:prstGeom prst="rect">
            <a:avLst/>
          </a:prstGeom>
        </p:spPr>
        <p:txBody>
          <a:bodyPr anchorCtr="0" anchor="t" bIns="91425" lIns="91425" spcFirstLastPara="1" rIns="91425" wrap="square" tIns="91425">
            <a:normAutofit fontScale="25000" lnSpcReduction="20000"/>
          </a:bodyPr>
          <a:lstStyle/>
          <a:p>
            <a:pPr indent="0" lvl="0" marL="0" rtl="0" algn="l">
              <a:lnSpc>
                <a:spcPct val="130000"/>
              </a:lnSpc>
              <a:spcBef>
                <a:spcPts val="0"/>
              </a:spcBef>
              <a:spcAft>
                <a:spcPts val="0"/>
              </a:spcAft>
              <a:buNone/>
            </a:pPr>
            <a:r>
              <a:rPr b="1" lang="es" sz="5407">
                <a:solidFill>
                  <a:srgbClr val="000000"/>
                </a:solidFill>
                <a:latin typeface="Roboto Slab"/>
                <a:ea typeface="Roboto Slab"/>
                <a:cs typeface="Roboto Slab"/>
                <a:sym typeface="Roboto Slab"/>
              </a:rPr>
              <a:t>Principales características de un equipo</a:t>
            </a:r>
            <a:endParaRPr b="1" sz="9873">
              <a:solidFill>
                <a:srgbClr val="000000"/>
              </a:solidFill>
              <a:latin typeface="Roboto Slab"/>
              <a:ea typeface="Roboto Slab"/>
              <a:cs typeface="Roboto Slab"/>
              <a:sym typeface="Roboto Slab"/>
            </a:endParaRPr>
          </a:p>
          <a:p>
            <a:pPr indent="-311394" lvl="2" marL="1371600" rtl="0" algn="l">
              <a:lnSpc>
                <a:spcPct val="130000"/>
              </a:lnSpc>
              <a:spcBef>
                <a:spcPts val="1200"/>
              </a:spcBef>
              <a:spcAft>
                <a:spcPts val="0"/>
              </a:spcAft>
              <a:buClr>
                <a:srgbClr val="373A3C"/>
              </a:buClr>
              <a:buSzPct val="100000"/>
              <a:buFont typeface="Roboto"/>
              <a:buChar char="■"/>
            </a:pPr>
            <a:r>
              <a:rPr b="1" lang="es" sz="5215">
                <a:solidFill>
                  <a:srgbClr val="373A3C"/>
                </a:solidFill>
                <a:latin typeface="Roboto"/>
                <a:ea typeface="Roboto"/>
                <a:cs typeface="Roboto"/>
                <a:sym typeface="Roboto"/>
              </a:rPr>
              <a:t>Objetivo común</a:t>
            </a:r>
            <a:endParaRPr sz="5215">
              <a:solidFill>
                <a:srgbClr val="373A3C"/>
              </a:solidFill>
              <a:latin typeface="Roboto"/>
              <a:ea typeface="Roboto"/>
              <a:cs typeface="Roboto"/>
              <a:sym typeface="Roboto"/>
            </a:endParaRPr>
          </a:p>
          <a:p>
            <a:pPr indent="-311394" lvl="2" marL="1371600" rtl="0" algn="l">
              <a:lnSpc>
                <a:spcPct val="130000"/>
              </a:lnSpc>
              <a:spcBef>
                <a:spcPts val="0"/>
              </a:spcBef>
              <a:spcAft>
                <a:spcPts val="0"/>
              </a:spcAft>
              <a:buClr>
                <a:srgbClr val="373A3C"/>
              </a:buClr>
              <a:buSzPct val="100000"/>
              <a:buFont typeface="Roboto"/>
              <a:buChar char="■"/>
            </a:pPr>
            <a:r>
              <a:rPr b="1" lang="es" sz="5215">
                <a:solidFill>
                  <a:srgbClr val="373A3C"/>
                </a:solidFill>
                <a:latin typeface="Roboto"/>
                <a:ea typeface="Roboto"/>
                <a:cs typeface="Roboto"/>
                <a:sym typeface="Roboto"/>
              </a:rPr>
              <a:t>Roles claros</a:t>
            </a:r>
            <a:endParaRPr sz="5215">
              <a:solidFill>
                <a:srgbClr val="373A3C"/>
              </a:solidFill>
              <a:latin typeface="Roboto"/>
              <a:ea typeface="Roboto"/>
              <a:cs typeface="Roboto"/>
              <a:sym typeface="Roboto"/>
            </a:endParaRPr>
          </a:p>
          <a:p>
            <a:pPr indent="-311394" lvl="2" marL="1371600" rtl="0" algn="l">
              <a:lnSpc>
                <a:spcPct val="130000"/>
              </a:lnSpc>
              <a:spcBef>
                <a:spcPts val="0"/>
              </a:spcBef>
              <a:spcAft>
                <a:spcPts val="0"/>
              </a:spcAft>
              <a:buClr>
                <a:srgbClr val="373A3C"/>
              </a:buClr>
              <a:buSzPct val="100000"/>
              <a:buFont typeface="Roboto"/>
              <a:buChar char="■"/>
            </a:pPr>
            <a:r>
              <a:rPr b="1" lang="es" sz="5215">
                <a:solidFill>
                  <a:srgbClr val="373A3C"/>
                </a:solidFill>
                <a:latin typeface="Roboto"/>
                <a:ea typeface="Roboto"/>
                <a:cs typeface="Roboto"/>
                <a:sym typeface="Roboto"/>
              </a:rPr>
              <a:t>Comunicación efectiva</a:t>
            </a:r>
            <a:endParaRPr sz="5215">
              <a:solidFill>
                <a:srgbClr val="373A3C"/>
              </a:solidFill>
              <a:latin typeface="Roboto"/>
              <a:ea typeface="Roboto"/>
              <a:cs typeface="Roboto"/>
              <a:sym typeface="Roboto"/>
            </a:endParaRPr>
          </a:p>
          <a:p>
            <a:pPr indent="-311394" lvl="2" marL="1371600" rtl="0" algn="l">
              <a:lnSpc>
                <a:spcPct val="130000"/>
              </a:lnSpc>
              <a:spcBef>
                <a:spcPts val="0"/>
              </a:spcBef>
              <a:spcAft>
                <a:spcPts val="0"/>
              </a:spcAft>
              <a:buClr>
                <a:srgbClr val="373A3C"/>
              </a:buClr>
              <a:buSzPct val="100000"/>
              <a:buFont typeface="Roboto"/>
              <a:buChar char="■"/>
            </a:pPr>
            <a:r>
              <a:rPr b="1" lang="es" sz="5215">
                <a:solidFill>
                  <a:srgbClr val="373A3C"/>
                </a:solidFill>
                <a:latin typeface="Roboto"/>
                <a:ea typeface="Roboto"/>
                <a:cs typeface="Roboto"/>
                <a:sym typeface="Roboto"/>
              </a:rPr>
              <a:t>Colaboración</a:t>
            </a:r>
            <a:endParaRPr sz="5215">
              <a:solidFill>
                <a:srgbClr val="373A3C"/>
              </a:solidFill>
              <a:latin typeface="Roboto"/>
              <a:ea typeface="Roboto"/>
              <a:cs typeface="Roboto"/>
              <a:sym typeface="Roboto"/>
            </a:endParaRPr>
          </a:p>
          <a:p>
            <a:pPr indent="-311394" lvl="2" marL="1371600" rtl="0" algn="l">
              <a:lnSpc>
                <a:spcPct val="130000"/>
              </a:lnSpc>
              <a:spcBef>
                <a:spcPts val="0"/>
              </a:spcBef>
              <a:spcAft>
                <a:spcPts val="0"/>
              </a:spcAft>
              <a:buClr>
                <a:srgbClr val="373A3C"/>
              </a:buClr>
              <a:buSzPct val="100000"/>
              <a:buFont typeface="Roboto"/>
              <a:buChar char="■"/>
            </a:pPr>
            <a:r>
              <a:rPr b="1" lang="es" sz="5215">
                <a:solidFill>
                  <a:srgbClr val="373A3C"/>
                </a:solidFill>
                <a:latin typeface="Roboto"/>
                <a:ea typeface="Roboto"/>
                <a:cs typeface="Roboto"/>
                <a:sym typeface="Roboto"/>
              </a:rPr>
              <a:t>Diversidad de habilidades</a:t>
            </a:r>
            <a:endParaRPr sz="5215">
              <a:solidFill>
                <a:srgbClr val="373A3C"/>
              </a:solidFill>
              <a:latin typeface="Roboto"/>
              <a:ea typeface="Roboto"/>
              <a:cs typeface="Roboto"/>
              <a:sym typeface="Roboto"/>
            </a:endParaRPr>
          </a:p>
          <a:p>
            <a:pPr indent="-311394" lvl="2" marL="1371600" rtl="0" algn="l">
              <a:lnSpc>
                <a:spcPct val="130000"/>
              </a:lnSpc>
              <a:spcBef>
                <a:spcPts val="0"/>
              </a:spcBef>
              <a:spcAft>
                <a:spcPts val="0"/>
              </a:spcAft>
              <a:buClr>
                <a:srgbClr val="373A3C"/>
              </a:buClr>
              <a:buSzPct val="100000"/>
              <a:buFont typeface="Roboto"/>
              <a:buChar char="■"/>
            </a:pPr>
            <a:r>
              <a:rPr b="1" lang="es" sz="5215">
                <a:solidFill>
                  <a:srgbClr val="373A3C"/>
                </a:solidFill>
                <a:latin typeface="Roboto"/>
                <a:ea typeface="Roboto"/>
                <a:cs typeface="Roboto"/>
                <a:sym typeface="Roboto"/>
              </a:rPr>
              <a:t>Confianza mutua</a:t>
            </a:r>
            <a:endParaRPr sz="5215">
              <a:solidFill>
                <a:srgbClr val="373A3C"/>
              </a:solidFill>
              <a:latin typeface="Roboto"/>
              <a:ea typeface="Roboto"/>
              <a:cs typeface="Roboto"/>
              <a:sym typeface="Roboto"/>
            </a:endParaRPr>
          </a:p>
          <a:p>
            <a:pPr indent="-311394" lvl="2" marL="1371600" rtl="0" algn="l">
              <a:lnSpc>
                <a:spcPct val="130000"/>
              </a:lnSpc>
              <a:spcBef>
                <a:spcPts val="0"/>
              </a:spcBef>
              <a:spcAft>
                <a:spcPts val="0"/>
              </a:spcAft>
              <a:buClr>
                <a:srgbClr val="373A3C"/>
              </a:buClr>
              <a:buSzPct val="100000"/>
              <a:buFont typeface="Roboto"/>
              <a:buChar char="■"/>
            </a:pPr>
            <a:r>
              <a:rPr b="1" lang="es" sz="5215">
                <a:solidFill>
                  <a:srgbClr val="373A3C"/>
                </a:solidFill>
                <a:latin typeface="Roboto"/>
                <a:ea typeface="Roboto"/>
                <a:cs typeface="Roboto"/>
                <a:sym typeface="Roboto"/>
              </a:rPr>
              <a:t>Resolución de conflictos</a:t>
            </a:r>
            <a:endParaRPr sz="5215">
              <a:solidFill>
                <a:srgbClr val="373A3C"/>
              </a:solidFill>
              <a:latin typeface="Roboto"/>
              <a:ea typeface="Roboto"/>
              <a:cs typeface="Roboto"/>
              <a:sym typeface="Roboto"/>
            </a:endParaRPr>
          </a:p>
          <a:p>
            <a:pPr indent="-311394" lvl="2" marL="1371600" rtl="0" algn="l">
              <a:lnSpc>
                <a:spcPct val="130000"/>
              </a:lnSpc>
              <a:spcBef>
                <a:spcPts val="0"/>
              </a:spcBef>
              <a:spcAft>
                <a:spcPts val="0"/>
              </a:spcAft>
              <a:buClr>
                <a:srgbClr val="373A3C"/>
              </a:buClr>
              <a:buSzPct val="100000"/>
              <a:buFont typeface="Roboto"/>
              <a:buChar char="■"/>
            </a:pPr>
            <a:r>
              <a:rPr b="1" lang="es" sz="5215">
                <a:solidFill>
                  <a:srgbClr val="373A3C"/>
                </a:solidFill>
                <a:latin typeface="Roboto"/>
                <a:ea typeface="Roboto"/>
                <a:cs typeface="Roboto"/>
                <a:sym typeface="Roboto"/>
              </a:rPr>
              <a:t>Liderazgo</a:t>
            </a:r>
            <a:endParaRPr sz="5215">
              <a:solidFill>
                <a:srgbClr val="373A3C"/>
              </a:solidFill>
              <a:latin typeface="Roboto"/>
              <a:ea typeface="Roboto"/>
              <a:cs typeface="Roboto"/>
              <a:sym typeface="Roboto"/>
            </a:endParaRPr>
          </a:p>
          <a:p>
            <a:pPr indent="-311394" lvl="2" marL="1371600" rtl="0" algn="l">
              <a:lnSpc>
                <a:spcPct val="130000"/>
              </a:lnSpc>
              <a:spcBef>
                <a:spcPts val="0"/>
              </a:spcBef>
              <a:spcAft>
                <a:spcPts val="0"/>
              </a:spcAft>
              <a:buClr>
                <a:srgbClr val="373A3C"/>
              </a:buClr>
              <a:buSzPct val="100000"/>
              <a:buFont typeface="Roboto"/>
              <a:buChar char="■"/>
            </a:pPr>
            <a:r>
              <a:rPr b="1" lang="es" sz="5215">
                <a:solidFill>
                  <a:srgbClr val="373A3C"/>
                </a:solidFill>
                <a:latin typeface="Roboto"/>
                <a:ea typeface="Roboto"/>
                <a:cs typeface="Roboto"/>
                <a:sym typeface="Roboto"/>
              </a:rPr>
              <a:t>Responsabilidad compartida</a:t>
            </a:r>
            <a:endParaRPr sz="5215">
              <a:solidFill>
                <a:srgbClr val="373A3C"/>
              </a:solidFill>
              <a:latin typeface="Roboto"/>
              <a:ea typeface="Roboto"/>
              <a:cs typeface="Roboto"/>
              <a:sym typeface="Roboto"/>
            </a:endParaRPr>
          </a:p>
          <a:p>
            <a:pPr indent="-311394" lvl="2" marL="1371600" rtl="0" algn="l">
              <a:lnSpc>
                <a:spcPct val="130000"/>
              </a:lnSpc>
              <a:spcBef>
                <a:spcPts val="0"/>
              </a:spcBef>
              <a:spcAft>
                <a:spcPts val="0"/>
              </a:spcAft>
              <a:buClr>
                <a:srgbClr val="373A3C"/>
              </a:buClr>
              <a:buSzPct val="100000"/>
              <a:buFont typeface="Roboto"/>
              <a:buChar char="■"/>
            </a:pPr>
            <a:r>
              <a:rPr b="1" lang="es" sz="5215">
                <a:solidFill>
                  <a:srgbClr val="373A3C"/>
                </a:solidFill>
                <a:latin typeface="Roboto"/>
                <a:ea typeface="Roboto"/>
                <a:cs typeface="Roboto"/>
                <a:sym typeface="Roboto"/>
              </a:rPr>
              <a:t>Flexibilidad</a:t>
            </a:r>
            <a:endParaRPr sz="5215">
              <a:solidFill>
                <a:srgbClr val="373A3C"/>
              </a:solidFill>
              <a:latin typeface="Roboto"/>
              <a:ea typeface="Roboto"/>
              <a:cs typeface="Roboto"/>
              <a:sym typeface="Roboto"/>
            </a:endParaRPr>
          </a:p>
          <a:p>
            <a:pPr indent="0" lvl="0" marL="0" rtl="0" algn="l">
              <a:lnSpc>
                <a:spcPct val="130000"/>
              </a:lnSpc>
              <a:spcBef>
                <a:spcPts val="1200"/>
              </a:spcBef>
              <a:spcAft>
                <a:spcPts val="0"/>
              </a:spcAft>
              <a:buNone/>
            </a:pPr>
            <a:r>
              <a:t/>
            </a:r>
            <a:endParaRPr sz="5057">
              <a:solidFill>
                <a:srgbClr val="373A3C"/>
              </a:solidFill>
              <a:latin typeface="Roboto"/>
              <a:ea typeface="Roboto"/>
              <a:cs typeface="Roboto"/>
              <a:sym typeface="Roboto"/>
            </a:endParaRPr>
          </a:p>
          <a:p>
            <a:pPr indent="0" lvl="0" marL="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lnSpc>
                <a:spcPct val="120000"/>
              </a:lnSpc>
              <a:spcBef>
                <a:spcPts val="0"/>
              </a:spcBef>
              <a:spcAft>
                <a:spcPts val="0"/>
              </a:spcAft>
              <a:buSzPts val="990"/>
              <a:buNone/>
            </a:pPr>
            <a:r>
              <a:rPr lang="es" sz="2820">
                <a:latin typeface="Roboto Slab"/>
                <a:ea typeface="Roboto Slab"/>
                <a:cs typeface="Roboto Slab"/>
                <a:sym typeface="Roboto Slab"/>
              </a:rPr>
              <a:t>¿Qué es el trabajo en equipo?</a:t>
            </a:r>
            <a:endParaRPr sz="2820">
              <a:latin typeface="Roboto Slab"/>
              <a:ea typeface="Roboto Slab"/>
              <a:cs typeface="Roboto Slab"/>
              <a:sym typeface="Roboto Slab"/>
            </a:endParaRPr>
          </a:p>
          <a:p>
            <a:pPr indent="0" lvl="0" marL="0" rtl="0" algn="l">
              <a:spcBef>
                <a:spcPts val="400"/>
              </a:spcBef>
              <a:spcAft>
                <a:spcPts val="0"/>
              </a:spcAft>
              <a:buSzPts val="990"/>
              <a:buNone/>
            </a:pPr>
            <a:r>
              <a:t/>
            </a:r>
            <a:endParaRPr sz="2340"/>
          </a:p>
        </p:txBody>
      </p:sp>
      <p:sp>
        <p:nvSpPr>
          <p:cNvPr id="111" name="Google Shape;111;p17"/>
          <p:cNvSpPr txBox="1"/>
          <p:nvPr>
            <p:ph idx="1" type="body"/>
          </p:nvPr>
        </p:nvSpPr>
        <p:spPr>
          <a:xfrm>
            <a:off x="729450" y="2117450"/>
            <a:ext cx="8119500" cy="2232300"/>
          </a:xfrm>
          <a:prstGeom prst="rect">
            <a:avLst/>
          </a:prstGeom>
        </p:spPr>
        <p:txBody>
          <a:bodyPr anchorCtr="0" anchor="t" bIns="91425" lIns="91425" spcFirstLastPara="1" rIns="91425" wrap="square" tIns="91425">
            <a:normAutofit fontScale="25000" lnSpcReduction="20000"/>
          </a:bodyPr>
          <a:lstStyle/>
          <a:p>
            <a:pPr indent="0" lvl="0" marL="0" marR="0" rtl="0" algn="l">
              <a:lnSpc>
                <a:spcPct val="130000"/>
              </a:lnSpc>
              <a:spcBef>
                <a:spcPts val="0"/>
              </a:spcBef>
              <a:spcAft>
                <a:spcPts val="0"/>
              </a:spcAft>
              <a:buNone/>
            </a:pPr>
            <a:r>
              <a:rPr b="1" lang="es" sz="6207">
                <a:solidFill>
                  <a:srgbClr val="000000"/>
                </a:solidFill>
                <a:latin typeface="Roboto Slab"/>
                <a:ea typeface="Roboto Slab"/>
                <a:cs typeface="Roboto Slab"/>
                <a:sym typeface="Roboto Slab"/>
              </a:rPr>
              <a:t>Roles y tareas</a:t>
            </a:r>
            <a:endParaRPr b="1" sz="10673">
              <a:solidFill>
                <a:srgbClr val="000000"/>
              </a:solidFill>
              <a:latin typeface="Roboto Slab"/>
              <a:ea typeface="Roboto Slab"/>
              <a:cs typeface="Roboto Slab"/>
              <a:sym typeface="Roboto Slab"/>
            </a:endParaRPr>
          </a:p>
          <a:p>
            <a:pPr indent="-311394" lvl="2" marL="1371600" marR="0" rtl="0" algn="just">
              <a:lnSpc>
                <a:spcPct val="130000"/>
              </a:lnSpc>
              <a:spcBef>
                <a:spcPts val="1200"/>
              </a:spcBef>
              <a:spcAft>
                <a:spcPts val="0"/>
              </a:spcAft>
              <a:buClr>
                <a:srgbClr val="373A3C"/>
              </a:buClr>
              <a:buSzPct val="100000"/>
              <a:buFont typeface="Roboto"/>
              <a:buChar char="■"/>
            </a:pPr>
            <a:r>
              <a:rPr b="1" lang="es" sz="5215">
                <a:solidFill>
                  <a:srgbClr val="373A3C"/>
                </a:solidFill>
                <a:latin typeface="Roboto"/>
                <a:ea typeface="Roboto"/>
                <a:cs typeface="Roboto"/>
                <a:sym typeface="Roboto"/>
              </a:rPr>
              <a:t>Organizador/a: </a:t>
            </a:r>
            <a:r>
              <a:rPr lang="es" sz="5215">
                <a:solidFill>
                  <a:srgbClr val="373A3C"/>
                </a:solidFill>
                <a:latin typeface="Roboto"/>
                <a:ea typeface="Roboto"/>
                <a:cs typeface="Roboto"/>
                <a:sym typeface="Roboto"/>
              </a:rPr>
              <a:t>Se asegura de que todos entiendan las instrucciones, se asegura de que todos y todas participan.</a:t>
            </a:r>
            <a:endParaRPr sz="5215">
              <a:solidFill>
                <a:srgbClr val="373A3C"/>
              </a:solidFill>
              <a:latin typeface="Roboto"/>
              <a:ea typeface="Roboto"/>
              <a:cs typeface="Roboto"/>
              <a:sym typeface="Roboto"/>
            </a:endParaRPr>
          </a:p>
          <a:p>
            <a:pPr indent="-311394" lvl="2" marL="1371600" marR="0" rtl="0" algn="just">
              <a:lnSpc>
                <a:spcPct val="130000"/>
              </a:lnSpc>
              <a:spcBef>
                <a:spcPts val="0"/>
              </a:spcBef>
              <a:spcAft>
                <a:spcPts val="0"/>
              </a:spcAft>
              <a:buClr>
                <a:srgbClr val="373A3C"/>
              </a:buClr>
              <a:buSzPct val="100000"/>
              <a:buFont typeface="Roboto"/>
              <a:buChar char="■"/>
            </a:pPr>
            <a:r>
              <a:rPr b="1" lang="es" sz="5215">
                <a:solidFill>
                  <a:srgbClr val="373A3C"/>
                </a:solidFill>
                <a:latin typeface="Roboto"/>
                <a:ea typeface="Roboto"/>
                <a:cs typeface="Roboto"/>
                <a:sym typeface="Roboto"/>
              </a:rPr>
              <a:t>Informador/a: </a:t>
            </a:r>
            <a:r>
              <a:rPr lang="es" sz="5215">
                <a:solidFill>
                  <a:srgbClr val="373A3C"/>
                </a:solidFill>
                <a:latin typeface="Roboto"/>
                <a:ea typeface="Roboto"/>
                <a:cs typeface="Roboto"/>
                <a:sym typeface="Roboto"/>
              </a:rPr>
              <a:t>Anota las respuestas del equipo, organiza la presentación, comenta con el equipo qué es lo que se va a reportar y cómo.</a:t>
            </a:r>
            <a:endParaRPr sz="5215">
              <a:solidFill>
                <a:srgbClr val="373A3C"/>
              </a:solidFill>
              <a:latin typeface="Roboto"/>
              <a:ea typeface="Roboto"/>
              <a:cs typeface="Roboto"/>
              <a:sym typeface="Roboto"/>
            </a:endParaRPr>
          </a:p>
          <a:p>
            <a:pPr indent="-311394" lvl="2" marL="1371600" marR="0" rtl="0" algn="just">
              <a:lnSpc>
                <a:spcPct val="130000"/>
              </a:lnSpc>
              <a:spcBef>
                <a:spcPts val="0"/>
              </a:spcBef>
              <a:spcAft>
                <a:spcPts val="0"/>
              </a:spcAft>
              <a:buClr>
                <a:srgbClr val="373A3C"/>
              </a:buClr>
              <a:buSzPct val="100000"/>
              <a:buFont typeface="Roboto"/>
              <a:buChar char="■"/>
            </a:pPr>
            <a:r>
              <a:rPr b="1" lang="es" sz="5215">
                <a:solidFill>
                  <a:srgbClr val="373A3C"/>
                </a:solidFill>
                <a:latin typeface="Roboto"/>
                <a:ea typeface="Roboto"/>
                <a:cs typeface="Roboto"/>
                <a:sym typeface="Roboto"/>
              </a:rPr>
              <a:t>Planificador/a: </a:t>
            </a:r>
            <a:r>
              <a:rPr lang="es" sz="5215">
                <a:solidFill>
                  <a:srgbClr val="373A3C"/>
                </a:solidFill>
                <a:latin typeface="Roboto"/>
                <a:ea typeface="Roboto"/>
                <a:cs typeface="Roboto"/>
                <a:sym typeface="Roboto"/>
              </a:rPr>
              <a:t>Elabora el plan de trabajo y vigila el tiempo, avisa al grupo cuando se está perdiendo tiempo y decide cuándo parar.</a:t>
            </a:r>
            <a:endParaRPr sz="7554">
              <a:solidFill>
                <a:srgbClr val="373A3C"/>
              </a:solidFill>
              <a:latin typeface="Roboto"/>
              <a:ea typeface="Roboto"/>
              <a:cs typeface="Roboto"/>
              <a:sym typeface="Roboto"/>
            </a:endParaRPr>
          </a:p>
          <a:p>
            <a:pPr indent="0" lvl="0" marL="0" rtl="0" algn="l">
              <a:lnSpc>
                <a:spcPct val="130000"/>
              </a:lnSpc>
              <a:spcBef>
                <a:spcPts val="1200"/>
              </a:spcBef>
              <a:spcAft>
                <a:spcPts val="0"/>
              </a:spcAft>
              <a:buNone/>
            </a:pPr>
            <a:r>
              <a:t/>
            </a:r>
            <a:endParaRPr sz="5057">
              <a:solidFill>
                <a:srgbClr val="373A3C"/>
              </a:solidFill>
              <a:latin typeface="Roboto"/>
              <a:ea typeface="Roboto"/>
              <a:cs typeface="Roboto"/>
              <a:sym typeface="Roboto"/>
            </a:endParaRPr>
          </a:p>
          <a:p>
            <a:pPr indent="0" lvl="0" marL="0" rtl="0" algn="l">
              <a:spcBef>
                <a:spcPts val="12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lnSpc>
                <a:spcPct val="120000"/>
              </a:lnSpc>
              <a:spcBef>
                <a:spcPts val="0"/>
              </a:spcBef>
              <a:spcAft>
                <a:spcPts val="0"/>
              </a:spcAft>
              <a:buSzPts val="990"/>
              <a:buNone/>
            </a:pPr>
            <a:r>
              <a:rPr lang="es" sz="2820">
                <a:latin typeface="Roboto Slab"/>
                <a:ea typeface="Roboto Slab"/>
                <a:cs typeface="Roboto Slab"/>
                <a:sym typeface="Roboto Slab"/>
              </a:rPr>
              <a:t>¿Qué es el trabajo en equipo?</a:t>
            </a:r>
            <a:endParaRPr sz="2820">
              <a:latin typeface="Roboto Slab"/>
              <a:ea typeface="Roboto Slab"/>
              <a:cs typeface="Roboto Slab"/>
              <a:sym typeface="Roboto Slab"/>
            </a:endParaRPr>
          </a:p>
          <a:p>
            <a:pPr indent="0" lvl="0" marL="0" rtl="0" algn="l">
              <a:spcBef>
                <a:spcPts val="400"/>
              </a:spcBef>
              <a:spcAft>
                <a:spcPts val="0"/>
              </a:spcAft>
              <a:buSzPts val="990"/>
              <a:buNone/>
            </a:pPr>
            <a:r>
              <a:t/>
            </a:r>
            <a:endParaRPr sz="2340"/>
          </a:p>
        </p:txBody>
      </p:sp>
      <p:sp>
        <p:nvSpPr>
          <p:cNvPr id="117" name="Google Shape;117;p18"/>
          <p:cNvSpPr txBox="1"/>
          <p:nvPr>
            <p:ph idx="1" type="body"/>
          </p:nvPr>
        </p:nvSpPr>
        <p:spPr>
          <a:xfrm>
            <a:off x="729450" y="2117450"/>
            <a:ext cx="8119500" cy="2408400"/>
          </a:xfrm>
          <a:prstGeom prst="rect">
            <a:avLst/>
          </a:prstGeom>
        </p:spPr>
        <p:txBody>
          <a:bodyPr anchorCtr="0" anchor="t" bIns="91425" lIns="91425" spcFirstLastPara="1" rIns="91425" wrap="square" tIns="91425">
            <a:normAutofit fontScale="25000" lnSpcReduction="20000"/>
          </a:bodyPr>
          <a:lstStyle/>
          <a:p>
            <a:pPr indent="0" lvl="0" marL="0" rtl="0" algn="l">
              <a:lnSpc>
                <a:spcPct val="130000"/>
              </a:lnSpc>
              <a:spcBef>
                <a:spcPts val="0"/>
              </a:spcBef>
              <a:spcAft>
                <a:spcPts val="0"/>
              </a:spcAft>
              <a:buNone/>
            </a:pPr>
            <a:r>
              <a:rPr b="1" lang="es" sz="6207">
                <a:solidFill>
                  <a:srgbClr val="000000"/>
                </a:solidFill>
                <a:latin typeface="Roboto Slab"/>
                <a:ea typeface="Roboto Slab"/>
                <a:cs typeface="Roboto Slab"/>
                <a:sym typeface="Roboto Slab"/>
              </a:rPr>
              <a:t>Antes de empezar a trabajar como equipo ¿Qué necesitamos?</a:t>
            </a:r>
            <a:endParaRPr b="1" sz="10673">
              <a:solidFill>
                <a:srgbClr val="000000"/>
              </a:solidFill>
              <a:latin typeface="Roboto Slab"/>
              <a:ea typeface="Roboto Slab"/>
              <a:cs typeface="Roboto Slab"/>
              <a:sym typeface="Roboto Slab"/>
            </a:endParaRPr>
          </a:p>
          <a:p>
            <a:pPr indent="-298694" lvl="2" marL="1371600" marR="0" rtl="0" algn="l">
              <a:lnSpc>
                <a:spcPct val="130000"/>
              </a:lnSpc>
              <a:spcBef>
                <a:spcPts val="1200"/>
              </a:spcBef>
              <a:spcAft>
                <a:spcPts val="0"/>
              </a:spcAft>
              <a:buClr>
                <a:srgbClr val="373A3C"/>
              </a:buClr>
              <a:buSzPct val="78630"/>
              <a:buFont typeface="Roboto"/>
              <a:buChar char="■"/>
            </a:pPr>
            <a:r>
              <a:rPr b="1" lang="es" sz="5615">
                <a:solidFill>
                  <a:srgbClr val="373A3C"/>
                </a:solidFill>
                <a:latin typeface="Roboto"/>
                <a:ea typeface="Roboto"/>
                <a:cs typeface="Roboto"/>
                <a:sym typeface="Roboto"/>
              </a:rPr>
              <a:t>Objetivo</a:t>
            </a:r>
            <a:r>
              <a:rPr b="1" lang="es" sz="4815">
                <a:solidFill>
                  <a:srgbClr val="373A3C"/>
                </a:solidFill>
                <a:latin typeface="Roboto"/>
                <a:ea typeface="Roboto"/>
                <a:cs typeface="Roboto"/>
                <a:sym typeface="Roboto"/>
              </a:rPr>
              <a:t>: </a:t>
            </a:r>
            <a:r>
              <a:rPr lang="es" sz="5615">
                <a:solidFill>
                  <a:srgbClr val="373A3C"/>
                </a:solidFill>
                <a:latin typeface="Roboto"/>
                <a:ea typeface="Roboto"/>
                <a:cs typeface="Roboto"/>
                <a:sym typeface="Roboto"/>
              </a:rPr>
              <a:t>Cuál es el objetivo y los pasos necesarios para conseguirlo.</a:t>
            </a:r>
            <a:endParaRPr b="1" sz="4815">
              <a:solidFill>
                <a:srgbClr val="373A3C"/>
              </a:solidFill>
              <a:latin typeface="Roboto"/>
              <a:ea typeface="Roboto"/>
              <a:cs typeface="Roboto"/>
              <a:sym typeface="Roboto"/>
            </a:endParaRPr>
          </a:p>
          <a:p>
            <a:pPr indent="-298694" lvl="2" marL="1371600" marR="0" rtl="0" algn="l">
              <a:lnSpc>
                <a:spcPct val="130000"/>
              </a:lnSpc>
              <a:spcBef>
                <a:spcPts val="0"/>
              </a:spcBef>
              <a:spcAft>
                <a:spcPts val="0"/>
              </a:spcAft>
              <a:buClr>
                <a:srgbClr val="373A3C"/>
              </a:buClr>
              <a:buSzPct val="78630"/>
              <a:buFont typeface="Roboto"/>
              <a:buChar char="■"/>
            </a:pPr>
            <a:r>
              <a:rPr b="1" lang="es" sz="5615">
                <a:solidFill>
                  <a:srgbClr val="373A3C"/>
                </a:solidFill>
                <a:latin typeface="Roboto"/>
                <a:ea typeface="Roboto"/>
                <a:cs typeface="Roboto"/>
                <a:sym typeface="Roboto"/>
              </a:rPr>
              <a:t>Roles</a:t>
            </a:r>
            <a:r>
              <a:rPr b="1" lang="es" sz="4815">
                <a:solidFill>
                  <a:srgbClr val="373A3C"/>
                </a:solidFill>
                <a:latin typeface="Roboto"/>
                <a:ea typeface="Roboto"/>
                <a:cs typeface="Roboto"/>
                <a:sym typeface="Roboto"/>
              </a:rPr>
              <a:t>: </a:t>
            </a:r>
            <a:r>
              <a:rPr lang="es" sz="5615">
                <a:solidFill>
                  <a:srgbClr val="373A3C"/>
                </a:solidFill>
                <a:latin typeface="Roboto"/>
                <a:ea typeface="Roboto"/>
                <a:cs typeface="Roboto"/>
                <a:sym typeface="Roboto"/>
              </a:rPr>
              <a:t>Definir las tareas y responsabilidades de cada miembro .</a:t>
            </a:r>
            <a:endParaRPr b="1" sz="4815">
              <a:solidFill>
                <a:srgbClr val="373A3C"/>
              </a:solidFill>
              <a:latin typeface="Roboto"/>
              <a:ea typeface="Roboto"/>
              <a:cs typeface="Roboto"/>
              <a:sym typeface="Roboto"/>
            </a:endParaRPr>
          </a:p>
          <a:p>
            <a:pPr indent="-298694" lvl="2" marL="1371600" marR="0" rtl="0" algn="l">
              <a:lnSpc>
                <a:spcPct val="130000"/>
              </a:lnSpc>
              <a:spcBef>
                <a:spcPts val="0"/>
              </a:spcBef>
              <a:spcAft>
                <a:spcPts val="0"/>
              </a:spcAft>
              <a:buClr>
                <a:srgbClr val="373A3C"/>
              </a:buClr>
              <a:buSzPct val="78630"/>
              <a:buFont typeface="Roboto"/>
              <a:buChar char="■"/>
            </a:pPr>
            <a:r>
              <a:rPr b="1" lang="es" sz="5615">
                <a:solidFill>
                  <a:srgbClr val="373A3C"/>
                </a:solidFill>
                <a:latin typeface="Roboto"/>
                <a:ea typeface="Roboto"/>
                <a:cs typeface="Roboto"/>
                <a:sym typeface="Roboto"/>
              </a:rPr>
              <a:t>Normas</a:t>
            </a:r>
            <a:r>
              <a:rPr b="1" lang="es" sz="4815">
                <a:solidFill>
                  <a:srgbClr val="373A3C"/>
                </a:solidFill>
                <a:latin typeface="Roboto"/>
                <a:ea typeface="Roboto"/>
                <a:cs typeface="Roboto"/>
                <a:sym typeface="Roboto"/>
              </a:rPr>
              <a:t>: </a:t>
            </a:r>
            <a:r>
              <a:rPr lang="es" sz="5615">
                <a:solidFill>
                  <a:srgbClr val="373A3C"/>
                </a:solidFill>
                <a:latin typeface="Roboto"/>
                <a:ea typeface="Roboto"/>
                <a:cs typeface="Roboto"/>
                <a:sym typeface="Roboto"/>
              </a:rPr>
              <a:t>Normas para mejorar el funcionamiento del equipo.</a:t>
            </a:r>
            <a:endParaRPr b="1" sz="4815">
              <a:solidFill>
                <a:srgbClr val="373A3C"/>
              </a:solidFill>
              <a:latin typeface="Roboto"/>
              <a:ea typeface="Roboto"/>
              <a:cs typeface="Roboto"/>
              <a:sym typeface="Roboto"/>
            </a:endParaRPr>
          </a:p>
          <a:p>
            <a:pPr indent="-298694" lvl="2" marL="1371600" marR="0" rtl="0" algn="l">
              <a:lnSpc>
                <a:spcPct val="130000"/>
              </a:lnSpc>
              <a:spcBef>
                <a:spcPts val="0"/>
              </a:spcBef>
              <a:spcAft>
                <a:spcPts val="0"/>
              </a:spcAft>
              <a:buClr>
                <a:srgbClr val="373A3C"/>
              </a:buClr>
              <a:buSzPct val="78630"/>
              <a:buFont typeface="Roboto"/>
              <a:buChar char="■"/>
            </a:pPr>
            <a:r>
              <a:rPr b="1" lang="es" sz="5615">
                <a:solidFill>
                  <a:srgbClr val="373A3C"/>
                </a:solidFill>
                <a:latin typeface="Roboto"/>
                <a:ea typeface="Roboto"/>
                <a:cs typeface="Roboto"/>
                <a:sym typeface="Roboto"/>
              </a:rPr>
              <a:t>Comunicación</a:t>
            </a:r>
            <a:r>
              <a:rPr b="1" lang="es" sz="4815">
                <a:solidFill>
                  <a:srgbClr val="373A3C"/>
                </a:solidFill>
                <a:latin typeface="Roboto"/>
                <a:ea typeface="Roboto"/>
                <a:cs typeface="Roboto"/>
                <a:sym typeface="Roboto"/>
              </a:rPr>
              <a:t>: </a:t>
            </a:r>
            <a:r>
              <a:rPr lang="es" sz="5615">
                <a:solidFill>
                  <a:srgbClr val="373A3C"/>
                </a:solidFill>
                <a:latin typeface="Roboto"/>
                <a:ea typeface="Roboto"/>
                <a:cs typeface="Roboto"/>
                <a:sym typeface="Roboto"/>
              </a:rPr>
              <a:t>Establecer unos canales de comunicación facilitará la comunicación.</a:t>
            </a:r>
            <a:endParaRPr b="1" sz="4815">
              <a:solidFill>
                <a:srgbClr val="373A3C"/>
              </a:solidFill>
              <a:latin typeface="Roboto"/>
              <a:ea typeface="Roboto"/>
              <a:cs typeface="Roboto"/>
              <a:sym typeface="Roboto"/>
            </a:endParaRPr>
          </a:p>
          <a:p>
            <a:pPr indent="-298694" lvl="2" marL="1371600" marR="0" rtl="0" algn="l">
              <a:lnSpc>
                <a:spcPct val="130000"/>
              </a:lnSpc>
              <a:spcBef>
                <a:spcPts val="0"/>
              </a:spcBef>
              <a:spcAft>
                <a:spcPts val="0"/>
              </a:spcAft>
              <a:buClr>
                <a:srgbClr val="373A3C"/>
              </a:buClr>
              <a:buSzPct val="78630"/>
              <a:buFont typeface="Roboto"/>
              <a:buChar char="■"/>
            </a:pPr>
            <a:r>
              <a:rPr b="1" lang="es" sz="5615">
                <a:solidFill>
                  <a:srgbClr val="373A3C"/>
                </a:solidFill>
                <a:latin typeface="Roboto"/>
                <a:ea typeface="Roboto"/>
                <a:cs typeface="Roboto"/>
                <a:sym typeface="Roboto"/>
              </a:rPr>
              <a:t>Recursos</a:t>
            </a:r>
            <a:r>
              <a:rPr b="1" lang="es" sz="4815">
                <a:solidFill>
                  <a:srgbClr val="373A3C"/>
                </a:solidFill>
                <a:latin typeface="Roboto"/>
                <a:ea typeface="Roboto"/>
                <a:cs typeface="Roboto"/>
                <a:sym typeface="Roboto"/>
              </a:rPr>
              <a:t>:  </a:t>
            </a:r>
            <a:r>
              <a:rPr lang="es" sz="5615">
                <a:solidFill>
                  <a:srgbClr val="373A3C"/>
                </a:solidFill>
                <a:latin typeface="Roboto"/>
                <a:ea typeface="Roboto"/>
                <a:cs typeface="Roboto"/>
                <a:sym typeface="Roboto"/>
              </a:rPr>
              <a:t>Tener claros los recursos de los que se dispone y que serán necesarios.</a:t>
            </a:r>
            <a:endParaRPr b="1" sz="4815">
              <a:solidFill>
                <a:srgbClr val="373A3C"/>
              </a:solidFill>
              <a:latin typeface="Roboto"/>
              <a:ea typeface="Roboto"/>
              <a:cs typeface="Roboto"/>
              <a:sym typeface="Roboto"/>
            </a:endParaRPr>
          </a:p>
          <a:p>
            <a:pPr indent="-298694" lvl="2" marL="1371600" marR="0" rtl="0" algn="l">
              <a:lnSpc>
                <a:spcPct val="130000"/>
              </a:lnSpc>
              <a:spcBef>
                <a:spcPts val="0"/>
              </a:spcBef>
              <a:spcAft>
                <a:spcPts val="0"/>
              </a:spcAft>
              <a:buClr>
                <a:srgbClr val="373A3C"/>
              </a:buClr>
              <a:buSzPct val="78630"/>
              <a:buFont typeface="Roboto"/>
              <a:buChar char="■"/>
            </a:pPr>
            <a:r>
              <a:rPr b="1" lang="es" sz="5615">
                <a:solidFill>
                  <a:srgbClr val="373A3C"/>
                </a:solidFill>
                <a:latin typeface="Roboto"/>
                <a:ea typeface="Roboto"/>
                <a:cs typeface="Roboto"/>
                <a:sym typeface="Roboto"/>
              </a:rPr>
              <a:t>Planificación</a:t>
            </a:r>
            <a:r>
              <a:rPr b="1" lang="es" sz="4815">
                <a:solidFill>
                  <a:srgbClr val="373A3C"/>
                </a:solidFill>
                <a:latin typeface="Roboto"/>
                <a:ea typeface="Roboto"/>
                <a:cs typeface="Roboto"/>
                <a:sym typeface="Roboto"/>
              </a:rPr>
              <a:t>: </a:t>
            </a:r>
            <a:r>
              <a:rPr lang="es" sz="5615">
                <a:solidFill>
                  <a:srgbClr val="373A3C"/>
                </a:solidFill>
                <a:latin typeface="Roboto"/>
                <a:ea typeface="Roboto"/>
                <a:cs typeface="Roboto"/>
                <a:sym typeface="Roboto"/>
              </a:rPr>
              <a:t>Hará el trabajo más llevadero y organizado.</a:t>
            </a:r>
            <a:endParaRPr b="1" sz="4815">
              <a:solidFill>
                <a:srgbClr val="373A3C"/>
              </a:solidFill>
              <a:latin typeface="Roboto"/>
              <a:ea typeface="Roboto"/>
              <a:cs typeface="Roboto"/>
              <a:sym typeface="Roboto"/>
            </a:endParaRPr>
          </a:p>
          <a:p>
            <a:pPr indent="0" lvl="0" marL="0" rtl="0" algn="l">
              <a:lnSpc>
                <a:spcPct val="130000"/>
              </a:lnSpc>
              <a:spcBef>
                <a:spcPts val="1200"/>
              </a:spcBef>
              <a:spcAft>
                <a:spcPts val="0"/>
              </a:spcAft>
              <a:buNone/>
            </a:pPr>
            <a:r>
              <a:t/>
            </a:r>
            <a:endParaRPr sz="5057">
              <a:solidFill>
                <a:srgbClr val="373A3C"/>
              </a:solidFill>
              <a:latin typeface="Roboto"/>
              <a:ea typeface="Roboto"/>
              <a:cs typeface="Roboto"/>
              <a:sym typeface="Roboto"/>
            </a:endParaRPr>
          </a:p>
          <a:p>
            <a:pPr indent="0" lvl="0" marL="0" rtl="0" algn="l">
              <a:spcBef>
                <a:spcPts val="12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2400"/>
              </a:spcBef>
              <a:spcAft>
                <a:spcPts val="0"/>
              </a:spcAft>
              <a:buNone/>
            </a:pPr>
            <a:r>
              <a:rPr lang="es" sz="2820">
                <a:latin typeface="Roboto Slab"/>
                <a:ea typeface="Roboto Slab"/>
                <a:cs typeface="Roboto Slab"/>
                <a:sym typeface="Roboto Slab"/>
              </a:rPr>
              <a:t>Herramientas de Comunicación</a:t>
            </a:r>
            <a:endParaRPr sz="1800">
              <a:solidFill>
                <a:srgbClr val="63A600"/>
              </a:solidFill>
              <a:latin typeface="Roboto Slab"/>
              <a:ea typeface="Roboto Slab"/>
              <a:cs typeface="Roboto Slab"/>
              <a:sym typeface="Roboto Slab"/>
            </a:endParaRPr>
          </a:p>
          <a:p>
            <a:pPr indent="0" lvl="0" marL="0" rtl="0" algn="l">
              <a:spcBef>
                <a:spcPts val="0"/>
              </a:spcBef>
              <a:spcAft>
                <a:spcPts val="0"/>
              </a:spcAft>
              <a:buNone/>
            </a:pPr>
            <a:r>
              <a:t/>
            </a:r>
            <a:endParaRPr/>
          </a:p>
        </p:txBody>
      </p:sp>
      <p:pic>
        <p:nvPicPr>
          <p:cNvPr id="123" name="Google Shape;123;p19"/>
          <p:cNvPicPr preferRelativeResize="0"/>
          <p:nvPr/>
        </p:nvPicPr>
        <p:blipFill>
          <a:blip r:embed="rId3">
            <a:alphaModFix/>
          </a:blip>
          <a:stretch>
            <a:fillRect/>
          </a:stretch>
        </p:blipFill>
        <p:spPr>
          <a:xfrm>
            <a:off x="1387075" y="2729725"/>
            <a:ext cx="1425225" cy="1425225"/>
          </a:xfrm>
          <a:prstGeom prst="rect">
            <a:avLst/>
          </a:prstGeom>
          <a:noFill/>
          <a:ln>
            <a:noFill/>
          </a:ln>
        </p:spPr>
      </p:pic>
      <p:pic>
        <p:nvPicPr>
          <p:cNvPr id="124" name="Google Shape;124;p19"/>
          <p:cNvPicPr preferRelativeResize="0"/>
          <p:nvPr/>
        </p:nvPicPr>
        <p:blipFill rotWithShape="1">
          <a:blip r:embed="rId4">
            <a:alphaModFix/>
          </a:blip>
          <a:srcRect b="14217" l="16291" r="12473" t="16193"/>
          <a:stretch/>
        </p:blipFill>
        <p:spPr>
          <a:xfrm>
            <a:off x="3808700" y="2696650"/>
            <a:ext cx="1526600" cy="1491375"/>
          </a:xfrm>
          <a:prstGeom prst="rect">
            <a:avLst/>
          </a:prstGeom>
          <a:noFill/>
          <a:ln>
            <a:noFill/>
          </a:ln>
        </p:spPr>
      </p:pic>
      <p:pic>
        <p:nvPicPr>
          <p:cNvPr id="125" name="Google Shape;125;p19"/>
          <p:cNvPicPr preferRelativeResize="0"/>
          <p:nvPr/>
        </p:nvPicPr>
        <p:blipFill>
          <a:blip r:embed="rId5">
            <a:alphaModFix/>
          </a:blip>
          <a:stretch>
            <a:fillRect/>
          </a:stretch>
        </p:blipFill>
        <p:spPr>
          <a:xfrm>
            <a:off x="6331700" y="2968350"/>
            <a:ext cx="1265575" cy="9479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2400"/>
              </a:spcBef>
              <a:spcAft>
                <a:spcPts val="0"/>
              </a:spcAft>
              <a:buNone/>
            </a:pPr>
            <a:r>
              <a:rPr lang="es" sz="2820">
                <a:latin typeface="Roboto Slab"/>
                <a:ea typeface="Roboto Slab"/>
                <a:cs typeface="Roboto Slab"/>
                <a:sym typeface="Roboto Slab"/>
              </a:rPr>
              <a:t>Herramientas de Planificación</a:t>
            </a:r>
            <a:endParaRPr sz="1800">
              <a:solidFill>
                <a:srgbClr val="63A600"/>
              </a:solidFill>
              <a:latin typeface="Roboto Slab"/>
              <a:ea typeface="Roboto Slab"/>
              <a:cs typeface="Roboto Slab"/>
              <a:sym typeface="Roboto Slab"/>
            </a:endParaRPr>
          </a:p>
          <a:p>
            <a:pPr indent="0" lvl="0" marL="0" rtl="0" algn="l">
              <a:spcBef>
                <a:spcPts val="0"/>
              </a:spcBef>
              <a:spcAft>
                <a:spcPts val="0"/>
              </a:spcAft>
              <a:buNone/>
            </a:pPr>
            <a:r>
              <a:t/>
            </a:r>
            <a:endParaRPr/>
          </a:p>
        </p:txBody>
      </p:sp>
      <p:pic>
        <p:nvPicPr>
          <p:cNvPr id="131" name="Google Shape;131;p20"/>
          <p:cNvPicPr preferRelativeResize="0"/>
          <p:nvPr/>
        </p:nvPicPr>
        <p:blipFill>
          <a:blip r:embed="rId3">
            <a:alphaModFix/>
          </a:blip>
          <a:stretch>
            <a:fillRect/>
          </a:stretch>
        </p:blipFill>
        <p:spPr>
          <a:xfrm>
            <a:off x="1361925" y="2487725"/>
            <a:ext cx="2857500" cy="1600200"/>
          </a:xfrm>
          <a:prstGeom prst="rect">
            <a:avLst/>
          </a:prstGeom>
          <a:noFill/>
          <a:ln>
            <a:noFill/>
          </a:ln>
        </p:spPr>
      </p:pic>
      <p:pic>
        <p:nvPicPr>
          <p:cNvPr id="132" name="Google Shape;132;p20"/>
          <p:cNvPicPr preferRelativeResize="0"/>
          <p:nvPr/>
        </p:nvPicPr>
        <p:blipFill>
          <a:blip r:embed="rId4">
            <a:alphaModFix/>
          </a:blip>
          <a:stretch>
            <a:fillRect/>
          </a:stretch>
        </p:blipFill>
        <p:spPr>
          <a:xfrm>
            <a:off x="5663575" y="2487722"/>
            <a:ext cx="1600200" cy="16002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1"/>
          <p:cNvSpPr txBox="1"/>
          <p:nvPr>
            <p:ph type="ctrTitle"/>
          </p:nvPr>
        </p:nvSpPr>
        <p:spPr>
          <a:xfrm>
            <a:off x="3361950" y="1739400"/>
            <a:ext cx="2420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sz="9600"/>
              <a:t>FIN</a:t>
            </a:r>
            <a:endParaRPr sz="96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