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4">
  <p:sldMasterIdLst>
    <p:sldMasterId id="2147483648" r:id="rId4"/>
  </p:sldMasterIdLst>
  <p:notesMasterIdLst>
    <p:notesMasterId r:id="rId18"/>
  </p:notesMasterIdLst>
  <p:sldIdLst>
    <p:sldId id="256" r:id="rId5"/>
    <p:sldId id="257" r:id="rId6"/>
    <p:sldId id="258" r:id="rId7"/>
    <p:sldId id="266" r:id="rId8"/>
    <p:sldId id="262" r:id="rId9"/>
    <p:sldId id="270" r:id="rId10"/>
    <p:sldId id="268" r:id="rId11"/>
    <p:sldId id="265" r:id="rId12"/>
    <p:sldId id="267" r:id="rId13"/>
    <p:sldId id="264" r:id="rId14"/>
    <p:sldId id="263" r:id="rId15"/>
    <p:sldId id="259"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4660"/>
  </p:normalViewPr>
  <p:slideViewPr>
    <p:cSldViewPr snapToGrid="0">
      <p:cViewPr varScale="1">
        <p:scale>
          <a:sx n="77" d="100"/>
          <a:sy n="77" d="100"/>
        </p:scale>
        <p:origin x="5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0ACD4-607C-4753-A449-CA33D763D989}" type="datetimeFigureOut">
              <a:rPr lang="es-ES" smtClean="0"/>
              <a:t>20/05/2021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C2DA4-3D3D-4D61-84C8-7CF42829A815}" type="slidenum">
              <a:rPr lang="es-ES" smtClean="0"/>
              <a:t>‹Nº›</a:t>
            </a:fld>
            <a:endParaRPr lang="es-ES"/>
          </a:p>
        </p:txBody>
      </p:sp>
    </p:spTree>
    <p:extLst>
      <p:ext uri="{BB962C8B-B14F-4D97-AF65-F5344CB8AC3E}">
        <p14:creationId xmlns:p14="http://schemas.microsoft.com/office/powerpoint/2010/main" val="317553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7C2DA4-3D3D-4D61-84C8-7CF42829A815}" type="slidenum">
              <a:rPr lang="es-ES" smtClean="0"/>
              <a:t>2</a:t>
            </a:fld>
            <a:endParaRPr lang="es-ES"/>
          </a:p>
        </p:txBody>
      </p:sp>
    </p:spTree>
    <p:extLst>
      <p:ext uri="{BB962C8B-B14F-4D97-AF65-F5344CB8AC3E}">
        <p14:creationId xmlns:p14="http://schemas.microsoft.com/office/powerpoint/2010/main" val="3308765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5/20/2021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5/20/2021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5/20/2021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5/20/2021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5/20/2021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31" y="218763"/>
            <a:ext cx="95567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4525" y="102875"/>
            <a:ext cx="860425" cy="140176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p:cNvSpPr>
            <a:spLocks noChangeArrowheads="1"/>
          </p:cNvSpPr>
          <p:nvPr/>
        </p:nvSpPr>
        <p:spPr bwMode="auto">
          <a:xfrm>
            <a:off x="1032469" y="13189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s-MX" sz="1800" b="0" i="0" u="none" strike="noStrike" cap="none" normalizeH="0" baseline="0">
              <a:ln>
                <a:noFill/>
              </a:ln>
              <a:solidFill>
                <a:schemeClr val="tx1"/>
              </a:solidFill>
              <a:effectLst/>
              <a:latin typeface="Arial" panose="020B0604020202020204" pitchFamily="34" charset="0"/>
            </a:endParaRPr>
          </a:p>
        </p:txBody>
      </p:sp>
      <p:sp>
        <p:nvSpPr>
          <p:cNvPr id="14" name="Rectángulo 13"/>
          <p:cNvSpPr/>
          <p:nvPr/>
        </p:nvSpPr>
        <p:spPr>
          <a:xfrm>
            <a:off x="3132138" y="13098463"/>
            <a:ext cx="7810500" cy="549275"/>
          </a:xfrm>
          <a:prstGeom prst="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ES"/>
          </a:p>
        </p:txBody>
      </p:sp>
      <p:sp>
        <p:nvSpPr>
          <p:cNvPr id="13" name="Rectángulo 12"/>
          <p:cNvSpPr/>
          <p:nvPr/>
        </p:nvSpPr>
        <p:spPr>
          <a:xfrm>
            <a:off x="3108988" y="1588009"/>
            <a:ext cx="5598007" cy="369332"/>
          </a:xfrm>
          <a:prstGeom prst="rect">
            <a:avLst/>
          </a:prstGeom>
        </p:spPr>
        <p:txBody>
          <a:bodyPr wrap="none">
            <a:spAutoFit/>
          </a:bodyPr>
          <a:lstStyle/>
          <a:p>
            <a:r>
              <a:rPr lang="es-ES" b="1" dirty="0"/>
              <a:t>Aplicación de las Tecnologías de la Información</a:t>
            </a:r>
          </a:p>
        </p:txBody>
      </p:sp>
      <p:sp>
        <p:nvSpPr>
          <p:cNvPr id="15" name="Rectángulo 14"/>
          <p:cNvSpPr/>
          <p:nvPr/>
        </p:nvSpPr>
        <p:spPr>
          <a:xfrm>
            <a:off x="4114044" y="3446665"/>
            <a:ext cx="2744661" cy="305084"/>
          </a:xfrm>
          <a:prstGeom prst="rect">
            <a:avLst/>
          </a:prstGeom>
        </p:spPr>
        <p:txBody>
          <a:bodyPr wrap="none">
            <a:spAutoFit/>
          </a:bodyPr>
          <a:lstStyle/>
          <a:p>
            <a:pPr marL="396875" algn="ctr">
              <a:lnSpc>
                <a:spcPct val="107000"/>
              </a:lnSpc>
              <a:spcBef>
                <a:spcPts val="445"/>
              </a:spcBef>
              <a:spcAft>
                <a:spcPts val="800"/>
              </a:spcAft>
              <a:tabLst>
                <a:tab pos="1587500" algn="l"/>
                <a:tab pos="4106545" algn="l"/>
                <a:tab pos="5377180" algn="l"/>
              </a:tabLst>
            </a:pPr>
            <a:r>
              <a:rPr lang="es-MX" sz="1400" dirty="0">
                <a:latin typeface="+mj-lt"/>
                <a:ea typeface="Calibri" panose="020F0502020204030204" pitchFamily="34" charset="0"/>
                <a:cs typeface="Times New Roman" panose="02020603050405020304" pitchFamily="18" charset="0"/>
              </a:rPr>
              <a:t>Equipo</a:t>
            </a:r>
            <a:r>
              <a:rPr lang="es-MX" sz="1400" spc="-10" dirty="0">
                <a:latin typeface="+mj-lt"/>
                <a:ea typeface="Calibri" panose="020F0502020204030204" pitchFamily="34" charset="0"/>
                <a:cs typeface="Times New Roman" panose="02020603050405020304" pitchFamily="18" charset="0"/>
              </a:rPr>
              <a:t> </a:t>
            </a:r>
            <a:r>
              <a:rPr lang="es-MX" sz="1400" dirty="0">
                <a:latin typeface="+mj-lt"/>
                <a:ea typeface="Calibri" panose="020F0502020204030204" pitchFamily="34" charset="0"/>
                <a:cs typeface="Times New Roman" panose="02020603050405020304" pitchFamily="18" charset="0"/>
              </a:rPr>
              <a:t>#1   	Grupo: 032</a:t>
            </a:r>
            <a:endParaRPr lang="es-ES" sz="1050" dirty="0">
              <a:effectLst/>
              <a:latin typeface="+mj-lt"/>
              <a:ea typeface="Calibri" panose="020F0502020204030204" pitchFamily="34" charset="0"/>
              <a:cs typeface="Times New Roman" panose="02020603050405020304" pitchFamily="18" charset="0"/>
            </a:endParaRPr>
          </a:p>
        </p:txBody>
      </p:sp>
      <p:graphicFrame>
        <p:nvGraphicFramePr>
          <p:cNvPr id="17" name="Tabla 16"/>
          <p:cNvGraphicFramePr>
            <a:graphicFrameLocks noGrp="1"/>
          </p:cNvGraphicFramePr>
          <p:nvPr>
            <p:extLst>
              <p:ext uri="{D42A27DB-BD31-4B8C-83A1-F6EECF244321}">
                <p14:modId xmlns:p14="http://schemas.microsoft.com/office/powerpoint/2010/main" val="2921633007"/>
              </p:ext>
            </p:extLst>
          </p:nvPr>
        </p:nvGraphicFramePr>
        <p:xfrm>
          <a:off x="2663237" y="3788670"/>
          <a:ext cx="5749261" cy="1159159"/>
        </p:xfrm>
        <a:graphic>
          <a:graphicData uri="http://schemas.openxmlformats.org/drawingml/2006/table">
            <a:tbl>
              <a:tblPr firstRow="1" firstCol="1" lastRow="1" lastCol="1" bandRow="1" bandCol="1">
                <a:tableStyleId>{2D5ABB26-0587-4C30-8999-92F81FD0307C}</a:tableStyleId>
              </a:tblPr>
              <a:tblGrid>
                <a:gridCol w="201229">
                  <a:extLst>
                    <a:ext uri="{9D8B030D-6E8A-4147-A177-3AD203B41FA5}">
                      <a16:colId xmlns:a16="http://schemas.microsoft.com/office/drawing/2014/main" val="20000"/>
                    </a:ext>
                  </a:extLst>
                </a:gridCol>
                <a:gridCol w="2754313">
                  <a:extLst>
                    <a:ext uri="{9D8B030D-6E8A-4147-A177-3AD203B41FA5}">
                      <a16:colId xmlns:a16="http://schemas.microsoft.com/office/drawing/2014/main" val="20001"/>
                    </a:ext>
                  </a:extLst>
                </a:gridCol>
                <a:gridCol w="1373055">
                  <a:extLst>
                    <a:ext uri="{9D8B030D-6E8A-4147-A177-3AD203B41FA5}">
                      <a16:colId xmlns:a16="http://schemas.microsoft.com/office/drawing/2014/main" val="20002"/>
                    </a:ext>
                  </a:extLst>
                </a:gridCol>
                <a:gridCol w="1420664">
                  <a:extLst>
                    <a:ext uri="{9D8B030D-6E8A-4147-A177-3AD203B41FA5}">
                      <a16:colId xmlns:a16="http://schemas.microsoft.com/office/drawing/2014/main" val="20003"/>
                    </a:ext>
                  </a:extLst>
                </a:gridCol>
              </a:tblGrid>
              <a:tr h="363504">
                <a:tc>
                  <a:txBody>
                    <a:bodyPr/>
                    <a:lstStyle/>
                    <a:p>
                      <a:pPr marL="1056640" marR="1051560" algn="ctr">
                        <a:lnSpc>
                          <a:spcPts val="1505"/>
                        </a:lnSpc>
                        <a:spcAft>
                          <a:spcPts val="0"/>
                        </a:spcAft>
                      </a:pPr>
                      <a:r>
                        <a:rPr lang="es-MX" sz="1400" dirty="0">
                          <a:effectLst/>
                        </a:rPr>
                        <a:t> </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1056640" marR="1051560" algn="ctr">
                        <a:lnSpc>
                          <a:spcPts val="1505"/>
                        </a:lnSpc>
                        <a:spcAft>
                          <a:spcPts val="0"/>
                        </a:spcAft>
                      </a:pPr>
                      <a:r>
                        <a:rPr lang="es-MX" sz="1200" dirty="0">
                          <a:effectLst/>
                        </a:rPr>
                        <a:t>Nombre</a:t>
                      </a:r>
                      <a:endParaRPr lang="es-ES" sz="105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293370">
                        <a:lnSpc>
                          <a:spcPts val="1505"/>
                        </a:lnSpc>
                        <a:spcAft>
                          <a:spcPts val="0"/>
                        </a:spcAft>
                      </a:pPr>
                      <a:r>
                        <a:rPr lang="es-MX" sz="1400">
                          <a:effectLst/>
                        </a:rPr>
                        <a:t>Matricula</a:t>
                      </a:r>
                      <a:endParaRPr lang="es-E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392430">
                        <a:lnSpc>
                          <a:spcPts val="1505"/>
                        </a:lnSpc>
                        <a:spcAft>
                          <a:spcPts val="0"/>
                        </a:spcAft>
                      </a:pPr>
                      <a:r>
                        <a:rPr lang="es-MX" sz="1400" dirty="0">
                          <a:effectLst/>
                        </a:rPr>
                        <a:t>Carrera</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03835">
                <a:tc>
                  <a:txBody>
                    <a:bodyPr/>
                    <a:lstStyle/>
                    <a:p>
                      <a:pPr>
                        <a:spcAft>
                          <a:spcPts val="0"/>
                        </a:spcAft>
                      </a:pPr>
                      <a:r>
                        <a:rPr lang="es-MX" sz="1200" dirty="0">
                          <a:effectLst/>
                        </a:rPr>
                        <a:t>1</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MX" sz="1200" dirty="0">
                          <a:effectLst/>
                        </a:rPr>
                        <a:t>Aída Iliana Sarmiento Mier</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MX" sz="1200">
                          <a:effectLst/>
                        </a:rPr>
                        <a:t>1461914</a:t>
                      </a:r>
                      <a:endParaRPr lang="es-E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s-MX" sz="1200">
                          <a:effectLst/>
                        </a:rPr>
                        <a:t>IAS</a:t>
                      </a:r>
                      <a:endParaRPr lang="es-E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05105">
                <a:tc>
                  <a:txBody>
                    <a:bodyPr/>
                    <a:lstStyle/>
                    <a:p>
                      <a:pPr>
                        <a:spcAft>
                          <a:spcPts val="0"/>
                        </a:spcAft>
                      </a:pPr>
                      <a:r>
                        <a:rPr lang="es-MX" sz="1200">
                          <a:effectLst/>
                        </a:rPr>
                        <a:t>2</a:t>
                      </a:r>
                      <a:endParaRPr lang="es-E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MX" sz="1200" dirty="0">
                          <a:effectLst/>
                        </a:rPr>
                        <a:t>Ángel Iván Ortiz Hernández</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MX" sz="1200" dirty="0">
                          <a:effectLst/>
                        </a:rPr>
                        <a:t>1678628</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s-MX" sz="1200">
                          <a:effectLst/>
                        </a:rPr>
                        <a:t>IMTC</a:t>
                      </a:r>
                      <a:endParaRPr lang="es-E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03835">
                <a:tc>
                  <a:txBody>
                    <a:bodyPr/>
                    <a:lstStyle/>
                    <a:p>
                      <a:pPr>
                        <a:spcAft>
                          <a:spcPts val="0"/>
                        </a:spcAft>
                      </a:pPr>
                      <a:r>
                        <a:rPr lang="es-MX" sz="1200">
                          <a:effectLst/>
                        </a:rPr>
                        <a:t>3</a:t>
                      </a:r>
                      <a:endParaRPr lang="es-E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MX" sz="1200" dirty="0">
                          <a:effectLst/>
                        </a:rPr>
                        <a:t>Edgar Blas Anguiano Martínez</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MX" sz="1200" dirty="0">
                          <a:effectLst/>
                        </a:rPr>
                        <a:t>1728088</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s-MX" sz="1200" dirty="0">
                          <a:effectLst/>
                        </a:rPr>
                        <a:t>IEC</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20015">
                <a:tc>
                  <a:txBody>
                    <a:bodyPr/>
                    <a:lstStyle/>
                    <a:p>
                      <a:pPr>
                        <a:spcAft>
                          <a:spcPts val="0"/>
                        </a:spcAft>
                      </a:pPr>
                      <a:r>
                        <a:rPr lang="es-MX" sz="1200">
                          <a:effectLst/>
                        </a:rPr>
                        <a:t>4</a:t>
                      </a:r>
                      <a:endParaRPr lang="es-E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Aft>
                          <a:spcPts val="0"/>
                        </a:spcAft>
                      </a:pPr>
                      <a:r>
                        <a:rPr lang="es-MX" sz="1200" dirty="0">
                          <a:effectLst/>
                        </a:rPr>
                        <a:t>José Carlos Martínez Rocha</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s-MX" sz="1200">
                          <a:effectLst/>
                        </a:rPr>
                        <a:t>1910386</a:t>
                      </a:r>
                      <a:endParaRPr lang="es-ES" sz="110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s-MX" sz="1200" dirty="0">
                          <a:effectLst/>
                        </a:rPr>
                        <a:t>ITS</a:t>
                      </a:r>
                      <a:endParaRPr lang="es-ES" sz="1100" dirty="0">
                        <a:effectLst/>
                        <a:latin typeface="Arial" panose="020B0604020202020204" pitchFamily="34" charset="0"/>
                        <a:ea typeface="Arial" panose="020B0604020202020204" pitchFamily="34"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8" name="Rectángulo 17"/>
          <p:cNvSpPr/>
          <p:nvPr/>
        </p:nvSpPr>
        <p:spPr>
          <a:xfrm>
            <a:off x="3767981" y="5004766"/>
            <a:ext cx="3829895" cy="307777"/>
          </a:xfrm>
          <a:prstGeom prst="rect">
            <a:avLst/>
          </a:prstGeom>
        </p:spPr>
        <p:txBody>
          <a:bodyPr wrap="none">
            <a:spAutoFit/>
          </a:bodyPr>
          <a:lstStyle/>
          <a:p>
            <a:r>
              <a:rPr lang="es-ES" sz="1400" dirty="0"/>
              <a:t>Maestra: M.A. Ana Karen Antopia Barrón. </a:t>
            </a:r>
          </a:p>
        </p:txBody>
      </p:sp>
      <p:sp>
        <p:nvSpPr>
          <p:cNvPr id="19" name="Rectángulo 18"/>
          <p:cNvSpPr/>
          <p:nvPr/>
        </p:nvSpPr>
        <p:spPr>
          <a:xfrm>
            <a:off x="4376819" y="1957341"/>
            <a:ext cx="2930610" cy="307777"/>
          </a:xfrm>
          <a:prstGeom prst="rect">
            <a:avLst/>
          </a:prstGeom>
        </p:spPr>
        <p:txBody>
          <a:bodyPr wrap="none">
            <a:spAutoFit/>
          </a:bodyPr>
          <a:lstStyle/>
          <a:p>
            <a:r>
              <a:rPr lang="es-ES" sz="1400" dirty="0"/>
              <a:t>Semestre: FEBRERO-JUNIO-2021 </a:t>
            </a:r>
          </a:p>
        </p:txBody>
      </p:sp>
      <p:sp>
        <p:nvSpPr>
          <p:cNvPr id="20" name="Rectángulo 19"/>
          <p:cNvSpPr/>
          <p:nvPr/>
        </p:nvSpPr>
        <p:spPr>
          <a:xfrm>
            <a:off x="2859992" y="672570"/>
            <a:ext cx="6096000" cy="646331"/>
          </a:xfrm>
          <a:prstGeom prst="rect">
            <a:avLst/>
          </a:prstGeom>
        </p:spPr>
        <p:txBody>
          <a:bodyPr>
            <a:spAutoFit/>
          </a:bodyPr>
          <a:lstStyle/>
          <a:p>
            <a:pPr algn="ctr"/>
            <a:r>
              <a:rPr lang="es-ES" dirty="0"/>
              <a:t>UNIVERSIDAD AUTONÓMA DE NUEVO LEÓN</a:t>
            </a:r>
          </a:p>
          <a:p>
            <a:pPr algn="ctr"/>
            <a:r>
              <a:rPr lang="es-ES" dirty="0"/>
              <a:t>FACULTAD DE INGENIERÍA MECÁNICA Y ELÉCTRICA</a:t>
            </a:r>
          </a:p>
        </p:txBody>
      </p:sp>
      <p:sp>
        <p:nvSpPr>
          <p:cNvPr id="22" name="Rectángulo 21"/>
          <p:cNvSpPr/>
          <p:nvPr/>
        </p:nvSpPr>
        <p:spPr>
          <a:xfrm>
            <a:off x="5102979" y="2350261"/>
            <a:ext cx="1478290" cy="369332"/>
          </a:xfrm>
          <a:prstGeom prst="rect">
            <a:avLst/>
          </a:prstGeom>
        </p:spPr>
        <p:txBody>
          <a:bodyPr wrap="none">
            <a:spAutoFit/>
          </a:bodyPr>
          <a:lstStyle/>
          <a:p>
            <a:r>
              <a:rPr lang="es-ES" dirty="0"/>
              <a:t>Evidencia 2</a:t>
            </a:r>
          </a:p>
        </p:txBody>
      </p:sp>
      <p:sp>
        <p:nvSpPr>
          <p:cNvPr id="23" name="Rectángulo 22"/>
          <p:cNvSpPr/>
          <p:nvPr/>
        </p:nvSpPr>
        <p:spPr>
          <a:xfrm>
            <a:off x="2960710" y="2976769"/>
            <a:ext cx="5894562" cy="369332"/>
          </a:xfrm>
          <a:prstGeom prst="rect">
            <a:avLst/>
          </a:prstGeom>
        </p:spPr>
        <p:txBody>
          <a:bodyPr wrap="none">
            <a:spAutoFit/>
          </a:bodyPr>
          <a:lstStyle/>
          <a:p>
            <a:r>
              <a:rPr lang="es-ES" dirty="0"/>
              <a:t>PROBLEMÁTICA DE LA CARRERA DE MECATRONICA</a:t>
            </a:r>
          </a:p>
        </p:txBody>
      </p:sp>
    </p:spTree>
    <p:extLst>
      <p:ext uri="{BB962C8B-B14F-4D97-AF65-F5344CB8AC3E}">
        <p14:creationId xmlns:p14="http://schemas.microsoft.com/office/powerpoint/2010/main" val="28432353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circle(in)">
                                      <p:cBhvr>
                                        <p:cTn id="7" dur="2000"/>
                                        <p:tgtEl>
                                          <p:spTgt spid="20">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circle(in)">
                                      <p:cBhvr>
                                        <p:cTn id="10" dur="2000"/>
                                        <p:tgtEl>
                                          <p:spTgt spid="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circle(in)">
                                      <p:cBhvr>
                                        <p:cTn id="15" dur="20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19">
                                            <p:txEl>
                                              <p:pRg st="0" end="0"/>
                                            </p:txEl>
                                          </p:spTgt>
                                        </p:tgtEl>
                                        <p:attrNameLst>
                                          <p:attrName>style.visibility</p:attrName>
                                        </p:attrNameLst>
                                      </p:cBhvr>
                                      <p:to>
                                        <p:strVal val="visible"/>
                                      </p:to>
                                    </p:set>
                                    <p:animEffect transition="in" filter="circle(in)">
                                      <p:cBhvr>
                                        <p:cTn id="20" dur="2000"/>
                                        <p:tgtEl>
                                          <p:spTgt spid="1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circle(in)">
                                      <p:cBhvr>
                                        <p:cTn id="25" dur="2000"/>
                                        <p:tgtEl>
                                          <p:spTgt spid="2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3">
                                            <p:txEl>
                                              <p:pRg st="0" end="0"/>
                                            </p:txEl>
                                          </p:spTgt>
                                        </p:tgtEl>
                                        <p:attrNameLst>
                                          <p:attrName>style.visibility</p:attrName>
                                        </p:attrNameLst>
                                      </p:cBhvr>
                                      <p:to>
                                        <p:strVal val="visible"/>
                                      </p:to>
                                    </p:set>
                                    <p:animEffect transition="in" filter="circle(in)">
                                      <p:cBhvr>
                                        <p:cTn id="30" dur="2000"/>
                                        <p:tgtEl>
                                          <p:spTgt spid="2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animEffect transition="in" filter="circle(in)">
                                      <p:cBhvr>
                                        <p:cTn id="35" dur="2000"/>
                                        <p:tgtEl>
                                          <p:spTgt spid="15">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nodeType="clickEffect">
                                  <p:stCondLst>
                                    <p:cond delay="0"/>
                                  </p:stCondLst>
                                  <p:childTnLst>
                                    <p:set>
                                      <p:cBhvr>
                                        <p:cTn id="45" dur="1" fill="hold">
                                          <p:stCondLst>
                                            <p:cond delay="0"/>
                                          </p:stCondLst>
                                        </p:cTn>
                                        <p:tgtEl>
                                          <p:spTgt spid="18">
                                            <p:txEl>
                                              <p:pRg st="0" end="0"/>
                                            </p:txEl>
                                          </p:spTgt>
                                        </p:tgtEl>
                                        <p:attrNameLst>
                                          <p:attrName>style.visibility</p:attrName>
                                        </p:attrNameLst>
                                      </p:cBhvr>
                                      <p:to>
                                        <p:strVal val="visible"/>
                                      </p:to>
                                    </p:set>
                                    <p:animEffect transition="in" filter="circle(in)">
                                      <p:cBhvr>
                                        <p:cTn id="46" dur="20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09001" y="1500385"/>
            <a:ext cx="7463328" cy="2400657"/>
          </a:xfrm>
          <a:prstGeom prst="rect">
            <a:avLst/>
          </a:prstGeom>
        </p:spPr>
        <p:txBody>
          <a:bodyPr wrap="square">
            <a:spAutoFit/>
          </a:bodyPr>
          <a:lstStyle/>
          <a:p>
            <a:pPr lvl="0" defTabSz="914400" eaLnBrk="0" fontAlgn="base" hangingPunct="0">
              <a:spcBef>
                <a:spcPct val="0"/>
              </a:spcBef>
              <a:spcAft>
                <a:spcPct val="0"/>
              </a:spcAft>
            </a:pPr>
            <a:r>
              <a:rPr lang="es-ES" sz="1500" dirty="0">
                <a:latin typeface="+mj-lt"/>
                <a:ea typeface="Calibri" panose="020F0502020204030204" pitchFamily="34" charset="0"/>
                <a:cs typeface="Times New Roman" panose="02020603050405020304" pitchFamily="18" charset="0"/>
              </a:rPr>
              <a:t>Otra razón para no estudiar mecatrónica es que un ingeniero mecatrónico debe saber muchos de los temas claves que un ingeniero informático electrónico y mecánico y estoy en los mismos cinco años de duración del siclo escolar  Estándar En ingeniería esposa que varios cursos que otros estudiantes de ingeniería toman un año en  completar los estudiantes de mecatrónica deben completar los 6 meses además por la misma naturaleza de la carrera virtualmente en todos los semestres de la carrera se hacen proyectos con un alto componente practico algo que demanda mucho tiempo recurso y esfuerzo.</a:t>
            </a:r>
            <a:endParaRPr lang="es-ES" sz="1500" dirty="0">
              <a:latin typeface="+mj-lt"/>
            </a:endParaRPr>
          </a:p>
          <a:p>
            <a:pPr lvl="0" defTabSz="914400" eaLnBrk="0" fontAlgn="base" hangingPunct="0">
              <a:spcBef>
                <a:spcPct val="0"/>
              </a:spcBef>
              <a:spcAft>
                <a:spcPct val="0"/>
              </a:spcAft>
            </a:pPr>
            <a:endParaRPr lang="es-ES" sz="1500" dirty="0">
              <a:latin typeface="+mj-lt"/>
            </a:endParaRPr>
          </a:p>
        </p:txBody>
      </p:sp>
      <p:sp>
        <p:nvSpPr>
          <p:cNvPr id="5" name="Rectángulo 4"/>
          <p:cNvSpPr/>
          <p:nvPr/>
        </p:nvSpPr>
        <p:spPr>
          <a:xfrm>
            <a:off x="5501906" y="380357"/>
            <a:ext cx="5958682" cy="365869"/>
          </a:xfrm>
          <a:prstGeom prst="rect">
            <a:avLst/>
          </a:prstGeom>
        </p:spPr>
        <p:txBody>
          <a:bodyPr wrap="none">
            <a:spAutoFit/>
          </a:bodyPr>
          <a:lstStyle/>
          <a:p>
            <a:pPr>
              <a:lnSpc>
                <a:spcPct val="107000"/>
              </a:lnSpc>
              <a:spcAft>
                <a:spcPts val="800"/>
              </a:spcAft>
            </a:pPr>
            <a:r>
              <a:rPr lang="es-MX" b="1" dirty="0">
                <a:solidFill>
                  <a:schemeClr val="accent2">
                    <a:lumMod val="20000"/>
                    <a:lumOff val="80000"/>
                  </a:schemeClr>
                </a:solidFill>
                <a:latin typeface="+mj-lt"/>
                <a:ea typeface="Calibri" panose="020F0502020204030204" pitchFamily="34" charset="0"/>
                <a:cs typeface="Times New Roman" panose="02020603050405020304" pitchFamily="18" charset="0"/>
              </a:rPr>
              <a:t>PROBLEMÁTICA DE LA CARRERA DE MECATRONICA </a:t>
            </a:r>
            <a:endParaRPr lang="es-ES" b="1" dirty="0">
              <a:solidFill>
                <a:schemeClr val="accent2">
                  <a:lumMod val="20000"/>
                  <a:lumOff val="80000"/>
                </a:schemeClr>
              </a:solidFill>
              <a:latin typeface="+mj-lt"/>
              <a:ea typeface="Calibri" panose="020F0502020204030204" pitchFamily="34" charset="0"/>
              <a:cs typeface="Times New Roman" panose="02020603050405020304" pitchFamily="18" charset="0"/>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854" y="1379367"/>
            <a:ext cx="3551466" cy="2377367"/>
          </a:xfrm>
          <a:prstGeom prst="rect">
            <a:avLst/>
          </a:prstGeom>
        </p:spPr>
      </p:pic>
    </p:spTree>
    <p:extLst>
      <p:ext uri="{BB962C8B-B14F-4D97-AF65-F5344CB8AC3E}">
        <p14:creationId xmlns:p14="http://schemas.microsoft.com/office/powerpoint/2010/main" val="3870726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412631" y="1844401"/>
            <a:ext cx="9709638" cy="1308243"/>
          </a:xfrm>
          <a:prstGeom prst="rect">
            <a:avLst/>
          </a:prstGeom>
        </p:spPr>
        <p:txBody>
          <a:bodyPr wrap="square">
            <a:spAutoFit/>
          </a:bodyPr>
          <a:lstStyle/>
          <a:p>
            <a:pPr algn="just">
              <a:lnSpc>
                <a:spcPct val="107000"/>
              </a:lnSpc>
              <a:spcAft>
                <a:spcPts val="800"/>
              </a:spcAft>
            </a:pPr>
            <a:r>
              <a:rPr lang="es-ES" sz="1500" dirty="0">
                <a:latin typeface="+mj-lt"/>
                <a:ea typeface="Calibri" panose="020F0502020204030204" pitchFamily="34" charset="0"/>
                <a:cs typeface="Times New Roman" panose="02020603050405020304" pitchFamily="18" charset="0"/>
              </a:rPr>
              <a:t>la carrera de mecatrónica exige mucho desgaste e intenta que sus alumnos aprendan lo que otras carreras aprenden en todo el semestre, pero solo en pocas clases y eso puede presentar un agobio para el estudiante. La desmotivación se encuentra a la vuelta de la esquina con tanta carga de trabajos y tan poco tiempo, la carrera de Mecatrónica puede suponer un obstáculo mayor que cualquier otra cosa en el transcurso de la misma. </a:t>
            </a:r>
            <a:endParaRPr lang="es-ES" sz="1500" dirty="0">
              <a:effectLst/>
              <a:latin typeface="+mj-lt"/>
              <a:ea typeface="Calibri" panose="020F0502020204030204" pitchFamily="34" charset="0"/>
              <a:cs typeface="Times New Roman" panose="02020603050405020304" pitchFamily="18" charset="0"/>
            </a:endParaRPr>
          </a:p>
        </p:txBody>
      </p:sp>
      <p:pic>
        <p:nvPicPr>
          <p:cNvPr id="10" name="Imagen 9" descr="PDF) Reprobación y Desinterés en Alumnos de Ingeniería Mecatrónica"/>
          <p:cNvPicPr/>
          <p:nvPr/>
        </p:nvPicPr>
        <p:blipFill>
          <a:blip r:embed="rId2">
            <a:extLst>
              <a:ext uri="{28A0092B-C50C-407E-A947-70E740481C1C}">
                <a14:useLocalDpi xmlns:a14="http://schemas.microsoft.com/office/drawing/2010/main" val="0"/>
              </a:ext>
            </a:extLst>
          </a:blip>
          <a:srcRect/>
          <a:stretch>
            <a:fillRect/>
          </a:stretch>
        </p:blipFill>
        <p:spPr bwMode="auto">
          <a:xfrm>
            <a:off x="4743450" y="3418550"/>
            <a:ext cx="3048000" cy="3048000"/>
          </a:xfrm>
          <a:prstGeom prst="rect">
            <a:avLst/>
          </a:prstGeom>
          <a:noFill/>
          <a:ln>
            <a:noFill/>
          </a:ln>
        </p:spPr>
      </p:pic>
      <p:sp>
        <p:nvSpPr>
          <p:cNvPr id="5" name="Rectángulo 4"/>
          <p:cNvSpPr/>
          <p:nvPr/>
        </p:nvSpPr>
        <p:spPr>
          <a:xfrm>
            <a:off x="5501906" y="380357"/>
            <a:ext cx="5958682" cy="365869"/>
          </a:xfrm>
          <a:prstGeom prst="rect">
            <a:avLst/>
          </a:prstGeom>
        </p:spPr>
        <p:txBody>
          <a:bodyPr wrap="none">
            <a:spAutoFit/>
          </a:bodyPr>
          <a:lstStyle/>
          <a:p>
            <a:pPr>
              <a:lnSpc>
                <a:spcPct val="107000"/>
              </a:lnSpc>
              <a:spcAft>
                <a:spcPts val="800"/>
              </a:spcAft>
            </a:pPr>
            <a:r>
              <a:rPr lang="es-MX" b="1" dirty="0">
                <a:solidFill>
                  <a:schemeClr val="accent1">
                    <a:lumMod val="20000"/>
                    <a:lumOff val="80000"/>
                  </a:schemeClr>
                </a:solidFill>
                <a:latin typeface="+mj-lt"/>
                <a:ea typeface="Calibri" panose="020F0502020204030204" pitchFamily="34" charset="0"/>
                <a:cs typeface="Times New Roman" panose="02020603050405020304" pitchFamily="18" charset="0"/>
              </a:rPr>
              <a:t>PROBLEMÁTICA DE LA CARRERA DE MECATRONICA </a:t>
            </a:r>
            <a:endParaRPr lang="es-ES" b="1" dirty="0">
              <a:solidFill>
                <a:schemeClr val="accent1">
                  <a:lumMod val="20000"/>
                  <a:lumOff val="80000"/>
                </a:schemeClr>
              </a:solidFill>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7789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ppt_w</p:attrName>
                                        </p:attrNameLst>
                                      </p:cBhvr>
                                      <p:tavLst>
                                        <p:tav tm="0">
                                          <p:val>
                                            <p:fltVal val="0"/>
                                          </p:val>
                                        </p:tav>
                                        <p:tav tm="100000">
                                          <p:val>
                                            <p:strVal val="#ppt_w"/>
                                          </p:val>
                                        </p:tav>
                                      </p:tavLst>
                                    </p:anim>
                                    <p:anim calcmode="lin" valueType="num">
                                      <p:cBhvr>
                                        <p:cTn id="19" dur="1000" fill="hold"/>
                                        <p:tgtEl>
                                          <p:spTgt spid="10"/>
                                        </p:tgtEl>
                                        <p:attrNameLst>
                                          <p:attrName>ppt_h</p:attrName>
                                        </p:attrNameLst>
                                      </p:cBhvr>
                                      <p:tavLst>
                                        <p:tav tm="0">
                                          <p:val>
                                            <p:fltVal val="0"/>
                                          </p:val>
                                        </p:tav>
                                        <p:tav tm="100000">
                                          <p:val>
                                            <p:strVal val="#ppt_h"/>
                                          </p:val>
                                        </p:tav>
                                      </p:tavLst>
                                    </p:anim>
                                    <p:anim calcmode="lin" valueType="num">
                                      <p:cBhvr>
                                        <p:cTn id="20" dur="1000" fill="hold"/>
                                        <p:tgtEl>
                                          <p:spTgt spid="10"/>
                                        </p:tgtEl>
                                        <p:attrNameLst>
                                          <p:attrName>style.rotation</p:attrName>
                                        </p:attrNameLst>
                                      </p:cBhvr>
                                      <p:tavLst>
                                        <p:tav tm="0">
                                          <p:val>
                                            <p:fltVal val="90"/>
                                          </p:val>
                                        </p:tav>
                                        <p:tav tm="100000">
                                          <p:val>
                                            <p:fltVal val="0"/>
                                          </p:val>
                                        </p:tav>
                                      </p:tavLst>
                                    </p:anim>
                                    <p:animEffect transition="in" filter="fade">
                                      <p:cBhvr>
                                        <p:cTn id="2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414900" y="129557"/>
            <a:ext cx="3677541" cy="1354217"/>
          </a:xfrm>
          <a:prstGeom prst="rect">
            <a:avLst/>
          </a:prstGeom>
        </p:spPr>
        <p:txBody>
          <a:bodyPr wrap="square">
            <a:spAutoFit/>
          </a:bodyPr>
          <a:lstStyle/>
          <a:p>
            <a:pPr algn="ctr"/>
            <a:r>
              <a:rPr lang="es-ES" sz="3200" b="1" dirty="0"/>
              <a:t> CONCLUSIÓN	 </a:t>
            </a:r>
          </a:p>
          <a:p>
            <a:pPr algn="ctr"/>
            <a:endParaRPr lang="es-ES" sz="3200" b="1" dirty="0"/>
          </a:p>
          <a:p>
            <a:endParaRPr lang="es-ES" dirty="0"/>
          </a:p>
        </p:txBody>
      </p:sp>
      <p:sp>
        <p:nvSpPr>
          <p:cNvPr id="5" name="Rectángulo 4"/>
          <p:cNvSpPr/>
          <p:nvPr/>
        </p:nvSpPr>
        <p:spPr>
          <a:xfrm>
            <a:off x="1731948" y="880783"/>
            <a:ext cx="8822108" cy="4611455"/>
          </a:xfrm>
          <a:prstGeom prst="rect">
            <a:avLst/>
          </a:prstGeom>
        </p:spPr>
        <p:txBody>
          <a:bodyPr wrap="square">
            <a:spAutoFit/>
          </a:bodyPr>
          <a:lstStyle/>
          <a:p>
            <a:pPr>
              <a:lnSpc>
                <a:spcPct val="107000"/>
              </a:lnSpc>
              <a:spcAft>
                <a:spcPts val="800"/>
              </a:spcAft>
            </a:pPr>
            <a:r>
              <a:rPr lang="es-MX" sz="1200" dirty="0">
                <a:latin typeface="Times New Roman" panose="02020603050405020304" pitchFamily="18" charset="0"/>
                <a:ea typeface="Calibri" panose="020F0502020204030204" pitchFamily="34" charset="0"/>
                <a:cs typeface="Times New Roman" panose="02020603050405020304" pitchFamily="18" charset="0"/>
              </a:rPr>
              <a:t> </a:t>
            </a:r>
            <a:endParaRPr lang="es-E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400" dirty="0">
                <a:latin typeface="Times New Roman" panose="02020603050405020304" pitchFamily="18" charset="0"/>
                <a:ea typeface="Calibri" panose="020F0502020204030204" pitchFamily="34" charset="0"/>
                <a:cs typeface="Times New Roman" panose="02020603050405020304" pitchFamily="18" charset="0"/>
              </a:rPr>
              <a:t> </a:t>
            </a:r>
            <a:r>
              <a:rPr lang="es-MX" sz="1400" dirty="0">
                <a:latin typeface="Times New Roman" panose="02020603050405020304" pitchFamily="18" charset="0"/>
                <a:cs typeface="Times New Roman" panose="02020603050405020304" pitchFamily="18" charset="0"/>
              </a:rPr>
              <a:t>La Ingeniería en Mecatrónica es una materia joven en nuestro país, en el ambiente educativo carece de conocimiento en nuestro país, el conocimiento que se da se basa en lo que otros países como Estados Unidos, Japón y Alemania han desarrollado por lo que algunos alumnos optan por estudiar en el extranjero para obtener una mejor educación que en nuestras universidades, los alumnos abandonan la carrera por que el peso del programa educativo hace que se agoten mentalmente debido a la cantidad de información que deben aprender de varias ramas de la electrónica al mismo tiempo durante los semestres en poco tiempo de clases, otra razón de este problema puede ser también que la institución escrita no tenga su programa educativo actualizado (Mismas prácticas que otras generaciones, maestros con conocimiento desactualizado) para enseñar los nuevos conocimientos desarrollados causando desinterés y abandonando la carrera a mitad de su duración estimada. En el ambiente laboral esta carrera ayuda de manera favorable gracias a la maquinaria automatizada que desarrollan los ingenieros, para las industrias estas máquinas les parece una maravilla, pero para los trabajadores humanos no, debido a que la adición de estas máquinas a las fabricas causan desempleo pero las personas no son las únicas que sufren por estas máquinas también la ecología ya que más maquinas quiere decir más energía y más energía quiere decir más contaminación de parte de las centrales de energía pero esto se puede resolver disminuyendo el uso de las maquinas en la industria. Por otro lado, los beneficios de esta carrera es que ayudan al ser humano a hacer las tareas diarias e incluso laborales más fácil y con mayor precisión, en un futuro el desempleo por las maquinas no será mucho problema ya que estas necesitaran de actualización y mantenimiento por lo que se formaran profesionales que resuelvan estos detalles.</a:t>
            </a:r>
          </a:p>
          <a:p>
            <a:pPr>
              <a:lnSpc>
                <a:spcPct val="107000"/>
              </a:lnSpc>
              <a:spcAft>
                <a:spcPts val="800"/>
              </a:spcAft>
            </a:pPr>
            <a:endParaRPr lang="es-E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72832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7414900" y="129557"/>
            <a:ext cx="3677541" cy="1354217"/>
          </a:xfrm>
          <a:prstGeom prst="rect">
            <a:avLst/>
          </a:prstGeom>
        </p:spPr>
        <p:txBody>
          <a:bodyPr wrap="square">
            <a:spAutoFit/>
          </a:bodyPr>
          <a:lstStyle/>
          <a:p>
            <a:pPr algn="ctr"/>
            <a:r>
              <a:rPr lang="es-ES" sz="3200" b="1" dirty="0"/>
              <a:t>BIBLIOGRAFIA	 </a:t>
            </a:r>
          </a:p>
          <a:p>
            <a:pPr algn="ctr"/>
            <a:endParaRPr lang="es-ES" sz="3200" b="1" dirty="0"/>
          </a:p>
          <a:p>
            <a:endParaRPr lang="es-ES" dirty="0"/>
          </a:p>
        </p:txBody>
      </p:sp>
      <p:sp>
        <p:nvSpPr>
          <p:cNvPr id="2" name="Rectángulo 1"/>
          <p:cNvSpPr/>
          <p:nvPr/>
        </p:nvSpPr>
        <p:spPr>
          <a:xfrm>
            <a:off x="623843" y="1483774"/>
            <a:ext cx="10468598" cy="2862322"/>
          </a:xfrm>
          <a:prstGeom prst="rect">
            <a:avLst/>
          </a:prstGeom>
        </p:spPr>
        <p:txBody>
          <a:bodyPr wrap="square">
            <a:spAutoFit/>
          </a:bodyPr>
          <a:lstStyle/>
          <a:p>
            <a:r>
              <a:rPr lang="es-MX" dirty="0"/>
              <a:t>1.- </a:t>
            </a:r>
            <a:r>
              <a:rPr lang="es-MX" i="1" dirty="0"/>
              <a:t>PROBLEMATICA DE LA MECATRONICA</a:t>
            </a:r>
            <a:r>
              <a:rPr lang="es-MX" dirty="0"/>
              <a:t>. </a:t>
            </a:r>
            <a:r>
              <a:rPr lang="en-US" dirty="0"/>
              <a:t>(s. f.). </a:t>
            </a:r>
            <a:r>
              <a:rPr lang="en-US" dirty="0" err="1"/>
              <a:t>maquiklik</a:t>
            </a:r>
            <a:r>
              <a:rPr lang="en-US" dirty="0"/>
              <a:t>. https://www.fabricantes-maquinaria-industrial.es/la-automatizacion-industrial-le-echa-una-mano-al-medio-ambiente</a:t>
            </a:r>
            <a:endParaRPr lang="es-ES" dirty="0"/>
          </a:p>
          <a:p>
            <a:endParaRPr lang="es-MX" dirty="0"/>
          </a:p>
          <a:p>
            <a:endParaRPr lang="es-MX" dirty="0"/>
          </a:p>
          <a:p>
            <a:endParaRPr lang="es-MX" dirty="0"/>
          </a:p>
          <a:p>
            <a:r>
              <a:rPr lang="es-MX" dirty="0"/>
              <a:t>2.-</a:t>
            </a:r>
            <a:r>
              <a:rPr lang="es-MX" i="1" dirty="0"/>
              <a:t> RETOS DE LA MECATRONICA</a:t>
            </a:r>
            <a:r>
              <a:rPr lang="es-MX" dirty="0"/>
              <a:t>. (2016, 10 noviembre). Articulo. https://www.ecorfan.org/spain/researchjournals/Formacion_de_Recursos_Humanos/vol2num6/Revista_de_Formacion_de_Recursos_Humanos_V2_N6_4.pdf</a:t>
            </a:r>
            <a:endParaRPr lang="es-ES" dirty="0"/>
          </a:p>
          <a:p>
            <a:pPr marL="342900" lvl="0" indent="-342900">
              <a:lnSpc>
                <a:spcPct val="200000"/>
              </a:lnSpc>
              <a:buFont typeface="Symbol" panose="05050102010706020507" pitchFamily="18" charset="2"/>
              <a:buChar char=""/>
            </a:pPr>
            <a:endParaRPr lang="es-E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336538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5526280" y="317563"/>
            <a:ext cx="6096000" cy="861774"/>
          </a:xfrm>
          <a:prstGeom prst="rect">
            <a:avLst/>
          </a:prstGeom>
        </p:spPr>
        <p:txBody>
          <a:bodyPr>
            <a:spAutoFit/>
          </a:bodyPr>
          <a:lstStyle/>
          <a:p>
            <a:pPr algn="ctr"/>
            <a:r>
              <a:rPr lang="es-ES" sz="3200" b="1" dirty="0"/>
              <a:t>INDICE</a:t>
            </a:r>
          </a:p>
          <a:p>
            <a:endParaRPr lang="es-ES" dirty="0"/>
          </a:p>
        </p:txBody>
      </p:sp>
      <p:sp>
        <p:nvSpPr>
          <p:cNvPr id="7" name="Rectángulo 6"/>
          <p:cNvSpPr/>
          <p:nvPr/>
        </p:nvSpPr>
        <p:spPr>
          <a:xfrm>
            <a:off x="3176187" y="1734974"/>
            <a:ext cx="6096000" cy="1200329"/>
          </a:xfrm>
          <a:prstGeom prst="rect">
            <a:avLst/>
          </a:prstGeom>
        </p:spPr>
        <p:txBody>
          <a:bodyPr>
            <a:spAutoFit/>
          </a:bodyPr>
          <a:lstStyle/>
          <a:p>
            <a:r>
              <a:rPr lang="es-ES" dirty="0"/>
              <a:t>Introducción </a:t>
            </a:r>
          </a:p>
          <a:p>
            <a:r>
              <a:rPr lang="es-ES" dirty="0"/>
              <a:t>Contenido </a:t>
            </a:r>
          </a:p>
          <a:p>
            <a:r>
              <a:rPr lang="es-ES" dirty="0"/>
              <a:t>Conclusión	 </a:t>
            </a:r>
          </a:p>
          <a:p>
            <a:r>
              <a:rPr lang="es-ES" dirty="0"/>
              <a:t>Bibliografía</a:t>
            </a:r>
          </a:p>
        </p:txBody>
      </p:sp>
    </p:spTree>
    <p:extLst>
      <p:ext uri="{BB962C8B-B14F-4D97-AF65-F5344CB8AC3E}">
        <p14:creationId xmlns:p14="http://schemas.microsoft.com/office/powerpoint/2010/main" val="13932371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823957" y="384799"/>
            <a:ext cx="5584677" cy="685800"/>
          </a:xfrm>
        </p:spPr>
        <p:txBody>
          <a:bodyPr>
            <a:noAutofit/>
          </a:bodyPr>
          <a:lstStyle/>
          <a:p>
            <a:pPr algn="ctr"/>
            <a:r>
              <a:rPr lang="es-ES" sz="3600" b="1" dirty="0"/>
              <a:t>INTRODUCCIÓN </a:t>
            </a:r>
          </a:p>
          <a:p>
            <a:pPr algn="ctr"/>
            <a:r>
              <a:rPr lang="es-ES" sz="3600" b="1" dirty="0"/>
              <a:t> </a:t>
            </a:r>
          </a:p>
          <a:p>
            <a:pPr algn="ctr"/>
            <a:endParaRPr lang="es-ES" sz="3600" b="1" dirty="0"/>
          </a:p>
        </p:txBody>
      </p:sp>
      <p:sp>
        <p:nvSpPr>
          <p:cNvPr id="4" name="Rectángulo 3"/>
          <p:cNvSpPr/>
          <p:nvPr/>
        </p:nvSpPr>
        <p:spPr>
          <a:xfrm>
            <a:off x="3169776" y="1175997"/>
            <a:ext cx="8332864" cy="2239396"/>
          </a:xfrm>
          <a:prstGeom prst="rect">
            <a:avLst/>
          </a:prstGeom>
        </p:spPr>
        <p:txBody>
          <a:bodyPr wrap="square">
            <a:spAutoFit/>
          </a:bodyPr>
          <a:lstStyle/>
          <a:p>
            <a:pPr algn="just">
              <a:lnSpc>
                <a:spcPct val="107000"/>
              </a:lnSpc>
              <a:spcAft>
                <a:spcPts val="800"/>
              </a:spcAft>
            </a:pPr>
            <a:r>
              <a:rPr lang="es-ES" sz="1400" dirty="0">
                <a:latin typeface="Times New Roman" panose="02020603050405020304" pitchFamily="18" charset="0"/>
                <a:ea typeface="Calibri" panose="020F0502020204030204" pitchFamily="34" charset="0"/>
                <a:cs typeface="Times New Roman" panose="02020603050405020304" pitchFamily="18" charset="0"/>
              </a:rPr>
              <a:t>La carrera de Ingeniería en Mecatrónica es muy popular debido a que los aspirantes jóvenes tienen la ilusión de que crearan robots y maquinas autónomas asombrosas, también piensan que será una carrera fácil o no tan difícil pero conforme avanzan los semestres los alumnos se encuentran con la realidad y no es como pensaban. Debido a esto muchos alumnos cambian de carrera o se dan de baja por lo que no muchos se gradúan de esta rama de la ingeniería. En esta presentación veremos mas a fondo sobre esta carrera, por que los alumnos la abandonan, otras razones, otras problemáticas que se dan como la contaminación y el ambiente laboral de la ingeniería en mecatrónica.</a:t>
            </a:r>
            <a:endParaRPr lang="es-ES" sz="12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s-ES" sz="2800" b="1" dirty="0">
                <a:latin typeface="Times New Roman" panose="02020603050405020304" pitchFamily="18" charset="0"/>
                <a:ea typeface="Arial" panose="020B0604020202020204" pitchFamily="34" charset="0"/>
              </a:rPr>
              <a:t> </a:t>
            </a:r>
            <a:endParaRPr lang="es-E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2464314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5050564" y="970963"/>
            <a:ext cx="6563171" cy="1821268"/>
          </a:xfrm>
          <a:prstGeom prst="rect">
            <a:avLst/>
          </a:prstGeom>
        </p:spPr>
        <p:txBody>
          <a:bodyPr wrap="square">
            <a:spAutoFit/>
          </a:bodyPr>
          <a:lstStyle/>
          <a:p>
            <a:pPr>
              <a:lnSpc>
                <a:spcPct val="107000"/>
              </a:lnSpc>
              <a:spcAft>
                <a:spcPts val="800"/>
              </a:spcAft>
            </a:pPr>
            <a:r>
              <a:rPr lang="es-MX" sz="1500" dirty="0">
                <a:latin typeface="+mj-lt"/>
                <a:ea typeface="Calibri" panose="020F0502020204030204" pitchFamily="34" charset="0"/>
                <a:cs typeface="Times New Roman" panose="02020603050405020304" pitchFamily="18" charset="0"/>
              </a:rPr>
              <a:t>La ingeniería mecatrónica puede contextualizarse como una disciplina que integra conocimientos para el desarrollo de productos y máquinas que poseen un alto grado de autonomía y funcionalidad encontrada a través de la electrónica, los sistemas inteligentes, la mecánica de precisión y el control con el propósito de fundamentar la innovación y el desarrollo y el desarrollo de procesos .</a:t>
            </a:r>
          </a:p>
        </p:txBody>
      </p:sp>
      <p:sp>
        <p:nvSpPr>
          <p:cNvPr id="4" name="Rectángulo 3"/>
          <p:cNvSpPr/>
          <p:nvPr/>
        </p:nvSpPr>
        <p:spPr>
          <a:xfrm>
            <a:off x="5501906" y="380357"/>
            <a:ext cx="5958682" cy="365869"/>
          </a:xfrm>
          <a:prstGeom prst="rect">
            <a:avLst/>
          </a:prstGeom>
        </p:spPr>
        <p:txBody>
          <a:bodyPr wrap="none">
            <a:spAutoFit/>
          </a:bodyPr>
          <a:lstStyle/>
          <a:p>
            <a:pPr>
              <a:lnSpc>
                <a:spcPct val="107000"/>
              </a:lnSpc>
              <a:spcAft>
                <a:spcPts val="800"/>
              </a:spcAft>
            </a:pPr>
            <a:r>
              <a:rPr lang="es-MX" b="1" dirty="0">
                <a:latin typeface="+mj-lt"/>
                <a:ea typeface="Calibri" panose="020F0502020204030204" pitchFamily="34" charset="0"/>
                <a:cs typeface="Times New Roman" panose="02020603050405020304" pitchFamily="18" charset="0"/>
              </a:rPr>
              <a:t>PROBLEMÁTICA DE LA CARRERA DE MECATRONICA </a:t>
            </a:r>
            <a:endParaRPr lang="es-ES" b="1" dirty="0">
              <a:latin typeface="+mj-lt"/>
              <a:ea typeface="Calibri" panose="020F0502020204030204" pitchFamily="34" charset="0"/>
              <a:cs typeface="Times New Roman" panose="02020603050405020304" pitchFamily="18" charset="0"/>
            </a:endParaRPr>
          </a:p>
        </p:txBody>
      </p:sp>
      <p:sp>
        <p:nvSpPr>
          <p:cNvPr id="5" name="Rectángulo 4"/>
          <p:cNvSpPr/>
          <p:nvPr/>
        </p:nvSpPr>
        <p:spPr>
          <a:xfrm>
            <a:off x="1530037" y="5487453"/>
            <a:ext cx="9394676" cy="858949"/>
          </a:xfrm>
          <a:prstGeom prst="rect">
            <a:avLst/>
          </a:prstGeom>
        </p:spPr>
        <p:txBody>
          <a:bodyPr wrap="square">
            <a:spAutoFit/>
          </a:bodyPr>
          <a:lstStyle/>
          <a:p>
            <a:pPr>
              <a:lnSpc>
                <a:spcPct val="107000"/>
              </a:lnSpc>
              <a:spcAft>
                <a:spcPts val="800"/>
              </a:spcAft>
            </a:pPr>
            <a:r>
              <a:rPr lang="es-MX" sz="1500" dirty="0">
                <a:ea typeface="Calibri" panose="020F0502020204030204" pitchFamily="34" charset="0"/>
                <a:cs typeface="Times New Roman" panose="02020603050405020304" pitchFamily="18" charset="0"/>
              </a:rPr>
              <a:t>Es bueno elegir esta carrera, para crear máquinas que le sirvan a la humanidad como a la industria, pero lo que no sabemos es que pasa con la automatización, el mal uso de ella o los efectos.</a:t>
            </a:r>
            <a:endParaRPr lang="es-ES" sz="1500" dirty="0">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tretch>
            <a:fillRect/>
          </a:stretch>
        </p:blipFill>
        <p:spPr>
          <a:xfrm>
            <a:off x="578265" y="1252030"/>
            <a:ext cx="3730992" cy="3724774"/>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032" y="3239870"/>
            <a:ext cx="6664703" cy="2017424"/>
          </a:xfrm>
          <a:prstGeom prst="rect">
            <a:avLst/>
          </a:prstGeom>
        </p:spPr>
      </p:pic>
    </p:spTree>
    <p:extLst>
      <p:ext uri="{BB962C8B-B14F-4D97-AF65-F5344CB8AC3E}">
        <p14:creationId xmlns:p14="http://schemas.microsoft.com/office/powerpoint/2010/main" val="5708777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247843" y="1500409"/>
            <a:ext cx="4848157"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sz="1500" b="0" i="0" u="none" strike="noStrike" cap="none" normalizeH="0" baseline="0" dirty="0">
                <a:ln>
                  <a:noFill/>
                </a:ln>
                <a:solidFill>
                  <a:schemeClr val="tx1"/>
                </a:solidFill>
                <a:effectLst/>
                <a:latin typeface="+mj-lt"/>
                <a:ea typeface="Calibri" panose="020F0502020204030204" pitchFamily="34" charset="0"/>
                <a:cs typeface="Times New Roman" panose="02020603050405020304" pitchFamily="18" charset="0"/>
              </a:rPr>
              <a:t>Muchas dificultades de esta carrera son circunstancias que probablemente en algún futuro se puedan solucionar. Es una carrera joven en la mayoría (o si no es que en todas) los países de Latinoamérica. </a:t>
            </a:r>
            <a:endParaRPr kumimoji="0" lang="es-ES" sz="1500" b="0" i="0" u="none" strike="noStrike" cap="none" normalizeH="0" baseline="0" dirty="0">
              <a:ln>
                <a:noFill/>
              </a:ln>
              <a:solidFill>
                <a:schemeClr val="tx1"/>
              </a:solidFill>
              <a:effectLst/>
              <a:latin typeface="+mj-lt"/>
            </a:endParaRPr>
          </a:p>
        </p:txBody>
      </p:sp>
      <p:pic>
        <p:nvPicPr>
          <p:cNvPr id="4097" name="Imagen 9" descr="El estudio Whitehall y cómo afecta el estrés a nuestro cuer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7132" y="884836"/>
            <a:ext cx="4032844" cy="28946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ángulo 4"/>
          <p:cNvSpPr/>
          <p:nvPr/>
        </p:nvSpPr>
        <p:spPr>
          <a:xfrm>
            <a:off x="5501906" y="380357"/>
            <a:ext cx="5958682" cy="365869"/>
          </a:xfrm>
          <a:prstGeom prst="rect">
            <a:avLst/>
          </a:prstGeom>
        </p:spPr>
        <p:txBody>
          <a:bodyPr wrap="none">
            <a:spAutoFit/>
          </a:bodyPr>
          <a:lstStyle/>
          <a:p>
            <a:pPr>
              <a:lnSpc>
                <a:spcPct val="107000"/>
              </a:lnSpc>
              <a:spcAft>
                <a:spcPts val="800"/>
              </a:spcAft>
            </a:pPr>
            <a:r>
              <a:rPr lang="es-MX" b="1" dirty="0">
                <a:solidFill>
                  <a:schemeClr val="accent3">
                    <a:lumMod val="20000"/>
                    <a:lumOff val="80000"/>
                  </a:schemeClr>
                </a:solidFill>
                <a:latin typeface="+mj-lt"/>
                <a:ea typeface="Calibri" panose="020F0502020204030204" pitchFamily="34" charset="0"/>
                <a:cs typeface="Times New Roman" panose="02020603050405020304" pitchFamily="18" charset="0"/>
              </a:rPr>
              <a:t>PROBLEMÁTICA DE LA CARRERA DE MECATRONICA </a:t>
            </a:r>
            <a:endParaRPr lang="es-ES" b="1" dirty="0">
              <a:solidFill>
                <a:schemeClr val="accent3">
                  <a:lumMod val="20000"/>
                  <a:lumOff val="80000"/>
                </a:schemeClr>
              </a:solidFill>
              <a:latin typeface="+mj-lt"/>
              <a:ea typeface="Calibri" panose="020F0502020204030204" pitchFamily="34" charset="0"/>
              <a:cs typeface="Times New Roman" panose="02020603050405020304" pitchFamily="18" charset="0"/>
            </a:endParaRPr>
          </a:p>
        </p:txBody>
      </p:sp>
      <p:sp>
        <p:nvSpPr>
          <p:cNvPr id="2" name="Rectángulo 1"/>
          <p:cNvSpPr/>
          <p:nvPr/>
        </p:nvSpPr>
        <p:spPr>
          <a:xfrm>
            <a:off x="5631679" y="4050706"/>
            <a:ext cx="5324029" cy="1477328"/>
          </a:xfrm>
          <a:prstGeom prst="rect">
            <a:avLst/>
          </a:prstGeom>
        </p:spPr>
        <p:txBody>
          <a:bodyPr wrap="square">
            <a:spAutoFit/>
          </a:bodyPr>
          <a:lstStyle/>
          <a:p>
            <a:pPr lvl="0" defTabSz="914400" eaLnBrk="0" fontAlgn="base" hangingPunct="0">
              <a:spcBef>
                <a:spcPct val="0"/>
              </a:spcBef>
              <a:spcAft>
                <a:spcPct val="0"/>
              </a:spcAft>
            </a:pPr>
            <a:r>
              <a:rPr lang="es-ES" sz="1500" dirty="0">
                <a:ea typeface="Calibri" panose="020F0502020204030204" pitchFamily="34" charset="0"/>
                <a:cs typeface="Times New Roman" panose="02020603050405020304" pitchFamily="18" charset="0"/>
              </a:rPr>
              <a:t>A principios de los 90 fue que se empezaron a ejercer las primeras materias relacionadas con la mecatrónica YA lo largo del tiempo se han egresado muy pocos. Esta carrera está escasez de egresados limita a las personas que buscan irse por esta rama de la ingeniería.</a:t>
            </a:r>
            <a:endParaRPr lang="es-ES" sz="1500"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122" y="3299055"/>
            <a:ext cx="4339363" cy="2891101"/>
          </a:xfrm>
          <a:prstGeom prst="rect">
            <a:avLst/>
          </a:prstGeom>
        </p:spPr>
      </p:pic>
    </p:spTree>
    <p:extLst>
      <p:ext uri="{BB962C8B-B14F-4D97-AF65-F5344CB8AC3E}">
        <p14:creationId xmlns:p14="http://schemas.microsoft.com/office/powerpoint/2010/main" val="1844004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animEffect transition="in" filter="fade">
                                      <p:cBhvr>
                                        <p:cTn id="7" dur="2000"/>
                                        <p:tgtEl>
                                          <p:spTgt spid="4097"/>
                                        </p:tgtEl>
                                      </p:cBhvr>
                                    </p:animEffect>
                                    <p:anim calcmode="lin" valueType="num">
                                      <p:cBhvr>
                                        <p:cTn id="8" dur="2000" fill="hold"/>
                                        <p:tgtEl>
                                          <p:spTgt spid="4097"/>
                                        </p:tgtEl>
                                        <p:attrNameLst>
                                          <p:attrName>ppt_w</p:attrName>
                                        </p:attrNameLst>
                                      </p:cBhvr>
                                      <p:tavLst>
                                        <p:tav tm="0" fmla="#ppt_w*sin(2.5*pi*$)">
                                          <p:val>
                                            <p:fltVal val="0"/>
                                          </p:val>
                                        </p:tav>
                                        <p:tav tm="100000">
                                          <p:val>
                                            <p:fltVal val="1"/>
                                          </p:val>
                                        </p:tav>
                                      </p:tavLst>
                                    </p:anim>
                                    <p:anim calcmode="lin" valueType="num">
                                      <p:cBhvr>
                                        <p:cTn id="9" dur="2000" fill="hold"/>
                                        <p:tgtEl>
                                          <p:spTgt spid="4097"/>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heel(1)">
                                      <p:cBhvr>
                                        <p:cTn id="3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461189" y="1160045"/>
            <a:ext cx="9434556" cy="1533340"/>
          </a:xfrm>
          <a:prstGeom prst="rect">
            <a:avLst/>
          </a:prstGeom>
        </p:spPr>
        <p:txBody>
          <a:bodyPr wrap="square">
            <a:spAutoFit/>
          </a:bodyPr>
          <a:lstStyle/>
          <a:p>
            <a:pPr lvl="0" defTabSz="914400" eaLnBrk="0" fontAlgn="base" hangingPunct="0">
              <a:spcBef>
                <a:spcPct val="0"/>
              </a:spcBef>
              <a:spcAft>
                <a:spcPct val="0"/>
              </a:spcAft>
            </a:pPr>
            <a:r>
              <a:rPr lang="es-ES" sz="1500" dirty="0">
                <a:ea typeface="Calibri" panose="020F0502020204030204" pitchFamily="34" charset="0"/>
                <a:cs typeface="Times New Roman" panose="02020603050405020304" pitchFamily="18" charset="0"/>
              </a:rPr>
              <a:t>La sociedad en la que vivimos no está lo suficientemente desarrollada o informada para crear nueva mecatrónica y los modelos en los que se basan la mayoría son de países primermundistas o con más potencia como Estados Unidos Japón y Alemania por lo mismo en países del tercer mundo con cómo México Colombia etcétera.</a:t>
            </a:r>
          </a:p>
          <a:p>
            <a:pPr lvl="0" defTabSz="914400" eaLnBrk="0" fontAlgn="base" hangingPunct="0">
              <a:spcBef>
                <a:spcPct val="0"/>
              </a:spcBef>
              <a:spcAft>
                <a:spcPct val="0"/>
              </a:spcAft>
            </a:pPr>
            <a:endParaRPr lang="es-ES" sz="1500" dirty="0">
              <a:ea typeface="Calibri" panose="020F0502020204030204" pitchFamily="34" charset="0"/>
              <a:cs typeface="Times New Roman" panose="02020603050405020304" pitchFamily="18" charset="0"/>
            </a:endParaRPr>
          </a:p>
          <a:p>
            <a:pPr lvl="0" defTabSz="914400" eaLnBrk="0" fontAlgn="base" hangingPunct="0">
              <a:spcBef>
                <a:spcPct val="0"/>
              </a:spcBef>
              <a:spcAft>
                <a:spcPct val="0"/>
              </a:spcAft>
            </a:pPr>
            <a:r>
              <a:rPr lang="es-ES" sz="1500" dirty="0">
                <a:ea typeface="Calibri" panose="020F0502020204030204" pitchFamily="34" charset="0"/>
                <a:cs typeface="Times New Roman" panose="02020603050405020304" pitchFamily="18" charset="0"/>
              </a:rPr>
              <a:t> </a:t>
            </a:r>
            <a:endParaRPr lang="es-ES" sz="1500" dirty="0"/>
          </a:p>
        </p:txBody>
      </p:sp>
      <p:sp>
        <p:nvSpPr>
          <p:cNvPr id="4" name="Rectángulo 3"/>
          <p:cNvSpPr/>
          <p:nvPr/>
        </p:nvSpPr>
        <p:spPr>
          <a:xfrm>
            <a:off x="1415753" y="4307258"/>
            <a:ext cx="5267058" cy="1015663"/>
          </a:xfrm>
          <a:prstGeom prst="rect">
            <a:avLst/>
          </a:prstGeom>
        </p:spPr>
        <p:txBody>
          <a:bodyPr wrap="square">
            <a:spAutoFit/>
          </a:bodyPr>
          <a:lstStyle/>
          <a:p>
            <a:pPr lvl="0" defTabSz="914400" eaLnBrk="0" fontAlgn="base" hangingPunct="0">
              <a:spcBef>
                <a:spcPct val="0"/>
              </a:spcBef>
              <a:spcAft>
                <a:spcPct val="0"/>
              </a:spcAft>
            </a:pPr>
            <a:r>
              <a:rPr lang="es-ES" sz="1500" dirty="0">
                <a:ea typeface="Calibri" panose="020F0502020204030204" pitchFamily="34" charset="0"/>
                <a:cs typeface="Times New Roman" panose="02020603050405020304" pitchFamily="18" charset="0"/>
              </a:rPr>
              <a:t>La población está muy desinformada sobre lo que es la mecatrónica y eso crea el prejuicio de qué se trata en su mayoría de matemáticas y por lo tanto la ven muy difícil o hasta imposible.</a:t>
            </a:r>
            <a:endParaRPr lang="es-ES" sz="1500" dirty="0"/>
          </a:p>
        </p:txBody>
      </p:sp>
      <p:sp>
        <p:nvSpPr>
          <p:cNvPr id="5" name="Rectángulo 4"/>
          <p:cNvSpPr/>
          <p:nvPr/>
        </p:nvSpPr>
        <p:spPr>
          <a:xfrm>
            <a:off x="5501906" y="380357"/>
            <a:ext cx="5958682" cy="365869"/>
          </a:xfrm>
          <a:prstGeom prst="rect">
            <a:avLst/>
          </a:prstGeom>
        </p:spPr>
        <p:txBody>
          <a:bodyPr wrap="none">
            <a:spAutoFit/>
          </a:bodyPr>
          <a:lstStyle/>
          <a:p>
            <a:pPr>
              <a:lnSpc>
                <a:spcPct val="107000"/>
              </a:lnSpc>
              <a:spcAft>
                <a:spcPts val="800"/>
              </a:spcAft>
            </a:pPr>
            <a:r>
              <a:rPr lang="es-MX" b="1" dirty="0">
                <a:solidFill>
                  <a:schemeClr val="accent6">
                    <a:lumMod val="20000"/>
                    <a:lumOff val="80000"/>
                  </a:schemeClr>
                </a:solidFill>
                <a:latin typeface="+mj-lt"/>
                <a:ea typeface="Calibri" panose="020F0502020204030204" pitchFamily="34" charset="0"/>
                <a:cs typeface="Times New Roman" panose="02020603050405020304" pitchFamily="18" charset="0"/>
              </a:rPr>
              <a:t>PROBLEMÁTICA DE LA CARRERA DE MECATRONICA </a:t>
            </a:r>
            <a:endParaRPr lang="es-ES" b="1" dirty="0">
              <a:solidFill>
                <a:schemeClr val="accent6">
                  <a:lumMod val="20000"/>
                  <a:lumOff val="80000"/>
                </a:schemeClr>
              </a:solidFill>
              <a:latin typeface="+mj-lt"/>
              <a:ea typeface="Calibri" panose="020F0502020204030204" pitchFamily="34" charset="0"/>
              <a:cs typeface="Times New Roman" panose="02020603050405020304" pitchFamily="18" charset="0"/>
            </a:endParaRP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929" y="3905819"/>
            <a:ext cx="3828516" cy="2557449"/>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1660" y="2360099"/>
            <a:ext cx="3792120" cy="1786672"/>
          </a:xfrm>
          <a:prstGeom prst="rect">
            <a:avLst/>
          </a:prstGeom>
        </p:spPr>
      </p:pic>
    </p:spTree>
    <p:extLst>
      <p:ext uri="{BB962C8B-B14F-4D97-AF65-F5344CB8AC3E}">
        <p14:creationId xmlns:p14="http://schemas.microsoft.com/office/powerpoint/2010/main" val="22649344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p:cTn id="37" dur="500" fill="hold"/>
                                        <p:tgtEl>
                                          <p:spTgt spid="4"/>
                                        </p:tgtEl>
                                        <p:attrNameLst>
                                          <p:attrName>ppt_w</p:attrName>
                                        </p:attrNameLst>
                                      </p:cBhvr>
                                      <p:tavLst>
                                        <p:tav tm="0">
                                          <p:val>
                                            <p:fltVal val="0"/>
                                          </p:val>
                                        </p:tav>
                                        <p:tav tm="100000">
                                          <p:val>
                                            <p:strVal val="#ppt_w"/>
                                          </p:val>
                                        </p:tav>
                                      </p:tavLst>
                                    </p:anim>
                                    <p:anim calcmode="lin" valueType="num">
                                      <p:cBhvr>
                                        <p:cTn id="38" dur="500" fill="hold"/>
                                        <p:tgtEl>
                                          <p:spTgt spid="4"/>
                                        </p:tgtEl>
                                        <p:attrNameLst>
                                          <p:attrName>ppt_h</p:attrName>
                                        </p:attrNameLst>
                                      </p:cBhvr>
                                      <p:tavLst>
                                        <p:tav tm="0">
                                          <p:val>
                                            <p:fltVal val="0"/>
                                          </p:val>
                                        </p:tav>
                                        <p:tav tm="100000">
                                          <p:val>
                                            <p:strVal val="#ppt_h"/>
                                          </p:val>
                                        </p:tav>
                                      </p:tavLst>
                                    </p:anim>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arn(inVertical)">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182382" y="3244334"/>
            <a:ext cx="5827236" cy="369332"/>
          </a:xfrm>
          <a:prstGeom prst="rect">
            <a:avLst/>
          </a:prstGeom>
        </p:spPr>
        <p:txBody>
          <a:bodyPr wrap="none">
            <a:spAutoFit/>
          </a:bodyPr>
          <a:lstStyle/>
          <a:p>
            <a:r>
              <a:rPr lang="es-ES" dirty="0"/>
              <a:t> https://www.youtube.com/watch?v=cxsRrS-Sbt8</a:t>
            </a:r>
          </a:p>
        </p:txBody>
      </p:sp>
      <p:sp>
        <p:nvSpPr>
          <p:cNvPr id="2" name="CuadroTexto 1">
            <a:extLst>
              <a:ext uri="{FF2B5EF4-FFF2-40B4-BE49-F238E27FC236}">
                <a16:creationId xmlns:a16="http://schemas.microsoft.com/office/drawing/2014/main" id="{24A90013-82D1-4B8E-9CBC-DAFABBBC49F5}"/>
              </a:ext>
            </a:extLst>
          </p:cNvPr>
          <p:cNvSpPr txBox="1"/>
          <p:nvPr/>
        </p:nvSpPr>
        <p:spPr>
          <a:xfrm>
            <a:off x="7137778" y="586853"/>
            <a:ext cx="4285397" cy="369332"/>
          </a:xfrm>
          <a:prstGeom prst="rect">
            <a:avLst/>
          </a:prstGeom>
          <a:noFill/>
        </p:spPr>
        <p:txBody>
          <a:bodyPr wrap="square" rtlCol="0">
            <a:spAutoFit/>
          </a:bodyPr>
          <a:lstStyle/>
          <a:p>
            <a:r>
              <a:rPr lang="es-MX" b="1" dirty="0">
                <a:solidFill>
                  <a:schemeClr val="accent4">
                    <a:lumMod val="50000"/>
                  </a:schemeClr>
                </a:solidFill>
              </a:rPr>
              <a:t>VIDEO SOBRE LAS PROBLEMATICAS</a:t>
            </a:r>
            <a:endParaRPr lang="en-GB" b="1" dirty="0">
              <a:solidFill>
                <a:schemeClr val="accent4">
                  <a:lumMod val="50000"/>
                </a:schemeClr>
              </a:solidFill>
            </a:endParaRPr>
          </a:p>
        </p:txBody>
      </p:sp>
    </p:spTree>
    <p:extLst>
      <p:ext uri="{BB962C8B-B14F-4D97-AF65-F5344CB8AC3E}">
        <p14:creationId xmlns:p14="http://schemas.microsoft.com/office/powerpoint/2010/main" val="371862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92806" y="1735724"/>
            <a:ext cx="11069654" cy="1676869"/>
          </a:xfrm>
          <a:prstGeom prst="rect">
            <a:avLst/>
          </a:prstGeom>
        </p:spPr>
        <p:txBody>
          <a:bodyPr wrap="square">
            <a:spAutoFit/>
          </a:bodyPr>
          <a:lstStyle/>
          <a:p>
            <a:pPr>
              <a:lnSpc>
                <a:spcPct val="107000"/>
              </a:lnSpc>
              <a:spcAft>
                <a:spcPts val="800"/>
              </a:spcAft>
            </a:pPr>
            <a:r>
              <a:rPr lang="es-MX" sz="1500" dirty="0">
                <a:latin typeface="+mj-lt"/>
                <a:ea typeface="Calibri" panose="020F0502020204030204" pitchFamily="34" charset="0"/>
                <a:cs typeface="Times New Roman" panose="02020603050405020304" pitchFamily="18" charset="0"/>
              </a:rPr>
              <a:t>Crear maquinaria para la industria va a servir ya que los procesos de fabricación van a ser más rápidos, esto suena bien, para la industria, pero las personas que trabajan día y noche no les suena tan bonito, ya que pueden estar perdiendo su empleo y ser reemplazados por una máquina.</a:t>
            </a:r>
            <a:endParaRPr lang="es-ES" sz="15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s-MX" sz="1500" dirty="0">
                <a:latin typeface="+mj-lt"/>
                <a:ea typeface="Calibri" panose="020F0502020204030204" pitchFamily="34" charset="0"/>
                <a:cs typeface="Times New Roman" panose="02020603050405020304" pitchFamily="18" charset="0"/>
              </a:rPr>
              <a:t>Pero esto no es la única problemática, hay otra y es la contaminación gracias a la automatización. Ya que la contaminación de una planta industrial, el trabajo a máxima potencia de bombas, implica más consumo de energía, y más consumo de energía significa más emisiones contaminantes. (Fabricantes maquinaria industrial, 2016).</a:t>
            </a:r>
            <a:endParaRPr lang="es-ES" sz="1500" dirty="0">
              <a:effectLst/>
              <a:latin typeface="+mj-lt"/>
              <a:ea typeface="Calibri" panose="020F0502020204030204" pitchFamily="34" charset="0"/>
              <a:cs typeface="Times New Roman" panose="02020603050405020304" pitchFamily="18" charset="0"/>
            </a:endParaRPr>
          </a:p>
        </p:txBody>
      </p:sp>
      <p:sp>
        <p:nvSpPr>
          <p:cNvPr id="4" name="Rectángulo 3"/>
          <p:cNvSpPr/>
          <p:nvPr/>
        </p:nvSpPr>
        <p:spPr>
          <a:xfrm>
            <a:off x="5501906" y="380357"/>
            <a:ext cx="5958682" cy="365869"/>
          </a:xfrm>
          <a:prstGeom prst="rect">
            <a:avLst/>
          </a:prstGeom>
        </p:spPr>
        <p:txBody>
          <a:bodyPr wrap="none">
            <a:spAutoFit/>
          </a:bodyPr>
          <a:lstStyle/>
          <a:p>
            <a:pPr>
              <a:lnSpc>
                <a:spcPct val="107000"/>
              </a:lnSpc>
              <a:spcAft>
                <a:spcPts val="800"/>
              </a:spcAft>
            </a:pPr>
            <a:r>
              <a:rPr lang="es-MX" b="1" dirty="0">
                <a:solidFill>
                  <a:schemeClr val="accent5">
                    <a:lumMod val="20000"/>
                    <a:lumOff val="80000"/>
                  </a:schemeClr>
                </a:solidFill>
                <a:latin typeface="+mj-lt"/>
                <a:ea typeface="Calibri" panose="020F0502020204030204" pitchFamily="34" charset="0"/>
                <a:cs typeface="Times New Roman" panose="02020603050405020304" pitchFamily="18" charset="0"/>
              </a:rPr>
              <a:t>PROBLEMÁTICA DE LA CARRERA DE MECATRONICA </a:t>
            </a:r>
            <a:endParaRPr lang="es-ES" b="1" dirty="0">
              <a:solidFill>
                <a:schemeClr val="accent5">
                  <a:lumMod val="20000"/>
                  <a:lumOff val="80000"/>
                </a:schemeClr>
              </a:solidFill>
              <a:latin typeface="+mj-lt"/>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386" y="3684045"/>
            <a:ext cx="4966851" cy="2793854"/>
          </a:xfrm>
          <a:prstGeom prst="rect">
            <a:avLst/>
          </a:prstGeom>
        </p:spPr>
      </p:pic>
    </p:spTree>
    <p:extLst>
      <p:ext uri="{BB962C8B-B14F-4D97-AF65-F5344CB8AC3E}">
        <p14:creationId xmlns:p14="http://schemas.microsoft.com/office/powerpoint/2010/main" val="37451072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3033756" y="948584"/>
            <a:ext cx="8605615" cy="3269036"/>
          </a:xfrm>
          <a:prstGeom prst="rect">
            <a:avLst/>
          </a:prstGeom>
        </p:spPr>
        <p:txBody>
          <a:bodyPr wrap="square">
            <a:spAutoFit/>
          </a:bodyPr>
          <a:lstStyle/>
          <a:p>
            <a:pPr>
              <a:lnSpc>
                <a:spcPct val="107000"/>
              </a:lnSpc>
              <a:spcAft>
                <a:spcPts val="800"/>
              </a:spcAft>
            </a:pPr>
            <a:r>
              <a:rPr lang="es-MX" sz="1500" dirty="0">
                <a:latin typeface="+mj-lt"/>
                <a:ea typeface="Calibri" panose="020F0502020204030204" pitchFamily="34" charset="0"/>
                <a:cs typeface="Times New Roman" panose="02020603050405020304" pitchFamily="18" charset="0"/>
              </a:rPr>
              <a:t>Una de las soluciones para esto no pase, es que todas las industrias trabajen el mínimo consumo, para no contaminar el ambiente. ¿Por qué los individuos tienen motivos de elegir esta carrera? </a:t>
            </a:r>
          </a:p>
          <a:p>
            <a:pPr>
              <a:lnSpc>
                <a:spcPct val="107000"/>
              </a:lnSpc>
              <a:spcAft>
                <a:spcPts val="800"/>
              </a:spcAft>
            </a:pPr>
            <a:r>
              <a:rPr lang="es-MX" sz="1500" dirty="0" err="1">
                <a:latin typeface="+mj-lt"/>
                <a:ea typeface="Calibri" panose="020F0502020204030204" pitchFamily="34" charset="0"/>
                <a:cs typeface="Times New Roman" panose="02020603050405020304" pitchFamily="18" charset="0"/>
              </a:rPr>
              <a:t>Josh</a:t>
            </a:r>
            <a:r>
              <a:rPr lang="es-MX" sz="1500" dirty="0">
                <a:latin typeface="+mj-lt"/>
                <a:ea typeface="Calibri" panose="020F0502020204030204" pitchFamily="34" charset="0"/>
                <a:cs typeface="Times New Roman" panose="02020603050405020304" pitchFamily="18" charset="0"/>
              </a:rPr>
              <a:t> Pardo Cabrera: dijo lo siguiente:</a:t>
            </a:r>
            <a:endParaRPr lang="es-MX" sz="14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s-MX" sz="1400" dirty="0">
                <a:latin typeface="+mj-lt"/>
                <a:ea typeface="Calibri" panose="020F0502020204030204" pitchFamily="34" charset="0"/>
                <a:cs typeface="Times New Roman" panose="02020603050405020304" pitchFamily="18" charset="0"/>
              </a:rPr>
              <a:t> </a:t>
            </a:r>
            <a:r>
              <a:rPr lang="es-MX" sz="1600" i="1" dirty="0">
                <a:latin typeface="+mj-lt"/>
                <a:ea typeface="Calibri" panose="020F0502020204030204" pitchFamily="34" charset="0"/>
                <a:cs typeface="Times New Roman" panose="02020603050405020304" pitchFamily="18" charset="0"/>
              </a:rPr>
              <a:t>“me decidí por mecatrónica porque me llamo la</a:t>
            </a:r>
            <a:r>
              <a:rPr lang="es-ES" sz="1600" i="1" dirty="0">
                <a:latin typeface="+mj-lt"/>
                <a:ea typeface="Calibri" panose="020F0502020204030204" pitchFamily="34" charset="0"/>
                <a:cs typeface="Times New Roman" panose="02020603050405020304" pitchFamily="18" charset="0"/>
              </a:rPr>
              <a:t> </a:t>
            </a:r>
            <a:r>
              <a:rPr lang="es-MX" sz="1600" i="1" dirty="0">
                <a:latin typeface="+mj-lt"/>
                <a:ea typeface="Calibri" panose="020F0502020204030204" pitchFamily="34" charset="0"/>
                <a:cs typeface="Times New Roman" panose="02020603050405020304" pitchFamily="18" charset="0"/>
              </a:rPr>
              <a:t>atención la mezcla de 3 ramas tradicionales de la ingeniería como lo son la mecatrónica, la electrónica y la informática, además de que siempre me interesaron los avances tecnológicos”. </a:t>
            </a:r>
            <a:r>
              <a:rPr lang="es-MX" sz="1500" dirty="0">
                <a:latin typeface="+mj-lt"/>
                <a:ea typeface="Calibri" panose="020F0502020204030204" pitchFamily="34" charset="0"/>
                <a:cs typeface="Times New Roman" panose="02020603050405020304" pitchFamily="18" charset="0"/>
              </a:rPr>
              <a:t>(</a:t>
            </a:r>
            <a:r>
              <a:rPr lang="es-MX" sz="1500" dirty="0" err="1">
                <a:latin typeface="+mj-lt"/>
                <a:ea typeface="Calibri" panose="020F0502020204030204" pitchFamily="34" charset="0"/>
                <a:cs typeface="Times New Roman" panose="02020603050405020304" pitchFamily="18" charset="0"/>
              </a:rPr>
              <a:t>Universia</a:t>
            </a:r>
            <a:r>
              <a:rPr lang="es-MX" sz="1500" dirty="0">
                <a:latin typeface="+mj-lt"/>
                <a:ea typeface="Calibri" panose="020F0502020204030204" pitchFamily="34" charset="0"/>
                <a:cs typeface="Times New Roman" panose="02020603050405020304" pitchFamily="18" charset="0"/>
              </a:rPr>
              <a:t>, 2016)</a:t>
            </a:r>
          </a:p>
          <a:p>
            <a:pPr>
              <a:lnSpc>
                <a:spcPct val="107000"/>
              </a:lnSpc>
              <a:spcAft>
                <a:spcPts val="800"/>
              </a:spcAft>
            </a:pPr>
            <a:endParaRPr lang="es-ES" sz="1500" dirty="0">
              <a:latin typeface="+mj-lt"/>
              <a:ea typeface="Calibri" panose="020F0502020204030204" pitchFamily="34" charset="0"/>
              <a:cs typeface="Times New Roman" panose="02020603050405020304" pitchFamily="18" charset="0"/>
            </a:endParaRPr>
          </a:p>
          <a:p>
            <a:pPr>
              <a:lnSpc>
                <a:spcPct val="107000"/>
              </a:lnSpc>
              <a:spcAft>
                <a:spcPts val="800"/>
              </a:spcAft>
            </a:pPr>
            <a:r>
              <a:rPr lang="es-MX" sz="1500" dirty="0">
                <a:latin typeface="+mj-lt"/>
                <a:ea typeface="Calibri" panose="020F0502020204030204" pitchFamily="34" charset="0"/>
                <a:cs typeface="Times New Roman" panose="02020603050405020304" pitchFamily="18" charset="0"/>
              </a:rPr>
              <a:t> Para escoger una carrera no se debe guiar por las opiniones, uno se guía por lo que le gusta, por lo que le mueve el piso, por lo que a uno le apasiona.</a:t>
            </a:r>
            <a:endParaRPr lang="es-ES" sz="1500" dirty="0">
              <a:effectLst/>
              <a:latin typeface="+mj-lt"/>
              <a:ea typeface="Calibri" panose="020F0502020204030204" pitchFamily="34" charset="0"/>
              <a:cs typeface="Times New Roman" panose="02020603050405020304" pitchFamily="18" charset="0"/>
            </a:endParaRPr>
          </a:p>
        </p:txBody>
      </p:sp>
      <p:sp>
        <p:nvSpPr>
          <p:cNvPr id="4" name="Rectángulo 3"/>
          <p:cNvSpPr/>
          <p:nvPr/>
        </p:nvSpPr>
        <p:spPr>
          <a:xfrm>
            <a:off x="5501906" y="380357"/>
            <a:ext cx="5958682" cy="365869"/>
          </a:xfrm>
          <a:prstGeom prst="rect">
            <a:avLst/>
          </a:prstGeom>
        </p:spPr>
        <p:txBody>
          <a:bodyPr wrap="none">
            <a:spAutoFit/>
          </a:bodyPr>
          <a:lstStyle/>
          <a:p>
            <a:pPr>
              <a:lnSpc>
                <a:spcPct val="107000"/>
              </a:lnSpc>
              <a:spcAft>
                <a:spcPts val="800"/>
              </a:spcAft>
            </a:pPr>
            <a:r>
              <a:rPr lang="es-MX" b="1" dirty="0">
                <a:solidFill>
                  <a:schemeClr val="accent4">
                    <a:lumMod val="20000"/>
                    <a:lumOff val="80000"/>
                  </a:schemeClr>
                </a:solidFill>
                <a:latin typeface="+mj-lt"/>
                <a:ea typeface="Calibri" panose="020F0502020204030204" pitchFamily="34" charset="0"/>
                <a:cs typeface="Times New Roman" panose="02020603050405020304" pitchFamily="18" charset="0"/>
              </a:rPr>
              <a:t>PROBLEMÁTICA DE LA CARRERA DE MECATRONICA </a:t>
            </a:r>
            <a:endParaRPr lang="es-ES" b="1" dirty="0">
              <a:solidFill>
                <a:schemeClr val="accent4">
                  <a:lumMod val="20000"/>
                  <a:lumOff val="80000"/>
                </a:schemeClr>
              </a:solidFill>
              <a:latin typeface="+mj-lt"/>
              <a:ea typeface="Calibri" panose="020F0502020204030204" pitchFamily="34" charset="0"/>
              <a:cs typeface="Times New Roman" panose="02020603050405020304" pitchFamily="18"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941" y="4345014"/>
            <a:ext cx="3597628" cy="2055786"/>
          </a:xfrm>
          <a:prstGeom prst="rect">
            <a:avLst/>
          </a:prstGeom>
        </p:spPr>
      </p:pic>
    </p:spTree>
    <p:extLst>
      <p:ext uri="{BB962C8B-B14F-4D97-AF65-F5344CB8AC3E}">
        <p14:creationId xmlns:p14="http://schemas.microsoft.com/office/powerpoint/2010/main" val="5267909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65DE4B2E64EE44A9FCA8C95076DD3F" ma:contentTypeVersion="5" ma:contentTypeDescription="Create a new document." ma:contentTypeScope="" ma:versionID="bbaab50c0eeb4c57433fbd96bf63d2e0">
  <xsd:schema xmlns:xsd="http://www.w3.org/2001/XMLSchema" xmlns:xs="http://www.w3.org/2001/XMLSchema" xmlns:p="http://schemas.microsoft.com/office/2006/metadata/properties" xmlns:ns2="3c258102-4b36-4f28-832e-2f22654837fc" targetNamespace="http://schemas.microsoft.com/office/2006/metadata/properties" ma:root="true" ma:fieldsID="31bd9df393c5e18053d55e62d15146c3" ns2:_="">
    <xsd:import namespace="3c258102-4b36-4f28-832e-2f22654837fc"/>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258102-4b36-4f28-832e-2f22654837f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3c258102-4b36-4f28-832e-2f22654837f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09A641-694A-4BA6-B6BF-B72A41020BDD}">
  <ds:schemaRefs>
    <ds:schemaRef ds:uri="http://schemas.microsoft.com/office/2006/metadata/contentType"/>
    <ds:schemaRef ds:uri="http://schemas.microsoft.com/office/2006/metadata/properties/metaAttributes"/>
    <ds:schemaRef ds:uri="http://www.w3.org/2000/xmlns/"/>
    <ds:schemaRef ds:uri="http://www.w3.org/2001/XMLSchema"/>
    <ds:schemaRef ds:uri="3c258102-4b36-4f28-832e-2f22654837fc"/>
  </ds:schemaRefs>
</ds:datastoreItem>
</file>

<file path=customXml/itemProps2.xml><?xml version="1.0" encoding="utf-8"?>
<ds:datastoreItem xmlns:ds="http://schemas.openxmlformats.org/officeDocument/2006/customXml" ds:itemID="{EB6993FB-7D68-468A-94CD-CBFB8D56DC3C}">
  <ds:schemaRefs>
    <ds:schemaRef ds:uri="http://schemas.microsoft.com/office/2006/metadata/properties"/>
    <ds:schemaRef ds:uri="http://www.w3.org/2000/xmlns/"/>
    <ds:schemaRef ds:uri="3c258102-4b36-4f28-832e-2f22654837fc"/>
    <ds:schemaRef ds:uri="http://www.w3.org/2001/XMLSchema-instance"/>
  </ds:schemaRefs>
</ds:datastoreItem>
</file>

<file path=customXml/itemProps3.xml><?xml version="1.0" encoding="utf-8"?>
<ds:datastoreItem xmlns:ds="http://schemas.openxmlformats.org/officeDocument/2006/customXml" ds:itemID="{3508B352-DEFD-4530-A815-1555B21099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TM04033937[[fn=Estela de condensación]]</Template>
  <TotalTime>209</TotalTime>
  <Words>989</Words>
  <Application>Microsoft Office PowerPoint</Application>
  <PresentationFormat>Panorámica</PresentationFormat>
  <Paragraphs>74</Paragraphs>
  <Slides>13</Slides>
  <Notes>1</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Estela de condensación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Aida Iliana Sarmiento Mier</dc:creator>
  <cp:lastModifiedBy>Edgar Blas Anguiano Martinez</cp:lastModifiedBy>
  <cp:revision>25</cp:revision>
  <dcterms:created xsi:type="dcterms:W3CDTF">2021-04-09T23:10:35Z</dcterms:created>
  <dcterms:modified xsi:type="dcterms:W3CDTF">2021-05-20T15:13:51Z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0x0101005E65DE4B2E64EE44A9FCA8C95076DD3F</vt:lpwstr>
  </property>
</Properties>
</file>