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25"/>
  </p:notesMasterIdLst>
  <p:handoutMasterIdLst>
    <p:handoutMasterId r:id="rId26"/>
  </p:handoutMasterIdLst>
  <p:sldIdLst>
    <p:sldId id="257" r:id="rId3"/>
    <p:sldId id="351" r:id="rId4"/>
    <p:sldId id="352" r:id="rId5"/>
    <p:sldId id="380" r:id="rId6"/>
    <p:sldId id="353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91" r:id="rId15"/>
    <p:sldId id="388" r:id="rId16"/>
    <p:sldId id="354" r:id="rId17"/>
    <p:sldId id="393" r:id="rId18"/>
    <p:sldId id="394" r:id="rId19"/>
    <p:sldId id="396" r:id="rId20"/>
    <p:sldId id="397" r:id="rId21"/>
    <p:sldId id="399" r:id="rId22"/>
    <p:sldId id="402" r:id="rId23"/>
    <p:sldId id="40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2C2C2"/>
    <a:srgbClr val="D1D1D1"/>
    <a:srgbClr val="DDDDDD"/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5" autoAdjust="0"/>
    <p:restoredTop sz="94551" autoAdjust="0"/>
  </p:normalViewPr>
  <p:slideViewPr>
    <p:cSldViewPr showGuides="1">
      <p:cViewPr>
        <p:scale>
          <a:sx n="53" d="100"/>
          <a:sy n="53" d="100"/>
        </p:scale>
        <p:origin x="-744" y="-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4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5BDBC7F-3239-4B5D-A7A8-5E88B2E86D6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5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5A69980-5F10-4944-ADBB-BF84D75B06D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05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EC0249-4084-4555-8336-B199D0EB07E8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2ACB1-F481-4300-99B2-E274E73EB00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7572B-13CE-4DBD-A420-66BFD77D673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99C7-5420-446D-B844-F4343564E73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 useBgFill="1">
        <p:nvSpPr>
          <p:cNvPr id="5" name="Rounded Rectangle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6" name="Rectangle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7" name="Rectangle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10" name="Rectangle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F326D9-7F9A-454C-A187-B49361BC6FF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5720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52600" y="6400800"/>
            <a:ext cx="5791200" cy="457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18AF9229-FB4E-40A8-BF05-3253C79922D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 useBgFill="1">
        <p:nvSpPr>
          <p:cNvPr id="5" name="Rounded Rectangle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6" name="Rectangle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7" name="Rectangle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8" name="Rectangle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3042C-D824-42C1-B272-D58471330AC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36AE9-F737-40EA-9E58-50F0E9DFBA1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F66F-8B97-40BD-A205-E1E08EDDB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75DA7-B80E-4148-A2E5-BC68384A2F2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28DB8-BED1-4F59-A6D6-FA1E8E0463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 useBgFill="1">
        <p:nvSpPr>
          <p:cNvPr id="6" name="Rounded Rectangle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16BFC-29D8-4293-A556-823989A3E5D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F2200-4A43-47F2-93F6-112AF2ECAD6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7" name="Rectangle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A0032-1C4C-46B9-93E3-5FEE00190C6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1927D-88A4-49D8-A6F4-2BA5F43E680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4C421-5EA9-4DBE-A914-E5258A90D9E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2B523-E7A1-4266-AE7C-8B7EB6E3342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68626-8380-4220-98F0-DE576EBCE99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4105E-D21A-4E07-81C3-EF0257F225B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80C24-4D26-4CF7-83D8-5DFE0EB5E7A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D0368-7F18-48CC-B15E-7AC4764D205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3DD0-93DA-40EC-934C-C7A2B94DE30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8E8D-55B4-4060-8BDF-441B41BC997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4084A2B-EC25-4DAC-9AF3-405D4842B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>
                <a:solidFill>
                  <a:schemeClr val="tx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>
                <a:solidFill>
                  <a:schemeClr val="tx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E27B1CB-DF73-406D-A633-A61616AA5A5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17" r:id="rId4"/>
    <p:sldLayoutId id="2147484118" r:id="rId5"/>
    <p:sldLayoutId id="2147484119" r:id="rId6"/>
    <p:sldLayoutId id="2147484120" r:id="rId7"/>
    <p:sldLayoutId id="2147484126" r:id="rId8"/>
    <p:sldLayoutId id="2147484127" r:id="rId9"/>
    <p:sldLayoutId id="2147484121" r:id="rId10"/>
    <p:sldLayoutId id="214748412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D8AFB9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8928100" cy="13493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CO" sz="3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IEEE-std-830-1998</a:t>
            </a:r>
            <a:br>
              <a:rPr lang="es-CO" sz="3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es-CO" sz="3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Práctica Recomendada para la Especificación de Requerimientos de Software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752600" y="4648200"/>
            <a:ext cx="6172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sz="1600" dirty="0">
                <a:cs typeface="+mn-cs"/>
              </a:rPr>
              <a:t>Fuente:</a:t>
            </a:r>
          </a:p>
          <a:p>
            <a:pPr marL="266700" indent="-266700">
              <a:buFont typeface="Arial" pitchFamily="34" charset="0"/>
              <a:buChar char="•"/>
              <a:tabLst>
                <a:tab pos="266700" algn="l"/>
              </a:tabLst>
              <a:defRPr/>
            </a:pPr>
            <a:r>
              <a:rPr lang="es-CO" sz="1600" dirty="0">
                <a:cs typeface="+mn-cs"/>
              </a:rPr>
              <a:t>IEEE </a:t>
            </a:r>
            <a:r>
              <a:rPr lang="es-CO" sz="1600" dirty="0" err="1">
                <a:cs typeface="+mn-cs"/>
              </a:rPr>
              <a:t>Recommendad</a:t>
            </a:r>
            <a:r>
              <a:rPr lang="es-CO" sz="1600" dirty="0">
                <a:cs typeface="+mn-cs"/>
              </a:rPr>
              <a:t> </a:t>
            </a:r>
            <a:r>
              <a:rPr lang="es-CO" sz="1600" dirty="0" err="1">
                <a:cs typeface="+mn-cs"/>
              </a:rPr>
              <a:t>Practice</a:t>
            </a:r>
            <a:r>
              <a:rPr lang="es-CO" sz="1600" dirty="0">
                <a:cs typeface="+mn-cs"/>
              </a:rPr>
              <a:t> </a:t>
            </a:r>
            <a:r>
              <a:rPr lang="es-CO" sz="1600" dirty="0" err="1">
                <a:cs typeface="+mn-cs"/>
              </a:rPr>
              <a:t>for</a:t>
            </a:r>
            <a:r>
              <a:rPr lang="es-CO" sz="1600" dirty="0">
                <a:cs typeface="+mn-cs"/>
              </a:rPr>
              <a:t> Software </a:t>
            </a:r>
            <a:r>
              <a:rPr lang="es-CO" sz="1600" dirty="0" err="1">
                <a:cs typeface="+mn-cs"/>
              </a:rPr>
              <a:t>Requirements</a:t>
            </a:r>
            <a:r>
              <a:rPr lang="es-CO" sz="1600" dirty="0">
                <a:cs typeface="+mn-cs"/>
              </a:rPr>
              <a:t> </a:t>
            </a:r>
            <a:r>
              <a:rPr lang="es-CO" sz="1600" dirty="0" err="1">
                <a:cs typeface="+mn-cs"/>
              </a:rPr>
              <a:t>Specifications</a:t>
            </a:r>
            <a:endParaRPr lang="es-CO" sz="1600" dirty="0">
              <a:cs typeface="+mn-cs"/>
            </a:endParaRPr>
          </a:p>
        </p:txBody>
      </p:sp>
      <p:sp>
        <p:nvSpPr>
          <p:cNvPr id="8196" name="7 CuadroTexto"/>
          <p:cNvSpPr txBox="1">
            <a:spLocks noChangeArrowheads="1"/>
          </p:cNvSpPr>
          <p:nvPr/>
        </p:nvSpPr>
        <p:spPr bwMode="auto">
          <a:xfrm>
            <a:off x="2133600" y="6096000"/>
            <a:ext cx="3657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400"/>
              <a:t>Preparó: Ing. Ismael Castañeda Fuentes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25425"/>
            <a:ext cx="8839200" cy="685800"/>
          </a:xfrm>
        </p:spPr>
        <p:txBody>
          <a:bodyPr/>
          <a:lstStyle/>
          <a:p>
            <a:r>
              <a:rPr lang="es-CO" sz="3200" dirty="0" smtClean="0"/>
              <a:t>Evolución de la ERS*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4925"/>
            <a:ext cx="8305800" cy="423703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s-CO" sz="2000" dirty="0" smtClean="0"/>
              <a:t>Cambios a medida  que</a:t>
            </a:r>
          </a:p>
          <a:p>
            <a:pPr lvl="1">
              <a:spcBef>
                <a:spcPts val="1800"/>
              </a:spcBef>
            </a:pPr>
            <a:r>
              <a:rPr lang="es-CO" sz="1800" dirty="0" smtClean="0"/>
              <a:t>Se conozca más a cerca del contenido del proyecto</a:t>
            </a:r>
          </a:p>
          <a:p>
            <a:pPr lvl="1">
              <a:spcBef>
                <a:spcPts val="1800"/>
              </a:spcBef>
            </a:pPr>
            <a:r>
              <a:rPr lang="es-CO" sz="1800" dirty="0" smtClean="0"/>
              <a:t>Se llegue a detalles</a:t>
            </a:r>
          </a:p>
          <a:p>
            <a:pPr lvl="1">
              <a:spcBef>
                <a:spcPts val="1800"/>
              </a:spcBef>
            </a:pPr>
            <a:r>
              <a:rPr lang="es-CO" sz="1800" dirty="0" smtClean="0"/>
              <a:t>Avance el proyecto</a:t>
            </a:r>
          </a:p>
          <a:p>
            <a:pPr lvl="1">
              <a:spcBef>
                <a:spcPts val="1800"/>
              </a:spcBef>
            </a:pPr>
            <a:r>
              <a:rPr lang="es-CO" sz="1800" dirty="0" smtClean="0"/>
              <a:t>Se detecten deficiencias</a:t>
            </a:r>
          </a:p>
          <a:p>
            <a:pPr lvl="1">
              <a:spcBef>
                <a:spcPts val="1800"/>
              </a:spcBef>
            </a:pPr>
            <a:r>
              <a:rPr lang="es-CO" sz="1800" dirty="0" smtClean="0"/>
              <a:t>Se detecten inexactitudes</a:t>
            </a:r>
          </a:p>
          <a:p>
            <a:endParaRPr lang="en-US" sz="2000" dirty="0" smtClean="0"/>
          </a:p>
        </p:txBody>
      </p:sp>
      <p:sp>
        <p:nvSpPr>
          <p:cNvPr id="19460" name="3 CuadroTexto"/>
          <p:cNvSpPr txBox="1">
            <a:spLocks noChangeArrowheads="1"/>
          </p:cNvSpPr>
          <p:nvPr/>
        </p:nvSpPr>
        <p:spPr bwMode="auto">
          <a:xfrm>
            <a:off x="323850" y="6021388"/>
            <a:ext cx="558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200" b="1" i="1" dirty="0"/>
              <a:t>*</a:t>
            </a:r>
            <a:r>
              <a:rPr lang="es-CO" sz="1200" i="1" dirty="0"/>
              <a:t> </a:t>
            </a:r>
            <a:r>
              <a:rPr lang="es-CO" sz="1200" b="1" i="1" dirty="0"/>
              <a:t>ERS</a:t>
            </a:r>
            <a:r>
              <a:rPr lang="es-CO" sz="1200" i="1" dirty="0"/>
              <a:t> Especificación 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0350"/>
            <a:ext cx="8839200" cy="685800"/>
          </a:xfrm>
        </p:spPr>
        <p:txBody>
          <a:bodyPr/>
          <a:lstStyle/>
          <a:p>
            <a:r>
              <a:rPr lang="es-CO" sz="3200" dirty="0" smtClean="0"/>
              <a:t>Prototipos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305800" cy="423703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s-CO" sz="2000" dirty="0" smtClean="0"/>
              <a:t>Ayudan a entender los problemas y/o soluciones</a:t>
            </a:r>
          </a:p>
          <a:p>
            <a:pPr>
              <a:spcBef>
                <a:spcPts val="2400"/>
              </a:spcBef>
            </a:pPr>
            <a:r>
              <a:rPr lang="es-CO" sz="2000" dirty="0" smtClean="0"/>
              <a:t>Muestran posibles comportamientos</a:t>
            </a:r>
          </a:p>
          <a:p>
            <a:pPr>
              <a:spcBef>
                <a:spcPts val="2400"/>
              </a:spcBef>
            </a:pPr>
            <a:r>
              <a:rPr lang="es-CO" sz="2000" dirty="0" smtClean="0"/>
              <a:t>Dan más estabilidad a la ERS</a:t>
            </a:r>
          </a:p>
          <a:p>
            <a:pPr>
              <a:spcBef>
                <a:spcPts val="2400"/>
              </a:spcBef>
            </a:pPr>
            <a:r>
              <a:rPr lang="es-CO" sz="2000" dirty="0" smtClean="0"/>
              <a:t>Generalmente hacen que en la implementación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Haya menos cambios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Disminuya el tiempo</a:t>
            </a:r>
            <a:endParaRPr lang="en-US" sz="1800" dirty="0" smtClean="0"/>
          </a:p>
        </p:txBody>
      </p:sp>
      <p:sp>
        <p:nvSpPr>
          <p:cNvPr id="20484" name="3 CuadroTexto"/>
          <p:cNvSpPr txBox="1">
            <a:spLocks noChangeArrowheads="1"/>
          </p:cNvSpPr>
          <p:nvPr/>
        </p:nvSpPr>
        <p:spPr bwMode="auto">
          <a:xfrm>
            <a:off x="323850" y="6021388"/>
            <a:ext cx="558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200" b="1" i="1" dirty="0"/>
              <a:t>*</a:t>
            </a:r>
            <a:r>
              <a:rPr lang="es-CO" sz="1200" i="1" dirty="0"/>
              <a:t> </a:t>
            </a:r>
            <a:r>
              <a:rPr lang="es-CO" sz="1200" b="1" i="1" dirty="0"/>
              <a:t>ERS</a:t>
            </a:r>
            <a:r>
              <a:rPr lang="es-CO" sz="1200" i="1" dirty="0"/>
              <a:t> Especificación 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0350"/>
            <a:ext cx="8839200" cy="685800"/>
          </a:xfrm>
        </p:spPr>
        <p:txBody>
          <a:bodyPr/>
          <a:lstStyle/>
          <a:p>
            <a:r>
              <a:rPr lang="es-CO" sz="3200" dirty="0" smtClean="0"/>
              <a:t>Diseño en la ERS*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3488"/>
            <a:ext cx="8305800" cy="482441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s-CO" sz="2000" dirty="0" smtClean="0"/>
              <a:t>Una ERS debe especificar 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Qué funciones serán realizadas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Con qué datos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Para producir qué resultados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En qué situación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Para quien</a:t>
            </a:r>
          </a:p>
          <a:p>
            <a:pPr>
              <a:spcBef>
                <a:spcPts val="2400"/>
              </a:spcBef>
            </a:pPr>
            <a:r>
              <a:rPr lang="es-CO" sz="2000" dirty="0" smtClean="0"/>
              <a:t>Una ERS no debe especificar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Módulos en que divide el software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Funciones a los módulos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Flujo de información entre módulos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Controles entre módulos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Estructuras de datos</a:t>
            </a:r>
            <a:endParaRPr lang="en-US" sz="1800" dirty="0" smtClean="0"/>
          </a:p>
        </p:txBody>
      </p:sp>
      <p:sp>
        <p:nvSpPr>
          <p:cNvPr id="21508" name="3 CuadroTexto"/>
          <p:cNvSpPr txBox="1">
            <a:spLocks noChangeArrowheads="1"/>
          </p:cNvSpPr>
          <p:nvPr/>
        </p:nvSpPr>
        <p:spPr bwMode="auto">
          <a:xfrm>
            <a:off x="323850" y="6021388"/>
            <a:ext cx="558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200" b="1" i="1" dirty="0"/>
              <a:t>*</a:t>
            </a:r>
            <a:r>
              <a:rPr lang="es-CO" sz="1200" i="1" dirty="0"/>
              <a:t> </a:t>
            </a:r>
            <a:r>
              <a:rPr lang="es-CO" sz="1200" b="1" i="1" dirty="0"/>
              <a:t>ERS</a:t>
            </a:r>
            <a:r>
              <a:rPr lang="es-CO" sz="1200" i="1" dirty="0"/>
              <a:t> Especificación 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8763"/>
            <a:ext cx="8839200" cy="685800"/>
          </a:xfrm>
        </p:spPr>
        <p:txBody>
          <a:bodyPr/>
          <a:lstStyle/>
          <a:p>
            <a:r>
              <a:rPr lang="es-CO" sz="3200" dirty="0" smtClean="0"/>
              <a:t>Diseño en la ERS*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305800" cy="482441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s-CO" sz="2000" dirty="0" smtClean="0"/>
              <a:t>Necesidad de especificar condiciones de diseño en la ERS para casos especiales, con el fin de imponer restricciones de diseño por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Seguridad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Confiabilidad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Necesidad de funciones en módulos separados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Restricciones de comunicaciones entre áreas del programa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Garantía de integridad en variables críticas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Disponibilidad física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Disponibilidad de programas/aplicativos/utilitarios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Cumplimiento de estándares</a:t>
            </a:r>
          </a:p>
        </p:txBody>
      </p:sp>
      <p:sp>
        <p:nvSpPr>
          <p:cNvPr id="22532" name="3 CuadroTexto"/>
          <p:cNvSpPr txBox="1">
            <a:spLocks noChangeArrowheads="1"/>
          </p:cNvSpPr>
          <p:nvPr/>
        </p:nvSpPr>
        <p:spPr bwMode="auto">
          <a:xfrm>
            <a:off x="323850" y="6021388"/>
            <a:ext cx="558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200" b="1" i="1"/>
              <a:t>*</a:t>
            </a:r>
            <a:r>
              <a:rPr lang="es-CO" sz="1200" i="1"/>
              <a:t> </a:t>
            </a:r>
            <a:r>
              <a:rPr lang="es-CO" sz="1200" b="1" i="1"/>
              <a:t>ERS</a:t>
            </a:r>
            <a:r>
              <a:rPr lang="es-CO" sz="1200" i="1"/>
              <a:t> Especificación 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0350"/>
            <a:ext cx="8839200" cy="685800"/>
          </a:xfrm>
        </p:spPr>
        <p:txBody>
          <a:bodyPr/>
          <a:lstStyle/>
          <a:p>
            <a:r>
              <a:rPr lang="es-CO" sz="3200" dirty="0" smtClean="0"/>
              <a:t>Requisitos del proyecto en la ERS*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305800" cy="464502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s-CO" sz="2000" dirty="0" smtClean="0"/>
              <a:t>La ERS debe estar dirigida al producto del software, no al proceso de producir el software</a:t>
            </a:r>
          </a:p>
          <a:p>
            <a:pPr>
              <a:spcBef>
                <a:spcPts val="2400"/>
              </a:spcBef>
            </a:pPr>
            <a:r>
              <a:rPr lang="es-CO" sz="2000" dirty="0" smtClean="0"/>
              <a:t>Algunos requisitos del proyecto, acordados entre el cliente y el proveedor, se incluyen en la ERS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Costos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Tiempos de entrega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Procedimientos para reportes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Métodos para el desarrollo de Software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Aseguramiento de Calidad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Criterios para validación y verificación</a:t>
            </a:r>
          </a:p>
          <a:p>
            <a:pPr lvl="1">
              <a:spcBef>
                <a:spcPts val="600"/>
              </a:spcBef>
            </a:pPr>
            <a:r>
              <a:rPr lang="es-CO" sz="1800" dirty="0" smtClean="0"/>
              <a:t>Procedimientos para aceptación</a:t>
            </a:r>
          </a:p>
        </p:txBody>
      </p:sp>
      <p:sp>
        <p:nvSpPr>
          <p:cNvPr id="23556" name="3 CuadroTexto"/>
          <p:cNvSpPr txBox="1">
            <a:spLocks noChangeArrowheads="1"/>
          </p:cNvSpPr>
          <p:nvPr/>
        </p:nvSpPr>
        <p:spPr bwMode="auto">
          <a:xfrm>
            <a:off x="323850" y="6021388"/>
            <a:ext cx="558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200" b="1" i="1" dirty="0"/>
              <a:t>*</a:t>
            </a:r>
            <a:r>
              <a:rPr lang="es-CO" sz="1200" i="1" dirty="0"/>
              <a:t> </a:t>
            </a:r>
            <a:r>
              <a:rPr lang="es-CO" sz="1200" b="1" i="1" dirty="0"/>
              <a:t>ERS</a:t>
            </a:r>
            <a:r>
              <a:rPr lang="es-CO" sz="1200" i="1" dirty="0"/>
              <a:t> Especificación 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5425"/>
            <a:ext cx="8839200" cy="685800"/>
          </a:xfrm>
        </p:spPr>
        <p:txBody>
          <a:bodyPr/>
          <a:lstStyle/>
          <a:p>
            <a:r>
              <a:rPr lang="es-CO" sz="3200" dirty="0" smtClean="0"/>
              <a:t>Partes de una 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7013" y="981075"/>
            <a:ext cx="6891337" cy="5437188"/>
          </a:xfrm>
        </p:spPr>
        <p:txBody>
          <a:bodyPr/>
          <a:lstStyle/>
          <a:p>
            <a:pPr>
              <a:spcBef>
                <a:spcPts val="2400"/>
              </a:spcBef>
              <a:buFont typeface="Wingdings 2" pitchFamily="18" charset="2"/>
              <a:buNone/>
            </a:pPr>
            <a:r>
              <a:rPr lang="es-CO" sz="2000" dirty="0" smtClean="0"/>
              <a:t>Tabla de Contenido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1. Introducción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1.1  Propósito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1.2  Alcance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1.3  Definiciones, siglas, y abreviaciones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1.4  Referencias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1.5  Descripción global de la ERS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2. Descripción global del producto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2.1  Perspectiva del producto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2.2  Funciones del producto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2.3  Características de usuario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2.4  Restricciones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2.5  Condiciones y dependencias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2.6. Repartir proporcionalmente los requisitos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3. Requisitos específicos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Apéndices</a:t>
            </a: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s-CO" sz="1800" dirty="0" smtClean="0"/>
              <a:t>Índice</a:t>
            </a:r>
            <a:endParaRPr lang="es-ES" sz="1800" dirty="0" smtClean="0"/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8300"/>
            <a:ext cx="8839200" cy="685800"/>
          </a:xfrm>
        </p:spPr>
        <p:txBody>
          <a:bodyPr/>
          <a:lstStyle/>
          <a:p>
            <a:r>
              <a:rPr lang="es-CO" sz="3200" dirty="0" smtClean="0"/>
              <a:t>1.1  Propósito</a:t>
            </a:r>
          </a:p>
        </p:txBody>
      </p:sp>
      <p:sp>
        <p:nvSpPr>
          <p:cNvPr id="26627" name="3 Marcador de contenido"/>
          <p:cNvSpPr>
            <a:spLocks noGrp="1"/>
          </p:cNvSpPr>
          <p:nvPr>
            <p:ph sz="quarter" idx="1"/>
          </p:nvPr>
        </p:nvSpPr>
        <p:spPr>
          <a:xfrm>
            <a:off x="381000" y="1304925"/>
            <a:ext cx="8305800" cy="4572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s-ES" sz="2000" dirty="0" smtClean="0"/>
              <a:t>Delinear el propósito de la ERS</a:t>
            </a:r>
            <a:endParaRPr lang="es-CO" sz="2000" dirty="0" smtClean="0"/>
          </a:p>
          <a:p>
            <a:pPr>
              <a:spcBef>
                <a:spcPts val="2400"/>
              </a:spcBef>
            </a:pPr>
            <a:r>
              <a:rPr lang="es-ES" sz="2000" dirty="0" smtClean="0"/>
              <a:t>Especificar a que público va dirigida la ERS</a:t>
            </a:r>
            <a:endParaRPr lang="es-C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0350"/>
            <a:ext cx="8839200" cy="685800"/>
          </a:xfrm>
        </p:spPr>
        <p:txBody>
          <a:bodyPr/>
          <a:lstStyle/>
          <a:p>
            <a:r>
              <a:rPr lang="es-CO" sz="3200" dirty="0" smtClean="0"/>
              <a:t>1.2  Alcance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381000" y="1304925"/>
            <a:ext cx="8305800" cy="4572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s-ES" sz="2000" dirty="0" smtClean="0"/>
              <a:t>Identificar el(los) producto(s) de software a construir</a:t>
            </a:r>
            <a:endParaRPr lang="es-CO" sz="2000" dirty="0" smtClean="0"/>
          </a:p>
          <a:p>
            <a:pPr>
              <a:spcBef>
                <a:spcPts val="2400"/>
              </a:spcBef>
            </a:pPr>
            <a:r>
              <a:rPr lang="es-ES" sz="2000" dirty="0" smtClean="0"/>
              <a:t>Explicar qué hace y qué no hace el(los) producto(s) de software</a:t>
            </a:r>
            <a:endParaRPr lang="es-CO" sz="2000" dirty="0" smtClean="0"/>
          </a:p>
          <a:p>
            <a:pPr>
              <a:spcBef>
                <a:spcPts val="2400"/>
              </a:spcBef>
            </a:pPr>
            <a:r>
              <a:rPr lang="es-ES" sz="2000" dirty="0" smtClean="0"/>
              <a:t>Describir el software especificando beneficios, objetivos y metas</a:t>
            </a:r>
            <a:endParaRPr lang="es-CO" sz="2000" dirty="0" smtClean="0"/>
          </a:p>
          <a:p>
            <a:pPr>
              <a:spcBef>
                <a:spcPts val="2400"/>
              </a:spcBef>
            </a:pPr>
            <a:r>
              <a:rPr lang="es-ES" sz="2000" dirty="0" smtClean="0"/>
              <a:t>Ser consistente con otras especificaciones de niveles superiores</a:t>
            </a:r>
            <a:endParaRPr lang="es-CO" sz="2000" dirty="0" smtClean="0"/>
          </a:p>
          <a:p>
            <a:pPr>
              <a:spcBef>
                <a:spcPts val="2400"/>
              </a:spcBef>
            </a:pPr>
            <a:endParaRPr lang="es-C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5425"/>
            <a:ext cx="8839200" cy="685800"/>
          </a:xfrm>
        </p:spPr>
        <p:txBody>
          <a:bodyPr/>
          <a:lstStyle/>
          <a:p>
            <a:r>
              <a:rPr lang="es-CO" sz="3200" dirty="0" smtClean="0"/>
              <a:t>1.4  Referencias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381000" y="1304925"/>
            <a:ext cx="8305800" cy="4572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s-ES" sz="2000" dirty="0" smtClean="0"/>
              <a:t>Proporcionar lista completa de todas las referencias de los documentos de la ERS</a:t>
            </a:r>
            <a:endParaRPr lang="es-CO" sz="2000" dirty="0" smtClean="0"/>
          </a:p>
          <a:p>
            <a:pPr>
              <a:spcBef>
                <a:spcPts val="2400"/>
              </a:spcBef>
            </a:pPr>
            <a:r>
              <a:rPr lang="es-ES" sz="2000" dirty="0" smtClean="0"/>
              <a:t>Identificar cada documento por el título, número de reporte, fecha y publicación de la organización</a:t>
            </a:r>
            <a:endParaRPr lang="es-CO" sz="2000" dirty="0" smtClean="0"/>
          </a:p>
          <a:p>
            <a:pPr>
              <a:spcBef>
                <a:spcPts val="2400"/>
              </a:spcBef>
            </a:pPr>
            <a:r>
              <a:rPr lang="es-ES" sz="2000" dirty="0" smtClean="0"/>
              <a:t>Especificar la fuente de las referencias</a:t>
            </a:r>
            <a:endParaRPr lang="es-CO" sz="2000" dirty="0" smtClean="0"/>
          </a:p>
          <a:p>
            <a:pPr>
              <a:spcBef>
                <a:spcPts val="2400"/>
              </a:spcBef>
            </a:pPr>
            <a:endParaRPr lang="es-C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5425"/>
            <a:ext cx="8839200" cy="685800"/>
          </a:xfrm>
        </p:spPr>
        <p:txBody>
          <a:bodyPr/>
          <a:lstStyle/>
          <a:p>
            <a:r>
              <a:rPr lang="es-CO" sz="3200" dirty="0" smtClean="0"/>
              <a:t>1.5  Descripción global de la ERS</a:t>
            </a:r>
          </a:p>
        </p:txBody>
      </p:sp>
      <p:sp>
        <p:nvSpPr>
          <p:cNvPr id="29699" name="3 Marcador de contenido"/>
          <p:cNvSpPr>
            <a:spLocks noGrp="1"/>
          </p:cNvSpPr>
          <p:nvPr>
            <p:ph sz="quarter" idx="1"/>
          </p:nvPr>
        </p:nvSpPr>
        <p:spPr>
          <a:xfrm>
            <a:off x="381000" y="1304925"/>
            <a:ext cx="8305800" cy="4572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s-ES" sz="2000" dirty="0" smtClean="0"/>
              <a:t>Describir el contenido de la ERS</a:t>
            </a:r>
            <a:endParaRPr lang="es-CO" sz="2000" dirty="0" smtClean="0"/>
          </a:p>
          <a:p>
            <a:pPr>
              <a:spcBef>
                <a:spcPts val="2400"/>
              </a:spcBef>
            </a:pPr>
            <a:r>
              <a:rPr lang="es-ES" sz="2000" dirty="0" smtClean="0"/>
              <a:t>Explicar la organización de la ERS</a:t>
            </a:r>
            <a:endParaRPr lang="es-C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96863"/>
            <a:ext cx="8305800" cy="647700"/>
          </a:xfrm>
        </p:spPr>
        <p:txBody>
          <a:bodyPr/>
          <a:lstStyle/>
          <a:p>
            <a:r>
              <a:rPr lang="es-CO" sz="3200" dirty="0" smtClean="0"/>
              <a:t>Objetivos de Aprendizaje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534400" cy="4876800"/>
          </a:xfrm>
        </p:spPr>
        <p:txBody>
          <a:bodyPr/>
          <a:lstStyle/>
          <a:p>
            <a:pPr marL="609600" indent="-609600">
              <a:spcBef>
                <a:spcPts val="2400"/>
              </a:spcBef>
            </a:pPr>
            <a:r>
              <a:rPr lang="es-ES" sz="2000" dirty="0" smtClean="0"/>
              <a:t>Conocer la norma IEEE 830</a:t>
            </a:r>
          </a:p>
          <a:p>
            <a:pPr marL="609600" indent="-609600">
              <a:spcBef>
                <a:spcPts val="2400"/>
              </a:spcBef>
            </a:pPr>
            <a:r>
              <a:rPr lang="es-ES" sz="2000" dirty="0" smtClean="0"/>
              <a:t>Aprender a formular especificaciones de software</a:t>
            </a:r>
          </a:p>
          <a:p>
            <a:pPr marL="609600" indent="-609600">
              <a:spcBef>
                <a:spcPts val="2400"/>
              </a:spcBef>
            </a:pPr>
            <a:r>
              <a:rPr lang="es-ES" sz="2000" dirty="0" smtClean="0"/>
              <a:t>Escribir especificaciones de software que</a:t>
            </a:r>
          </a:p>
          <a:p>
            <a:pPr marL="884238" lvl="1" indent="-609600"/>
            <a:r>
              <a:rPr lang="es-ES" sz="1800" dirty="0" smtClean="0"/>
              <a:t>Indiquen exactamente lo que desea el cliente</a:t>
            </a:r>
          </a:p>
          <a:p>
            <a:pPr marL="884238" lvl="1" indent="-609600"/>
            <a:r>
              <a:rPr lang="es-ES" sz="1800" dirty="0" smtClean="0"/>
              <a:t>Permitan al proveedor entender exactamente lo que quiere el cliente</a:t>
            </a:r>
          </a:p>
          <a:p>
            <a:pPr marL="609600" indent="-609600">
              <a:spcBef>
                <a:spcPts val="2400"/>
              </a:spcBef>
            </a:pPr>
            <a:r>
              <a:rPr lang="es-ES" sz="2000" dirty="0" smtClean="0"/>
              <a:t>Aprender a establecer las bases de acuerdo entre cliente y proveedor sobre lo que debe hacer un determinado software</a:t>
            </a:r>
          </a:p>
          <a:p>
            <a:pPr marL="609600" indent="-609600">
              <a:spcBef>
                <a:spcPts val="2400"/>
              </a:spcBef>
            </a:pPr>
            <a:r>
              <a:rPr lang="es-ES" sz="2000" dirty="0" smtClean="0"/>
              <a:t>Aprender a elaborar una línea base para validación y verificación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0350"/>
            <a:ext cx="8839200" cy="685800"/>
          </a:xfrm>
        </p:spPr>
        <p:txBody>
          <a:bodyPr/>
          <a:lstStyle/>
          <a:p>
            <a:r>
              <a:rPr lang="es-CO" sz="3200" dirty="0" smtClean="0"/>
              <a:t>2.1  Perspectiva del producto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381000" y="1304925"/>
            <a:ext cx="8305800" cy="4572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s-CO" sz="2000" dirty="0" err="1" smtClean="0"/>
              <a:t>Interfases</a:t>
            </a:r>
            <a:r>
              <a:rPr lang="es-CO" sz="2000" dirty="0" smtClean="0"/>
              <a:t> del sistema</a:t>
            </a:r>
          </a:p>
          <a:p>
            <a:pPr>
              <a:spcBef>
                <a:spcPts val="1800"/>
              </a:spcBef>
            </a:pPr>
            <a:r>
              <a:rPr lang="es-CO" sz="2000" dirty="0" err="1" smtClean="0"/>
              <a:t>Interfases</a:t>
            </a:r>
            <a:r>
              <a:rPr lang="es-CO" sz="2000" dirty="0" smtClean="0"/>
              <a:t> del usuario</a:t>
            </a:r>
          </a:p>
          <a:p>
            <a:pPr>
              <a:spcBef>
                <a:spcPts val="1800"/>
              </a:spcBef>
            </a:pPr>
            <a:r>
              <a:rPr lang="es-CO" sz="2000" dirty="0" err="1" smtClean="0"/>
              <a:t>Interfases</a:t>
            </a:r>
            <a:r>
              <a:rPr lang="es-CO" sz="2000" dirty="0" smtClean="0"/>
              <a:t> con el hardware</a:t>
            </a:r>
          </a:p>
          <a:p>
            <a:pPr>
              <a:spcBef>
                <a:spcPts val="1800"/>
              </a:spcBef>
            </a:pPr>
            <a:r>
              <a:rPr lang="es-CO" sz="2000" dirty="0" err="1" smtClean="0"/>
              <a:t>Interfases</a:t>
            </a:r>
            <a:r>
              <a:rPr lang="es-CO" sz="2000" dirty="0" smtClean="0"/>
              <a:t> con el software</a:t>
            </a:r>
          </a:p>
          <a:p>
            <a:pPr>
              <a:spcBef>
                <a:spcPts val="1800"/>
              </a:spcBef>
            </a:pPr>
            <a:r>
              <a:rPr lang="es-CO" sz="2000" dirty="0" err="1" smtClean="0"/>
              <a:t>Interfases</a:t>
            </a:r>
            <a:r>
              <a:rPr lang="es-CO" sz="2000" dirty="0" smtClean="0"/>
              <a:t> de comunicaciones</a:t>
            </a:r>
          </a:p>
          <a:p>
            <a:pPr>
              <a:spcBef>
                <a:spcPts val="1800"/>
              </a:spcBef>
            </a:pPr>
            <a:r>
              <a:rPr lang="es-CO" sz="2000" dirty="0" smtClean="0"/>
              <a:t>Restricciones de memoria</a:t>
            </a:r>
          </a:p>
          <a:p>
            <a:pPr>
              <a:spcBef>
                <a:spcPts val="1800"/>
              </a:spcBef>
            </a:pPr>
            <a:r>
              <a:rPr lang="es-CO" sz="2000" dirty="0" smtClean="0"/>
              <a:t>Funcionamiento del sistema (normal y especial)</a:t>
            </a:r>
          </a:p>
          <a:p>
            <a:pPr>
              <a:spcBef>
                <a:spcPts val="1800"/>
              </a:spcBef>
            </a:pPr>
            <a:r>
              <a:rPr lang="es-CO" sz="2000" dirty="0" smtClean="0"/>
              <a:t>Requisitos del Sitio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0350"/>
            <a:ext cx="8839200" cy="685800"/>
          </a:xfrm>
        </p:spPr>
        <p:txBody>
          <a:bodyPr/>
          <a:lstStyle/>
          <a:p>
            <a:r>
              <a:rPr lang="es-CO" sz="3200" dirty="0" smtClean="0"/>
              <a:t>2.4  Restricciones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19100" y="1250950"/>
            <a:ext cx="8305800" cy="48783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s-ES" sz="2000" dirty="0" smtClean="0"/>
              <a:t>Políticas reguladoras</a:t>
            </a:r>
            <a:endParaRPr lang="es-CO" sz="2000" dirty="0" smtClean="0"/>
          </a:p>
          <a:p>
            <a:pPr>
              <a:spcBef>
                <a:spcPts val="1200"/>
              </a:spcBef>
            </a:pPr>
            <a:r>
              <a:rPr lang="es-ES" sz="2000" dirty="0" smtClean="0"/>
              <a:t>Limitaciones del Hardware</a:t>
            </a:r>
            <a:endParaRPr lang="es-CO" sz="2000" dirty="0" smtClean="0"/>
          </a:p>
          <a:p>
            <a:pPr>
              <a:spcBef>
                <a:spcPts val="1200"/>
              </a:spcBef>
            </a:pPr>
            <a:r>
              <a:rPr lang="es-ES" sz="2000" dirty="0" err="1" smtClean="0"/>
              <a:t>Interfases</a:t>
            </a:r>
            <a:r>
              <a:rPr lang="es-ES" sz="2000" dirty="0" smtClean="0"/>
              <a:t> con otras aplicaciones</a:t>
            </a:r>
            <a:endParaRPr lang="es-CO" sz="2000" dirty="0" smtClean="0"/>
          </a:p>
          <a:p>
            <a:pPr>
              <a:spcBef>
                <a:spcPts val="1200"/>
              </a:spcBef>
            </a:pPr>
            <a:r>
              <a:rPr lang="es-ES" sz="2000" dirty="0" smtClean="0"/>
              <a:t>Operaciones en paralelo</a:t>
            </a:r>
            <a:endParaRPr lang="es-CO" sz="2000" dirty="0" smtClean="0"/>
          </a:p>
          <a:p>
            <a:pPr>
              <a:spcBef>
                <a:spcPts val="1200"/>
              </a:spcBef>
            </a:pPr>
            <a:r>
              <a:rPr lang="es-ES" sz="2000" dirty="0" smtClean="0"/>
              <a:t>Funciones de Auditoría</a:t>
            </a:r>
            <a:endParaRPr lang="es-CO" sz="2000" dirty="0" smtClean="0"/>
          </a:p>
          <a:p>
            <a:pPr>
              <a:spcBef>
                <a:spcPts val="1200"/>
              </a:spcBef>
            </a:pPr>
            <a:r>
              <a:rPr lang="es-ES" sz="2000" dirty="0" smtClean="0"/>
              <a:t>Funciones de Control</a:t>
            </a:r>
            <a:endParaRPr lang="es-CO" sz="2000" dirty="0" smtClean="0"/>
          </a:p>
          <a:p>
            <a:pPr>
              <a:spcBef>
                <a:spcPts val="1200"/>
              </a:spcBef>
            </a:pPr>
            <a:r>
              <a:rPr lang="es-ES" sz="2000" dirty="0" smtClean="0"/>
              <a:t>Requerimientos de lenguaje(s) de alto nivel</a:t>
            </a:r>
            <a:endParaRPr lang="es-CO" sz="2000" dirty="0" smtClean="0"/>
          </a:p>
          <a:p>
            <a:pPr>
              <a:spcBef>
                <a:spcPts val="1200"/>
              </a:spcBef>
            </a:pPr>
            <a:r>
              <a:rPr lang="es-ES" sz="2000" dirty="0" smtClean="0"/>
              <a:t>Protocolos</a:t>
            </a:r>
            <a:endParaRPr lang="es-CO" sz="2000" dirty="0" smtClean="0"/>
          </a:p>
          <a:p>
            <a:pPr>
              <a:spcBef>
                <a:spcPts val="1200"/>
              </a:spcBef>
            </a:pPr>
            <a:r>
              <a:rPr lang="es-ES" sz="2000" dirty="0" smtClean="0"/>
              <a:t>Requerimientos de fiabilidad</a:t>
            </a:r>
            <a:endParaRPr lang="es-CO" sz="2000" dirty="0" smtClean="0"/>
          </a:p>
          <a:p>
            <a:pPr>
              <a:spcBef>
                <a:spcPts val="1200"/>
              </a:spcBef>
            </a:pPr>
            <a:r>
              <a:rPr lang="es-ES" sz="2000" dirty="0" smtClean="0"/>
              <a:t>Criticidad de la aplicación</a:t>
            </a:r>
            <a:endParaRPr lang="es-CO" sz="2000" dirty="0" smtClean="0"/>
          </a:p>
          <a:p>
            <a:pPr>
              <a:spcBef>
                <a:spcPts val="1200"/>
              </a:spcBef>
            </a:pPr>
            <a:r>
              <a:rPr lang="es-ES" sz="2000" dirty="0" smtClean="0"/>
              <a:t>Consideraciones de seguridad y confiabilidad</a:t>
            </a:r>
            <a:endParaRPr lang="es-CO" sz="2000" dirty="0" smtClean="0"/>
          </a:p>
          <a:p>
            <a:pPr>
              <a:spcBef>
                <a:spcPts val="1200"/>
              </a:spcBef>
            </a:pPr>
            <a:endParaRPr lang="es-C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0350"/>
            <a:ext cx="8839200" cy="685800"/>
          </a:xfrm>
        </p:spPr>
        <p:txBody>
          <a:bodyPr/>
          <a:lstStyle/>
          <a:p>
            <a:r>
              <a:rPr lang="es-CO" sz="3200" dirty="0" smtClean="0"/>
              <a:t>3. Requisitos específicos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381000" y="1268413"/>
            <a:ext cx="8305800" cy="4572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s-ES" sz="2000" dirty="0" smtClean="0"/>
              <a:t>Deben declararse los requisitos específicos de conformidad con todas las características descritas en la sección de “características del usuario”</a:t>
            </a:r>
            <a:endParaRPr lang="es-CO" sz="2000" dirty="0" smtClean="0"/>
          </a:p>
          <a:p>
            <a:pPr>
              <a:spcBef>
                <a:spcPts val="2400"/>
              </a:spcBef>
            </a:pPr>
            <a:r>
              <a:rPr lang="es-ES" sz="2000" dirty="0" smtClean="0"/>
              <a:t>Los requisitos específicos deben tener referencias cruzadas a los documentos más actuales que los relacionen</a:t>
            </a:r>
            <a:endParaRPr lang="es-CO" sz="2000" dirty="0" smtClean="0"/>
          </a:p>
          <a:p>
            <a:pPr>
              <a:spcBef>
                <a:spcPts val="2400"/>
              </a:spcBef>
            </a:pPr>
            <a:r>
              <a:rPr lang="es-ES" sz="2000" dirty="0" smtClean="0"/>
              <a:t>Todos los requisitos deben ser singularmente identificables</a:t>
            </a:r>
            <a:endParaRPr lang="es-CO" sz="2000" dirty="0" smtClean="0"/>
          </a:p>
          <a:p>
            <a:pPr>
              <a:spcBef>
                <a:spcPts val="2400"/>
              </a:spcBef>
            </a:pPr>
            <a:r>
              <a:rPr lang="es-ES" sz="2000" dirty="0" smtClean="0"/>
              <a:t>Debe prestarse atención para organizar los requisitos de manera que se  aumente al máximo la legibilidad</a:t>
            </a:r>
            <a:endParaRPr lang="es-C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60350"/>
            <a:ext cx="8305800" cy="688975"/>
          </a:xfrm>
        </p:spPr>
        <p:txBody>
          <a:bodyPr/>
          <a:lstStyle/>
          <a:p>
            <a:r>
              <a:rPr lang="es-CO" sz="3200" dirty="0" smtClean="0"/>
              <a:t>Definiciones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305800" cy="4572000"/>
          </a:xfrm>
        </p:spPr>
        <p:txBody>
          <a:bodyPr/>
          <a:lstStyle/>
          <a:p>
            <a:pPr>
              <a:spcBef>
                <a:spcPts val="2400"/>
              </a:spcBef>
              <a:defRPr/>
            </a:pPr>
            <a:r>
              <a:rPr lang="es-CO" sz="2000" dirty="0" smtClean="0"/>
              <a:t>Contrato </a:t>
            </a:r>
          </a:p>
          <a:p>
            <a:pPr indent="-1588">
              <a:buFont typeface="Wingdings 2" pitchFamily="18" charset="2"/>
              <a:buNone/>
              <a:defRPr/>
            </a:pPr>
            <a:r>
              <a:rPr lang="es-CO" sz="2000" dirty="0" smtClean="0"/>
              <a:t>Documento legalmente obligatorio en el cual cliente y proveedor llegan a acuerdos. </a:t>
            </a:r>
          </a:p>
          <a:p>
            <a:pPr indent="-1588">
              <a:buFont typeface="Wingdings 2" pitchFamily="18" charset="2"/>
              <a:buNone/>
              <a:defRPr/>
            </a:pPr>
            <a:r>
              <a:rPr lang="es-CO" sz="2000" dirty="0" smtClean="0"/>
              <a:t>Incluye requisitos técnicos, requerimientos de la organización, costo y tiempo para un producto.</a:t>
            </a:r>
          </a:p>
          <a:p>
            <a:pPr indent="-1588">
              <a:buFont typeface="Wingdings 2" pitchFamily="18" charset="2"/>
              <a:buNone/>
              <a:defRPr/>
            </a:pPr>
            <a:r>
              <a:rPr lang="es-CO" sz="2000" dirty="0" smtClean="0"/>
              <a:t>También puede contener la información informal pero útil como los compromisos o expectativas de las partes involucradas.</a:t>
            </a:r>
          </a:p>
          <a:p>
            <a:pPr>
              <a:spcBef>
                <a:spcPts val="2400"/>
              </a:spcBef>
              <a:defRPr/>
            </a:pPr>
            <a:r>
              <a:rPr lang="es-CO" sz="2000" dirty="0" smtClean="0"/>
              <a:t>Cliente</a:t>
            </a:r>
          </a:p>
          <a:p>
            <a:pPr indent="-1588">
              <a:buFont typeface="Wingdings 2" pitchFamily="18" charset="2"/>
              <a:buNone/>
              <a:defRPr/>
            </a:pPr>
            <a:r>
              <a:rPr lang="es-CO" sz="2000" dirty="0" smtClean="0"/>
              <a:t>Persona(s) que paga(n) por el producto</a:t>
            </a:r>
          </a:p>
          <a:p>
            <a:pPr indent="-1588">
              <a:buFont typeface="Wingdings 2" pitchFamily="18" charset="2"/>
              <a:buNone/>
              <a:defRPr/>
            </a:pPr>
            <a:r>
              <a:rPr lang="es-CO" sz="2000" dirty="0" smtClean="0"/>
              <a:t>Normalmente (pero no necesariamente) definen los requisitos. </a:t>
            </a:r>
          </a:p>
          <a:p>
            <a:pPr indent="-1588">
              <a:buFont typeface="Wingdings 2" pitchFamily="18" charset="2"/>
              <a:buNone/>
              <a:defRPr/>
            </a:pPr>
            <a:r>
              <a:rPr lang="es-CO" sz="2000" dirty="0" smtClean="0"/>
              <a:t>En la práctica el cliente y el proveedor pueden ser miembros de la misma organización.</a:t>
            </a:r>
            <a:endParaRPr lang="en-US" sz="2000" dirty="0" smtClean="0"/>
          </a:p>
          <a:p>
            <a:pPr indent="-1588">
              <a:buFont typeface="Wingdings 2" pitchFamily="18" charset="2"/>
              <a:buNone/>
              <a:defRPr/>
            </a:pPr>
            <a:endParaRPr lang="es-C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1024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25425"/>
            <a:ext cx="8305800" cy="688975"/>
          </a:xfrm>
        </p:spPr>
        <p:txBody>
          <a:bodyPr/>
          <a:lstStyle/>
          <a:p>
            <a:r>
              <a:rPr lang="es-CO" sz="3200" dirty="0" smtClean="0"/>
              <a:t>Definiciones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305800" cy="4572000"/>
          </a:xfrm>
        </p:spPr>
        <p:txBody>
          <a:bodyPr/>
          <a:lstStyle/>
          <a:p>
            <a:pPr>
              <a:defRPr/>
            </a:pPr>
            <a:r>
              <a:rPr lang="es-CO" sz="2000" dirty="0" smtClean="0"/>
              <a:t>Proveedor: </a:t>
            </a:r>
          </a:p>
          <a:p>
            <a:pPr indent="-1588">
              <a:buFont typeface="Wingdings 2" pitchFamily="18" charset="2"/>
              <a:buNone/>
              <a:defRPr/>
            </a:pPr>
            <a:r>
              <a:rPr lang="es-CO" sz="2000" dirty="0" smtClean="0"/>
              <a:t>Persona(s) que produce(n) un producto para un cliente</a:t>
            </a:r>
          </a:p>
          <a:p>
            <a:pPr>
              <a:spcBef>
                <a:spcPts val="2400"/>
              </a:spcBef>
              <a:defRPr/>
            </a:pPr>
            <a:r>
              <a:rPr lang="es-CO" sz="2000" dirty="0" smtClean="0"/>
              <a:t>Usuario: </a:t>
            </a:r>
          </a:p>
          <a:p>
            <a:pPr indent="-1588">
              <a:buFont typeface="Wingdings 2" pitchFamily="18" charset="2"/>
              <a:buNone/>
              <a:defRPr/>
            </a:pPr>
            <a:r>
              <a:rPr lang="es-CO" sz="2000" dirty="0" smtClean="0"/>
              <a:t>Persona(s) que operan o actúan recíprocamente directamente con el producto. </a:t>
            </a:r>
          </a:p>
          <a:p>
            <a:pPr indent="-1588">
              <a:spcBef>
                <a:spcPts val="3600"/>
              </a:spcBef>
              <a:buFont typeface="Wingdings 2" pitchFamily="18" charset="2"/>
              <a:buNone/>
              <a:defRPr/>
            </a:pPr>
            <a:r>
              <a:rPr lang="es-CO" sz="2000" dirty="0" smtClean="0"/>
              <a:t>El(los) usuario(s) y el(los) cliente(s) a menudo no son la(s) misma(s) persona(s).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839200" cy="685800"/>
          </a:xfrm>
        </p:spPr>
        <p:txBody>
          <a:bodyPr/>
          <a:lstStyle/>
          <a:p>
            <a:r>
              <a:rPr lang="es-CO" sz="3200" dirty="0" smtClean="0"/>
              <a:t>Consideraciones para una buena ERS*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305800" cy="42370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s-CO" sz="2000" dirty="0" smtClean="0"/>
              <a:t>Naturaleza de la ERS</a:t>
            </a:r>
          </a:p>
          <a:p>
            <a:pPr>
              <a:spcBef>
                <a:spcPts val="1200"/>
              </a:spcBef>
            </a:pPr>
            <a:r>
              <a:rPr lang="es-CO" sz="2000" dirty="0" smtClean="0"/>
              <a:t>Ambiente de la ERS</a:t>
            </a:r>
          </a:p>
          <a:p>
            <a:pPr>
              <a:spcBef>
                <a:spcPts val="1200"/>
              </a:spcBef>
            </a:pPr>
            <a:r>
              <a:rPr lang="es-CO" sz="2000" dirty="0" smtClean="0"/>
              <a:t>Características de una buena ERS</a:t>
            </a:r>
          </a:p>
          <a:p>
            <a:pPr>
              <a:spcBef>
                <a:spcPts val="1200"/>
              </a:spcBef>
            </a:pPr>
            <a:r>
              <a:rPr lang="es-CO" sz="2000" dirty="0" smtClean="0"/>
              <a:t>Preparación conjunta de la ERS</a:t>
            </a:r>
          </a:p>
          <a:p>
            <a:pPr>
              <a:spcBef>
                <a:spcPts val="1200"/>
              </a:spcBef>
            </a:pPr>
            <a:r>
              <a:rPr lang="es-CO" sz="2000" dirty="0" smtClean="0"/>
              <a:t>Evolución de la ERS</a:t>
            </a:r>
          </a:p>
          <a:p>
            <a:pPr>
              <a:spcBef>
                <a:spcPts val="1200"/>
              </a:spcBef>
            </a:pPr>
            <a:r>
              <a:rPr lang="es-CO" sz="2000" dirty="0" smtClean="0"/>
              <a:t>Prototipos</a:t>
            </a:r>
          </a:p>
          <a:p>
            <a:pPr>
              <a:spcBef>
                <a:spcPts val="1200"/>
              </a:spcBef>
            </a:pPr>
            <a:r>
              <a:rPr lang="es-CO" sz="2000" dirty="0" smtClean="0"/>
              <a:t>Diseño en la ERS</a:t>
            </a:r>
          </a:p>
          <a:p>
            <a:pPr>
              <a:spcBef>
                <a:spcPts val="1200"/>
              </a:spcBef>
            </a:pPr>
            <a:r>
              <a:rPr lang="es-CO" sz="2000" dirty="0" smtClean="0"/>
              <a:t>Requisitos del proyecto en la ERS</a:t>
            </a:r>
            <a:endParaRPr lang="en-US" sz="2000" dirty="0" smtClean="0"/>
          </a:p>
        </p:txBody>
      </p:sp>
      <p:sp>
        <p:nvSpPr>
          <p:cNvPr id="12292" name="3 CuadroTexto"/>
          <p:cNvSpPr txBox="1">
            <a:spLocks noChangeArrowheads="1"/>
          </p:cNvSpPr>
          <p:nvPr/>
        </p:nvSpPr>
        <p:spPr bwMode="auto">
          <a:xfrm>
            <a:off x="323850" y="6021388"/>
            <a:ext cx="558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200" b="1" i="1" dirty="0"/>
              <a:t>*</a:t>
            </a:r>
            <a:r>
              <a:rPr lang="es-CO" sz="1200" i="1" dirty="0"/>
              <a:t> </a:t>
            </a:r>
            <a:r>
              <a:rPr lang="es-CO" sz="1200" b="1" i="1" dirty="0"/>
              <a:t>ERS</a:t>
            </a:r>
            <a:r>
              <a:rPr lang="es-CO" sz="1200" i="1" dirty="0"/>
              <a:t> Especificación 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0350"/>
            <a:ext cx="8839200" cy="685800"/>
          </a:xfrm>
        </p:spPr>
        <p:txBody>
          <a:bodyPr/>
          <a:lstStyle/>
          <a:p>
            <a:r>
              <a:rPr lang="es-CO" sz="3200" dirty="0" smtClean="0"/>
              <a:t>Naturaleza de la ERS*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8740"/>
            <a:ext cx="8305800" cy="49325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s-CO" sz="2000" dirty="0" smtClean="0"/>
              <a:t>La SRS son especificaciones para un producto particular de software, programa o juego de programas que realizan ciertas funciones en un ambiente específico. </a:t>
            </a:r>
          </a:p>
          <a:p>
            <a:pPr>
              <a:spcBef>
                <a:spcPts val="1800"/>
              </a:spcBef>
            </a:pPr>
            <a:r>
              <a:rPr lang="es-CO" sz="2000" dirty="0" smtClean="0"/>
              <a:t>La SRS puede escribirse por </a:t>
            </a:r>
          </a:p>
          <a:p>
            <a:pPr lvl="1"/>
            <a:r>
              <a:rPr lang="es-CO" sz="1800" dirty="0" smtClean="0"/>
              <a:t>Uno o más representantes del proveedor</a:t>
            </a:r>
          </a:p>
          <a:p>
            <a:pPr lvl="1"/>
            <a:r>
              <a:rPr lang="es-CO" sz="1800" dirty="0" smtClean="0"/>
              <a:t>Uno o más representantes del cliente o </a:t>
            </a:r>
          </a:p>
          <a:p>
            <a:pPr lvl="1"/>
            <a:r>
              <a:rPr lang="es-CO" sz="1800" dirty="0" smtClean="0"/>
              <a:t>Por ambos (proveedor y cliente</a:t>
            </a:r>
            <a:r>
              <a:rPr lang="es-CO" sz="1800" dirty="0" smtClean="0"/>
              <a:t>).</a:t>
            </a:r>
          </a:p>
          <a:p>
            <a:pPr>
              <a:spcBef>
                <a:spcPts val="1800"/>
              </a:spcBef>
            </a:pPr>
            <a:r>
              <a:rPr lang="es-CO" sz="2000" dirty="0"/>
              <a:t>Aspectos básicos que se deben tener en cuenta:</a:t>
            </a:r>
          </a:p>
          <a:p>
            <a:pPr lvl="1"/>
            <a:r>
              <a:rPr lang="es-CO" sz="1800" dirty="0"/>
              <a:t>Funcionalidad</a:t>
            </a:r>
          </a:p>
          <a:p>
            <a:pPr lvl="1"/>
            <a:r>
              <a:rPr lang="es-CO" sz="1800" dirty="0" err="1"/>
              <a:t>Interfases</a:t>
            </a:r>
            <a:r>
              <a:rPr lang="es-CO" sz="1800" dirty="0"/>
              <a:t> externas</a:t>
            </a:r>
          </a:p>
          <a:p>
            <a:pPr lvl="1"/>
            <a:r>
              <a:rPr lang="es-CO" sz="1800" dirty="0"/>
              <a:t>Rendimiento</a:t>
            </a:r>
          </a:p>
          <a:p>
            <a:pPr lvl="1"/>
            <a:r>
              <a:rPr lang="es-CO" sz="1800" dirty="0"/>
              <a:t>Atributos.</a:t>
            </a:r>
          </a:p>
          <a:p>
            <a:pPr lvl="1"/>
            <a:r>
              <a:rPr lang="es-CO" sz="1800" dirty="0"/>
              <a:t>Restricciones de diseño, impuestas en la implementación</a:t>
            </a:r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13316" name="3 CuadroTexto"/>
          <p:cNvSpPr txBox="1">
            <a:spLocks noChangeArrowheads="1"/>
          </p:cNvSpPr>
          <p:nvPr/>
        </p:nvSpPr>
        <p:spPr bwMode="auto">
          <a:xfrm>
            <a:off x="323850" y="6057292"/>
            <a:ext cx="558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200" b="1" i="1" dirty="0"/>
              <a:t>*</a:t>
            </a:r>
            <a:r>
              <a:rPr lang="es-CO" sz="1200" i="1" dirty="0"/>
              <a:t> </a:t>
            </a:r>
            <a:r>
              <a:rPr lang="es-CO" sz="1200" b="1" i="1" dirty="0"/>
              <a:t>ERS</a:t>
            </a:r>
            <a:r>
              <a:rPr lang="es-CO" sz="1200" i="1" dirty="0"/>
              <a:t> Especificación 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60350"/>
            <a:ext cx="8839200" cy="685800"/>
          </a:xfrm>
        </p:spPr>
        <p:txBody>
          <a:bodyPr/>
          <a:lstStyle/>
          <a:p>
            <a:r>
              <a:rPr lang="es-CO" sz="3200" dirty="0" smtClean="0"/>
              <a:t> Ambiente de la ERS*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44724"/>
            <a:ext cx="8305800" cy="504056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s-CO" sz="2000" dirty="0" smtClean="0"/>
              <a:t>El software puede contener toda la funcionalidad del proyecto o </a:t>
            </a:r>
          </a:p>
          <a:p>
            <a:pPr>
              <a:spcBef>
                <a:spcPts val="1800"/>
              </a:spcBef>
            </a:pPr>
            <a:r>
              <a:rPr lang="es-CO" sz="2000" dirty="0" smtClean="0"/>
              <a:t>Puede ser parte de un sistema más grande</a:t>
            </a:r>
          </a:p>
          <a:p>
            <a:pPr>
              <a:spcBef>
                <a:spcPts val="1800"/>
              </a:spcBef>
            </a:pPr>
            <a:r>
              <a:rPr lang="es-CO" sz="2000" dirty="0" smtClean="0"/>
              <a:t>En el último caso habrá una ERS que </a:t>
            </a:r>
          </a:p>
          <a:p>
            <a:pPr lvl="1"/>
            <a:r>
              <a:rPr lang="es-CO" sz="1800" dirty="0" smtClean="0"/>
              <a:t>Declara las </a:t>
            </a:r>
            <a:r>
              <a:rPr lang="es-CO" sz="1800" dirty="0" err="1" smtClean="0"/>
              <a:t>interfases</a:t>
            </a:r>
            <a:r>
              <a:rPr lang="es-CO" sz="1800" dirty="0" smtClean="0"/>
              <a:t> entre el sistema y ese software modular, e </a:t>
            </a:r>
          </a:p>
          <a:p>
            <a:pPr lvl="1"/>
            <a:r>
              <a:rPr lang="es-CO" sz="1800" dirty="0" smtClean="0"/>
              <a:t>Indica la funcionalidad del software modular</a:t>
            </a:r>
          </a:p>
          <a:p>
            <a:pPr>
              <a:spcBef>
                <a:spcPts val="1800"/>
              </a:spcBef>
            </a:pPr>
            <a:r>
              <a:rPr lang="es-CO" sz="2000" dirty="0" smtClean="0"/>
              <a:t>La ERS tiene un rol específico en el proceso de desarrollo de software, quien la define, debe tener cuidado para no ir más allá de los límites de ese </a:t>
            </a:r>
            <a:r>
              <a:rPr lang="es-CO" sz="2000" dirty="0" smtClean="0"/>
              <a:t>rol</a:t>
            </a:r>
          </a:p>
          <a:p>
            <a:pPr>
              <a:spcBef>
                <a:spcPts val="1800"/>
              </a:spcBef>
            </a:pPr>
            <a:r>
              <a:rPr lang="es-CO" sz="2000" dirty="0"/>
              <a:t>La ERS</a:t>
            </a:r>
          </a:p>
          <a:p>
            <a:pPr lvl="1"/>
            <a:r>
              <a:rPr lang="es-CO" sz="1800" dirty="0"/>
              <a:t>Debe definir todos los requisitos del software correctamente</a:t>
            </a:r>
          </a:p>
          <a:p>
            <a:pPr lvl="1"/>
            <a:r>
              <a:rPr lang="es-CO" sz="1800" dirty="0"/>
              <a:t>No debe describir detalles de diseño o implementación</a:t>
            </a:r>
          </a:p>
          <a:p>
            <a:pPr lvl="1"/>
            <a:r>
              <a:rPr lang="es-CO" sz="1800" dirty="0"/>
              <a:t>No debe imponer restricciones adicionales al software (van en otro documento, por ejemplo en el de aseguramiento de la calidad)</a:t>
            </a:r>
          </a:p>
          <a:p>
            <a:pPr lvl="1"/>
            <a:endParaRPr lang="es-CO" sz="1800" dirty="0"/>
          </a:p>
        </p:txBody>
      </p:sp>
      <p:sp>
        <p:nvSpPr>
          <p:cNvPr id="15364" name="3 CuadroTexto"/>
          <p:cNvSpPr txBox="1">
            <a:spLocks noChangeArrowheads="1"/>
          </p:cNvSpPr>
          <p:nvPr/>
        </p:nvSpPr>
        <p:spPr bwMode="auto">
          <a:xfrm>
            <a:off x="323850" y="6105103"/>
            <a:ext cx="558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200" b="1" i="1" dirty="0"/>
              <a:t>*</a:t>
            </a:r>
            <a:r>
              <a:rPr lang="es-CO" sz="1200" i="1" dirty="0"/>
              <a:t> </a:t>
            </a:r>
            <a:r>
              <a:rPr lang="es-CO" sz="1200" b="1" i="1" dirty="0"/>
              <a:t>ERS</a:t>
            </a:r>
            <a:r>
              <a:rPr lang="es-CO" sz="1200" i="1" dirty="0"/>
              <a:t> Especificación 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58763"/>
            <a:ext cx="8839200" cy="685800"/>
          </a:xfrm>
        </p:spPr>
        <p:txBody>
          <a:bodyPr/>
          <a:lstStyle/>
          <a:p>
            <a:r>
              <a:rPr lang="es-CO" sz="3200" dirty="0" smtClean="0"/>
              <a:t>Características de una buena ERS*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4744"/>
            <a:ext cx="8305800" cy="4788532"/>
          </a:xfrm>
        </p:spPr>
        <p:txBody>
          <a:bodyPr/>
          <a:lstStyle/>
          <a:p>
            <a:r>
              <a:rPr lang="es-CO" sz="2000" dirty="0" smtClean="0"/>
              <a:t>Una buena ERS debe ser:</a:t>
            </a:r>
          </a:p>
          <a:p>
            <a:pPr lvl="1">
              <a:spcBef>
                <a:spcPts val="400"/>
              </a:spcBef>
            </a:pPr>
            <a:r>
              <a:rPr lang="es-ES" sz="1800" dirty="0" smtClean="0"/>
              <a:t>Correcta</a:t>
            </a:r>
            <a:endParaRPr lang="es-CO" sz="1800" dirty="0" smtClean="0"/>
          </a:p>
          <a:p>
            <a:pPr lvl="1">
              <a:spcBef>
                <a:spcPts val="400"/>
              </a:spcBef>
            </a:pPr>
            <a:r>
              <a:rPr lang="es-ES" sz="1800" dirty="0" smtClean="0"/>
              <a:t>Inequívoca</a:t>
            </a:r>
            <a:endParaRPr lang="es-CO" sz="1800" dirty="0" smtClean="0"/>
          </a:p>
          <a:p>
            <a:pPr lvl="1">
              <a:spcBef>
                <a:spcPts val="400"/>
              </a:spcBef>
            </a:pPr>
            <a:r>
              <a:rPr lang="es-ES" sz="1800" dirty="0" smtClean="0"/>
              <a:t>Completa</a:t>
            </a:r>
          </a:p>
          <a:p>
            <a:pPr lvl="2">
              <a:spcBef>
                <a:spcPts val="200"/>
              </a:spcBef>
            </a:pPr>
            <a:r>
              <a:rPr lang="es-CO" sz="1600" dirty="0" smtClean="0"/>
              <a:t>Con todos los requisitos relacionados con funcionalidad, rendimiento, restricciones de diseño, atributos e </a:t>
            </a:r>
            <a:r>
              <a:rPr lang="es-CO" sz="1600" dirty="0" err="1" smtClean="0"/>
              <a:t>interfases</a:t>
            </a:r>
            <a:r>
              <a:rPr lang="es-CO" sz="1600" dirty="0" smtClean="0"/>
              <a:t> externas.</a:t>
            </a:r>
          </a:p>
          <a:p>
            <a:pPr lvl="2">
              <a:spcBef>
                <a:spcPts val="200"/>
              </a:spcBef>
            </a:pPr>
            <a:r>
              <a:rPr lang="es-CO" sz="1600" dirty="0" smtClean="0"/>
              <a:t>Respuestas a todas los posibles entradas (válidas e inválidas)</a:t>
            </a:r>
          </a:p>
          <a:p>
            <a:pPr lvl="2">
              <a:spcBef>
                <a:spcPts val="200"/>
              </a:spcBef>
            </a:pPr>
            <a:r>
              <a:rPr lang="es-CO" sz="1600" dirty="0" smtClean="0"/>
              <a:t>Con todas las etiquetas y referencias a figuras, tablas, diagramas en la ERS</a:t>
            </a:r>
          </a:p>
          <a:p>
            <a:pPr lvl="2">
              <a:spcBef>
                <a:spcPts val="200"/>
              </a:spcBef>
            </a:pPr>
            <a:r>
              <a:rPr lang="es-CO" sz="1600" dirty="0" smtClean="0"/>
              <a:t>Definición de las unidades de medida.</a:t>
            </a:r>
            <a:endParaRPr lang="es-ES" sz="1600" dirty="0" smtClean="0"/>
          </a:p>
          <a:p>
            <a:pPr lvl="1">
              <a:spcBef>
                <a:spcPts val="400"/>
              </a:spcBef>
            </a:pPr>
            <a:r>
              <a:rPr lang="es-ES" sz="1800" dirty="0" smtClean="0"/>
              <a:t>Consistente</a:t>
            </a:r>
          </a:p>
          <a:p>
            <a:pPr lvl="1">
              <a:spcBef>
                <a:spcPts val="400"/>
              </a:spcBef>
            </a:pPr>
            <a:r>
              <a:rPr lang="es-ES" sz="1800" dirty="0" smtClean="0"/>
              <a:t>Organizada por orden de importancia y/o estabilidad</a:t>
            </a:r>
          </a:p>
          <a:p>
            <a:pPr lvl="2">
              <a:spcBef>
                <a:spcPts val="400"/>
              </a:spcBef>
              <a:buFont typeface="Wingdings 2" pitchFamily="18" charset="2"/>
              <a:buNone/>
            </a:pPr>
            <a:r>
              <a:rPr lang="es-ES" sz="1600" dirty="0" smtClean="0"/>
              <a:t>Esencial, condicionada a u opcional – Con/sin cambios</a:t>
            </a:r>
            <a:endParaRPr lang="es-ES" sz="1400" dirty="0" smtClean="0"/>
          </a:p>
          <a:p>
            <a:pPr lvl="1">
              <a:spcBef>
                <a:spcPts val="400"/>
              </a:spcBef>
            </a:pPr>
            <a:r>
              <a:rPr lang="es-ES" sz="1800" dirty="0" smtClean="0"/>
              <a:t>Comprobable</a:t>
            </a:r>
          </a:p>
          <a:p>
            <a:pPr lvl="1">
              <a:spcBef>
                <a:spcPts val="400"/>
              </a:spcBef>
            </a:pPr>
            <a:r>
              <a:rPr lang="es-ES" sz="1800" dirty="0" smtClean="0"/>
              <a:t>Modificable</a:t>
            </a:r>
          </a:p>
          <a:p>
            <a:pPr lvl="1">
              <a:spcBef>
                <a:spcPts val="400"/>
              </a:spcBef>
            </a:pPr>
            <a:r>
              <a:rPr lang="es-ES" sz="1800" dirty="0" smtClean="0"/>
              <a:t>Trazable</a:t>
            </a:r>
            <a:endParaRPr lang="es-CO" sz="1800" dirty="0" smtClean="0"/>
          </a:p>
          <a:p>
            <a:endParaRPr lang="en-US" sz="2400" dirty="0" smtClean="0"/>
          </a:p>
        </p:txBody>
      </p:sp>
      <p:sp>
        <p:nvSpPr>
          <p:cNvPr id="17412" name="3 CuadroTexto"/>
          <p:cNvSpPr txBox="1">
            <a:spLocks noChangeArrowheads="1"/>
          </p:cNvSpPr>
          <p:nvPr/>
        </p:nvSpPr>
        <p:spPr bwMode="auto">
          <a:xfrm>
            <a:off x="323850" y="6129338"/>
            <a:ext cx="558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200" b="1" i="1" dirty="0"/>
              <a:t>*</a:t>
            </a:r>
            <a:r>
              <a:rPr lang="es-CO" sz="1200" i="1" dirty="0"/>
              <a:t> </a:t>
            </a:r>
            <a:r>
              <a:rPr lang="es-CO" sz="1200" b="1" i="1" dirty="0"/>
              <a:t>ERS</a:t>
            </a:r>
            <a:r>
              <a:rPr lang="es-CO" sz="1200" i="1" dirty="0"/>
              <a:t> 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25425"/>
            <a:ext cx="8839200" cy="685800"/>
          </a:xfrm>
        </p:spPr>
        <p:txBody>
          <a:bodyPr/>
          <a:lstStyle/>
          <a:p>
            <a:r>
              <a:rPr lang="es-CO" sz="3200" smtClean="0"/>
              <a:t>Preparación conjunta de la ERS*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305800" cy="4237037"/>
          </a:xfrm>
        </p:spPr>
        <p:txBody>
          <a:bodyPr/>
          <a:lstStyle/>
          <a:p>
            <a:r>
              <a:rPr lang="es-CO" sz="2000" smtClean="0"/>
              <a:t>Cliente y Proveedor en trabajo conjunto</a:t>
            </a:r>
            <a:endParaRPr lang="en-US" sz="2000" smtClean="0"/>
          </a:p>
        </p:txBody>
      </p:sp>
      <p:sp>
        <p:nvSpPr>
          <p:cNvPr id="18436" name="3 CuadroTexto"/>
          <p:cNvSpPr txBox="1">
            <a:spLocks noChangeArrowheads="1"/>
          </p:cNvSpPr>
          <p:nvPr/>
        </p:nvSpPr>
        <p:spPr bwMode="auto">
          <a:xfrm>
            <a:off x="323850" y="6021388"/>
            <a:ext cx="558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200" b="1" i="1" dirty="0"/>
              <a:t>*</a:t>
            </a:r>
            <a:r>
              <a:rPr lang="es-CO" sz="1200" i="1" dirty="0"/>
              <a:t> </a:t>
            </a:r>
            <a:r>
              <a:rPr lang="es-CO" sz="1200" b="1" i="1" dirty="0"/>
              <a:t>ERS</a:t>
            </a:r>
            <a:r>
              <a:rPr lang="es-CO" sz="1200" i="1" dirty="0"/>
              <a:t> Especificación 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5254</TotalTime>
  <Words>1170</Words>
  <Application>Microsoft Office PowerPoint</Application>
  <PresentationFormat>Presentación en pantalla (4:3)</PresentationFormat>
  <Paragraphs>193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Custom Design</vt:lpstr>
      <vt:lpstr>Equity</vt:lpstr>
      <vt:lpstr>IEEE-std-830-1998 Práctica Recomendada para la Especificación de Requerimientos de Software</vt:lpstr>
      <vt:lpstr>Objetivos de Aprendizaje</vt:lpstr>
      <vt:lpstr>Definiciones</vt:lpstr>
      <vt:lpstr>Definiciones</vt:lpstr>
      <vt:lpstr>Consideraciones para una buena ERS*</vt:lpstr>
      <vt:lpstr>Naturaleza de la ERS*</vt:lpstr>
      <vt:lpstr> Ambiente de la ERS*</vt:lpstr>
      <vt:lpstr>Características de una buena ERS*</vt:lpstr>
      <vt:lpstr>Preparación conjunta de la ERS*</vt:lpstr>
      <vt:lpstr>Evolución de la ERS*</vt:lpstr>
      <vt:lpstr>Prototipos</vt:lpstr>
      <vt:lpstr>Diseño en la ERS*</vt:lpstr>
      <vt:lpstr>Diseño en la ERS*</vt:lpstr>
      <vt:lpstr>Requisitos del proyecto en la ERS*</vt:lpstr>
      <vt:lpstr>Partes de una ERS</vt:lpstr>
      <vt:lpstr>1.1  Propósito</vt:lpstr>
      <vt:lpstr>1.2  Alcance</vt:lpstr>
      <vt:lpstr>1.4  Referencias</vt:lpstr>
      <vt:lpstr>1.5  Descripción global de la ERS</vt:lpstr>
      <vt:lpstr>2.1  Perspectiva del producto</vt:lpstr>
      <vt:lpstr>2.4  Restricciones</vt:lpstr>
      <vt:lpstr>3. Requisitos específicos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 IEEE-830</dc:title>
  <dc:creator>Ismael Castañeda Fuentes</dc:creator>
  <cp:lastModifiedBy>Ismael Castañeda Fuentes</cp:lastModifiedBy>
  <cp:revision>297</cp:revision>
  <dcterms:created xsi:type="dcterms:W3CDTF">2001-07-05T23:10:12Z</dcterms:created>
  <dcterms:modified xsi:type="dcterms:W3CDTF">2012-08-12T23:57:39Z</dcterms:modified>
</cp:coreProperties>
</file>