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91" r:id="rId5"/>
    <p:sldId id="267" r:id="rId6"/>
    <p:sldId id="292" r:id="rId7"/>
    <p:sldId id="258" r:id="rId8"/>
    <p:sldId id="294" r:id="rId9"/>
    <p:sldId id="259" r:id="rId10"/>
    <p:sldId id="260" r:id="rId11"/>
    <p:sldId id="261" r:id="rId12"/>
    <p:sldId id="262" r:id="rId13"/>
    <p:sldId id="263" r:id="rId14"/>
    <p:sldId id="268" r:id="rId15"/>
    <p:sldId id="293" r:id="rId16"/>
    <p:sldId id="295" r:id="rId17"/>
    <p:sldId id="270" r:id="rId18"/>
    <p:sldId id="272" r:id="rId19"/>
    <p:sldId id="273" r:id="rId20"/>
    <p:sldId id="274" r:id="rId21"/>
    <p:sldId id="271" r:id="rId22"/>
    <p:sldId id="264" r:id="rId23"/>
    <p:sldId id="275" r:id="rId24"/>
    <p:sldId id="276" r:id="rId25"/>
    <p:sldId id="277" r:id="rId26"/>
    <p:sldId id="265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AE3-25FC-250F-50E7-A7AD10541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422BE-95BD-A7CF-E683-6D36D45B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B0DF-7621-BC0B-2F84-928313B6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EC37-9CA1-09ED-D245-2337D79C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4FEA-2891-B87B-3DF5-F40F3E8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FF3-54D9-B969-5BDA-277148B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1ED4-BDDF-F233-D355-430C0C55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1D0B-E7E4-B366-46B2-6496B093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6762A-4989-599E-C7A6-C6B120E2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5FF0-F4A5-EDDA-D9B6-9A86EEDA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0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2FC6-0539-34F1-A6CA-9EF7E9DAA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0EA3E-70C8-5F0D-CD94-93CF305C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25F2-C732-B57F-EB34-ECB19FBB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06E3-8C0E-AD04-EA92-383CDD87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A1E9-566B-1761-4589-E01417AE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9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6382-36F0-3124-ECA7-2614DA5E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8D82-65C5-473A-7FFF-6119E81D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8E4F-2FEF-3182-7918-0D24CC75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1C3D-F757-CF68-7DDE-143C42C1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F6B0-FEFD-0A65-CFAD-E9F32595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2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99A9-29C4-A535-CB5D-331F3C92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58DF-FC51-AD42-889B-213737A0A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C41DB-8FBC-43E7-44DC-D12BFC09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9AA9-8DC2-0290-D6DD-3B2F9797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F2D3-3958-B540-8B67-7F398CB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2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2B0C-3B20-7D51-29C1-FDBEDC68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32FF-6AD6-5CCB-A640-A7039321F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E3AC-630F-61A1-AFC5-D809FCEC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9D80-1B41-52CD-4407-98894FC5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487B-5885-EC62-3DF8-F1FA3AAB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1227-F399-F239-B81F-43C83993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156A-5C25-46DC-FC6F-521A5183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4122-BA80-3BD1-1231-EE3CCA99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A0BC-9727-47CB-CE0B-EDE945262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272BB-E319-2672-84A3-018D74E60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E3795-7589-D0DC-FCA5-476BC5958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3D2A-C9E5-94B1-7BC2-94554775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846C7-782E-9F85-510A-C9605EEE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47771-81BB-B3E3-B60C-2FA6AC0D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71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CD4B-F9E9-AADE-ED2B-A18DB45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DB3E8-BBC4-32A8-CE15-3A5D6D9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1AC50-DF76-D0BF-1076-98FB681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B4E7-650B-938E-8DC5-F76491F0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FB659-8372-A495-F82E-FCFB2B7E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29EDD-ED58-0D8D-2A57-53D4AE5A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4C9F-C09C-8792-158B-F9783A8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7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DFC6-A459-E130-4D1C-287688E2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B3B9-00C6-13BC-5376-82F316BB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1E9D-75CE-0ECA-C248-23A84EA8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47ADC-9933-5775-9226-27F914E8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9E0C-484D-048A-A0A1-D5F15652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08F1-7B7C-22B3-1F94-D85C94BA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8D97-4C5B-3D49-B6EE-EE534A6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1F2AC-561E-0C61-0331-1D95D2748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7E6BC-6D93-8841-6118-3B7453EB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EB4D-6B21-C634-7383-E191AF6A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D064D-DEC2-7164-D890-6FD41BE2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99E7-80B4-4CE2-548D-F0804C23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2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7E192-E914-77EA-8C5D-20D9EAA0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666A-A4D9-006D-6DDF-D74FDEF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DD48-9102-939F-D500-4F1A1466F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006B-538A-439E-ABC6-2B658991A998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C6FF-44EC-B1C3-B869-F5CC8095D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E5199-6176-4215-D25C-0B9506568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288B-965A-449F-A247-8920D8726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9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24BD-9A9D-56B6-26CA-1B5F40737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Dynamic Classification of Eye Tracking Movements: Usage and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363E1-7CC5-2115-814D-D2DFCF423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  <a:p>
            <a:r>
              <a:rPr lang="en-GB" dirty="0"/>
              <a:t>By </a:t>
            </a:r>
            <a:r>
              <a:rPr lang="en-GB"/>
              <a:t>Josef Krivan</a:t>
            </a:r>
          </a:p>
        </p:txBody>
      </p:sp>
    </p:spTree>
    <p:extLst>
      <p:ext uri="{BB962C8B-B14F-4D97-AF65-F5344CB8AC3E}">
        <p14:creationId xmlns:p14="http://schemas.microsoft.com/office/powerpoint/2010/main" val="131375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01D-096F-76DF-0DC5-CD9C185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Dispersion-Based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03D5-BE31-6BEB-81D1-6CF2E155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Based on a dispersion threshold from an origin point</a:t>
            </a:r>
            <a:br>
              <a:rPr lang="nb-NO" dirty="0"/>
            </a:br>
            <a:endParaRPr lang="nb-NO" dirty="0"/>
          </a:p>
          <a:p>
            <a:r>
              <a:rPr lang="en-GB" dirty="0"/>
              <a:t>Identification via Dispersion Threshold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Covariance via Fixation Dispersion Threshold</a:t>
            </a:r>
            <a:br>
              <a:rPr lang="en-GB" dirty="0"/>
            </a:br>
            <a:endParaRPr lang="en-GB" dirty="0"/>
          </a:p>
          <a:p>
            <a:r>
              <a:rPr lang="en-GB" dirty="0"/>
              <a:t>Identification via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6986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FD94-3D5A-2895-ABD4-3600CC56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Area-Based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797D-558F-10EB-BFF1-E6589DA2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Based on (pre) determined areas of interest</a:t>
            </a:r>
            <a:br>
              <a:rPr lang="nb-NO" dirty="0"/>
            </a:br>
            <a:endParaRPr lang="nb-NO" dirty="0"/>
          </a:p>
          <a:p>
            <a:r>
              <a:rPr lang="nb-NO" dirty="0"/>
              <a:t>Usually combined with a learning process</a:t>
            </a:r>
            <a:br>
              <a:rPr lang="nb-NO" dirty="0"/>
            </a:br>
            <a:endParaRPr lang="nb-NO" dirty="0"/>
          </a:p>
          <a:p>
            <a:r>
              <a:rPr lang="en-GB" dirty="0"/>
              <a:t>Identification via 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229397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2B7-E006-0D05-6DB1-F1E41ECD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Other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AE74-8BF1-4E1F-4B2D-338B7716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Combined algorithms</a:t>
            </a:r>
            <a:br>
              <a:rPr lang="nb-NO" dirty="0"/>
            </a:br>
            <a:endParaRPr lang="nb-NO" dirty="0"/>
          </a:p>
          <a:p>
            <a:r>
              <a:rPr lang="en-GB" dirty="0"/>
              <a:t>Identification via Kalman Filter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Combines velocity and positional 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47588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41F-8F02-7BEA-2DB5-CCC8DE3D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D583-9291-6CAA-4A1C-57659438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5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nb-NO" dirty="0"/>
              <a:t>Collecting the raw data</a:t>
            </a:r>
            <a:br>
              <a:rPr lang="nb-NO" dirty="0"/>
            </a:b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Process data for contextual use</a:t>
            </a:r>
            <a:br>
              <a:rPr lang="nb-NO" dirty="0"/>
            </a:b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Observe original results</a:t>
            </a:r>
            <a:br>
              <a:rPr lang="nb-NO" dirty="0"/>
            </a:b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Implement seperation algorithms</a:t>
            </a:r>
            <a:br>
              <a:rPr lang="nb-NO" dirty="0"/>
            </a:b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Compare results</a:t>
            </a:r>
            <a:br>
              <a:rPr lang="nb-NO" dirty="0"/>
            </a:b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95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EDB-44BF-0B35-8754-EB7D52B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6FCC-9829-7DF0-7440-5AA9E84C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Data from Samip Bhurtel</a:t>
            </a:r>
            <a:br>
              <a:rPr lang="nb-NO" dirty="0"/>
            </a:br>
            <a:endParaRPr lang="nb-NO" dirty="0"/>
          </a:p>
          <a:p>
            <a:r>
              <a:rPr lang="nb-NO" dirty="0"/>
              <a:t>Using the Tobii eye-tracker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Data taken from one participant only</a:t>
            </a:r>
            <a:br>
              <a:rPr lang="nb-NO" dirty="0"/>
            </a:br>
            <a:endParaRPr lang="nb-NO" dirty="0"/>
          </a:p>
          <a:p>
            <a:r>
              <a:rPr lang="nb-NO" dirty="0"/>
              <a:t>Fixation and saccade characterisation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03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AABF-C4F5-B617-B96F-4D7830F0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Original Data Observations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12C3-8781-CF80-E583-A3394796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Using the built-in Tobii algorithm</a:t>
            </a:r>
            <a:br>
              <a:rPr lang="nb-NO" dirty="0"/>
            </a:br>
            <a:endParaRPr lang="nb-NO" dirty="0"/>
          </a:p>
          <a:p>
            <a:r>
              <a:rPr lang="nb-NO" dirty="0"/>
              <a:t>Quantitative comparisons of the features</a:t>
            </a:r>
            <a:br>
              <a:rPr lang="nb-NO" dirty="0"/>
            </a:br>
            <a:endParaRPr lang="nb-NO" dirty="0"/>
          </a:p>
          <a:p>
            <a:r>
              <a:rPr lang="nb-NO" dirty="0"/>
              <a:t>Comparisons over time (duration)</a:t>
            </a:r>
            <a:br>
              <a:rPr lang="nb-NO" dirty="0"/>
            </a:br>
            <a:endParaRPr lang="nb-NO" dirty="0"/>
          </a:p>
          <a:p>
            <a:r>
              <a:rPr lang="nb-NO" dirty="0"/>
              <a:t>Angle, Velocity, Acceleration distinctions</a:t>
            </a:r>
            <a:br>
              <a:rPr lang="nb-NO" dirty="0"/>
            </a:b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73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D459-C7C0-B174-4BE9-4C221F5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Original Data Observations (cont.)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F4DA-4CEE-E272-32CE-85E8C81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Some visual comparisons (fixations and saccades)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96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3EC7-9D73-B3EA-37B0-8BBF4440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I-VT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42D9-8119-FED5-5FDE-4195C56A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Calculating point-to-point distances</a:t>
            </a:r>
            <a:br>
              <a:rPr lang="nb-NO" dirty="0"/>
            </a:br>
            <a:endParaRPr lang="nb-NO" dirty="0"/>
          </a:p>
          <a:p>
            <a:r>
              <a:rPr lang="nb-NO" dirty="0"/>
              <a:t>Calculate velocity with respect to timestamps between values</a:t>
            </a:r>
            <a:br>
              <a:rPr lang="nb-NO" dirty="0"/>
            </a:br>
            <a:endParaRPr lang="nb-NO" dirty="0"/>
          </a:p>
          <a:p>
            <a:r>
              <a:rPr lang="nb-NO" dirty="0"/>
              <a:t>Use basic point-to-point velocities to establish threshold</a:t>
            </a:r>
            <a:br>
              <a:rPr lang="nb-NO" dirty="0"/>
            </a:br>
            <a:endParaRPr lang="nb-NO" dirty="0"/>
          </a:p>
          <a:p>
            <a:r>
              <a:rPr lang="nb-NO" dirty="0"/>
              <a:t>Apply to the dataset, using threshold to seperate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69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419-7579-BAE5-B10A-57A9455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I-AVT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1BB1-8458-B564-C2CD-62955529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Builds ontop of the basic existing I-VT algorithm</a:t>
            </a:r>
            <a:br>
              <a:rPr lang="nb-NO" dirty="0"/>
            </a:br>
            <a:endParaRPr lang="nb-NO" dirty="0"/>
          </a:p>
          <a:p>
            <a:r>
              <a:rPr lang="nb-NO" dirty="0"/>
              <a:t>Incorperates cosine angle between vectors for relative velocity</a:t>
            </a:r>
            <a:br>
              <a:rPr lang="nb-NO" dirty="0"/>
            </a:br>
            <a:endParaRPr lang="nb-NO" dirty="0"/>
          </a:p>
          <a:p>
            <a:r>
              <a:rPr lang="nb-NO" dirty="0"/>
              <a:t>Apply cosine to earlier velocity calculations</a:t>
            </a:r>
            <a:br>
              <a:rPr lang="nb-NO" dirty="0"/>
            </a:br>
            <a:endParaRPr lang="nb-NO" dirty="0"/>
          </a:p>
          <a:p>
            <a:r>
              <a:rPr lang="nb-NO" dirty="0"/>
              <a:t>Establish new thresholds (both positive and negative values)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51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9979-07E8-CDC9-DF9C-07AADF51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I-DT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16BF-1280-8B5D-269C-ABDF655B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nb-NO" dirty="0"/>
              <a:t>Set initial duration and proximity thresholds</a:t>
            </a:r>
            <a:br>
              <a:rPr lang="nb-NO" dirty="0"/>
            </a:br>
            <a:endParaRPr lang="nb-NO" dirty="0"/>
          </a:p>
          <a:p>
            <a:r>
              <a:rPr lang="nb-NO" dirty="0"/>
              <a:t>Set start point</a:t>
            </a:r>
            <a:br>
              <a:rPr lang="nb-NO" dirty="0"/>
            </a:br>
            <a:endParaRPr lang="nb-NO" dirty="0"/>
          </a:p>
          <a:p>
            <a:r>
              <a:rPr lang="nb-NO" dirty="0"/>
              <a:t>Check if each subsequent point is within boundaries, then within duration</a:t>
            </a:r>
            <a:br>
              <a:rPr lang="nb-NO" dirty="0"/>
            </a:br>
            <a:endParaRPr lang="nb-NO" dirty="0"/>
          </a:p>
          <a:p>
            <a:r>
              <a:rPr lang="nb-NO" dirty="0"/>
              <a:t>If criteria is met once outside boundaries, mark previous as fixations</a:t>
            </a:r>
            <a:br>
              <a:rPr lang="nb-NO" dirty="0"/>
            </a:br>
            <a:endParaRPr lang="nb-NO" dirty="0"/>
          </a:p>
          <a:p>
            <a:r>
              <a:rPr lang="nb-NO" dirty="0"/>
              <a:t>Compute the centroid point from prior set of fixation-classified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25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F6C9-06B5-D5C6-CA5E-A431BBE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Eye-Tracking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1C4-9C90-96DD-9821-FDEAB542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Has had major focus and development over the years</a:t>
            </a:r>
          </a:p>
          <a:p>
            <a:endParaRPr lang="nb-NO" dirty="0"/>
          </a:p>
          <a:p>
            <a:r>
              <a:rPr lang="nb-NO" dirty="0"/>
              <a:t>Many challenges come with the technology</a:t>
            </a:r>
          </a:p>
          <a:p>
            <a:endParaRPr lang="nb-NO" dirty="0"/>
          </a:p>
          <a:p>
            <a:r>
              <a:rPr lang="nb-NO" dirty="0"/>
              <a:t>Several important application areas, old and new</a:t>
            </a:r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423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775-D268-B7C6-4A99-F05CB57B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Resulting Tables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89F6-7C46-1CCF-0361-FC26D660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Tables consisting of position and time inputs</a:t>
            </a:r>
            <a:br>
              <a:rPr lang="nb-NO" dirty="0"/>
            </a:br>
            <a:endParaRPr lang="nb-NO" dirty="0"/>
          </a:p>
          <a:p>
            <a:r>
              <a:rPr lang="nb-NO" dirty="0"/>
              <a:t>Side-by-side comparison of feature classification</a:t>
            </a:r>
            <a:br>
              <a:rPr lang="nb-NO" dirty="0"/>
            </a:br>
            <a:endParaRPr lang="nb-NO" dirty="0"/>
          </a:p>
          <a:p>
            <a:r>
              <a:rPr lang="nb-NO" dirty="0"/>
              <a:t>Hamming distance</a:t>
            </a:r>
            <a:br>
              <a:rPr lang="nb-NO" dirty="0"/>
            </a:br>
            <a:endParaRPr lang="nb-NO" dirty="0"/>
          </a:p>
          <a:p>
            <a:r>
              <a:rPr lang="nb-NO" dirty="0"/>
              <a:t>Eye-tracker algorithm vs.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63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85BF-C870-A9E1-FE70-F8BAF861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K-Ratio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BC58-7762-223D-DB7A-CDF26E40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Categorising which algorithms work best</a:t>
            </a:r>
            <a:br>
              <a:rPr lang="nb-NO" dirty="0"/>
            </a:br>
            <a:endParaRPr lang="nb-NO" dirty="0"/>
          </a:p>
          <a:p>
            <a:r>
              <a:rPr lang="nb-NO" dirty="0"/>
              <a:t>The lower the k-value, the better the threshold</a:t>
            </a:r>
            <a:br>
              <a:rPr lang="nb-NO" dirty="0"/>
            </a:br>
            <a:endParaRPr lang="nb-NO" dirty="0"/>
          </a:p>
          <a:p>
            <a:r>
              <a:rPr lang="nb-NO" dirty="0"/>
              <a:t>Improves comparisons against the baseline</a:t>
            </a:r>
            <a:br>
              <a:rPr lang="nb-NO" dirty="0"/>
            </a:br>
            <a:endParaRPr lang="nb-NO" dirty="0"/>
          </a:p>
          <a:p>
            <a:r>
              <a:rPr lang="nb-NO" dirty="0"/>
              <a:t>Does not guarantee completeness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56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EDC0-103C-0ABC-96A6-901D0BBB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89E6-82E9-3539-D686-A502C934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1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81F2-353B-A9E8-1187-B26272FA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 (K-Ratio)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4890-6390-0E39-B3C7-5C887BB7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3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28AD-F39F-A4A1-2EED-10D2B663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DA12-86A6-51F3-2DF0-DFC3B97B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8DC8-8BA7-709E-7D1E-4CA3FCC8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 (I-VT)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C3F1-1CBE-DC71-CD90-D9D162C0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6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5837-4E99-2AB8-E459-04C9C707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625A-61EA-CC07-7EE5-4F77ADF8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8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ED94-01B9-B32B-2BF9-38C7B58C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 (I-AVT)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EC21-DAED-D907-97A3-79FAAD29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000B-05CA-50CA-1B90-4B7D0031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BD2F-5D26-1583-B56E-88C03B4A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4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6090-9076-59C6-4541-99E3F3E9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 (I-DT)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1851-75E3-3988-0CB9-55D5D021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0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8ED4-380C-0068-3BE0-C2377378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CC56-3BC7-FF28-97E0-D50603FF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 complex organ</a:t>
            </a:r>
          </a:p>
          <a:p>
            <a:endParaRPr lang="nb-NO" dirty="0"/>
          </a:p>
          <a:p>
            <a:r>
              <a:rPr lang="en-GB" dirty="0"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dentifying objects and visually distinct entities 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How we focus our eyes</a:t>
            </a:r>
            <a:br>
              <a:rPr lang="en-GB" dirty="0">
                <a:latin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Why our eyes are important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07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93D6-6757-7C09-8443-219C63A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0C0F-B035-274E-B7F4-3AFB2D67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28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B4A2-317B-D4C3-1A14-23784AC0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Combined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D13E-2E93-78C0-C85B-E1C04D6C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81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8A8A-B8B9-8B6F-328C-DC47950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385E-E49B-9C7E-A142-A771FE5B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48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5E6-4C5F-88F8-2053-274D8D78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Cont...2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E231-ECA5-F046-A803-F72A50E9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67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A08E-5454-6C1A-58DC-7A0FB948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the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1902-A412-A98F-7605-73B1A6D3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9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10B3-0F83-D351-5F4E-C82DD42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6E52-D7A1-E933-5680-B86DF912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19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4611-5F8E-955D-D4B5-89F85DCC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E80A-26CA-55D3-6DF9-89984264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91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2EA2-FDFE-D57D-FF38-C6C6F5FA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27E3-1E57-EEA1-47AA-F548CE6C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35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9639-FB70-D11F-827E-D72D3722E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D30A5-B900-E47B-938D-9890A19CD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917-4AA1-D9CF-6B8E-4DC0730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Eye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C865-5217-A33F-3760-FF2233D8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8591"/>
            <a:ext cx="10515600" cy="468372"/>
          </a:xfrm>
        </p:spPr>
        <p:txBody>
          <a:bodyPr>
            <a:normAutofit lnSpcReduction="10000"/>
          </a:bodyPr>
          <a:lstStyle/>
          <a:p>
            <a:r>
              <a:rPr lang="nb-NO" dirty="0"/>
              <a:t>Mathematics or Science?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AA51FA-E173-63AD-7F5C-9091703F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20" y="1465111"/>
            <a:ext cx="10076352" cy="410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369C-03F3-561C-7FE4-29DA6F3F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Eye Data 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24A8-B053-C2A8-E221-708B9C33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Raw data</a:t>
            </a:r>
            <a:br>
              <a:rPr lang="nb-NO" dirty="0"/>
            </a:br>
            <a:endParaRPr lang="nb-NO" dirty="0"/>
          </a:p>
          <a:p>
            <a:r>
              <a:rPr lang="nb-NO" dirty="0"/>
              <a:t>Data processing</a:t>
            </a:r>
            <a:br>
              <a:rPr lang="nb-NO" dirty="0"/>
            </a:br>
            <a:endParaRPr lang="nb-NO" dirty="0"/>
          </a:p>
          <a:p>
            <a:r>
              <a:rPr lang="nb-NO" dirty="0"/>
              <a:t>Applying algorithms</a:t>
            </a:r>
            <a:br>
              <a:rPr lang="nb-NO" dirty="0"/>
            </a:br>
            <a:endParaRPr lang="nb-NO" dirty="0"/>
          </a:p>
          <a:p>
            <a:r>
              <a:rPr lang="nb-NO" dirty="0"/>
              <a:t>Data presentation (textual or visualised)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71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C59F-6084-4C5F-282A-11030CB0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Eye-Tracker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12BF-E1F7-F5C4-7B2F-815CA38E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315"/>
            <a:ext cx="10515600" cy="519647"/>
          </a:xfrm>
        </p:spPr>
        <p:txBody>
          <a:bodyPr/>
          <a:lstStyle/>
          <a:p>
            <a:r>
              <a:rPr lang="nb-NO" dirty="0"/>
              <a:t>Different classification methods</a:t>
            </a:r>
            <a:endParaRPr lang="en-GB" dirty="0"/>
          </a:p>
        </p:txBody>
      </p:sp>
      <p:pic>
        <p:nvPicPr>
          <p:cNvPr id="5" name="Picture 4" descr="A picture containing text, plant, flower&#10;&#10;Description automatically generated">
            <a:extLst>
              <a:ext uri="{FF2B5EF4-FFF2-40B4-BE49-F238E27FC236}">
                <a16:creationId xmlns:a16="http://schemas.microsoft.com/office/drawing/2014/main" id="{DC7B463D-64F3-DE75-E364-44263982D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85" y="1299812"/>
            <a:ext cx="5400230" cy="43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4A61-1C7D-0EFE-3891-38407A6E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We Currently Have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C240-4FF1-DBDD-3EDC-4B60A449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Existing eye-tracking application areas</a:t>
            </a:r>
            <a:br>
              <a:rPr lang="nb-NO" dirty="0"/>
            </a:br>
            <a:endParaRPr lang="nb-NO" dirty="0"/>
          </a:p>
          <a:p>
            <a:r>
              <a:rPr lang="nb-NO" dirty="0"/>
              <a:t>Focus on certain eye-tracker data</a:t>
            </a:r>
            <a:br>
              <a:rPr lang="nb-NO" dirty="0"/>
            </a:br>
            <a:endParaRPr lang="nb-NO" dirty="0"/>
          </a:p>
          <a:p>
            <a:r>
              <a:rPr lang="en-GB" dirty="0"/>
              <a:t>Algorithms for data classification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Automated vs. manual detection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16747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CA53-4361-068B-4E67-E511193D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Eye Movement Features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4BB3-20F6-624F-E0F1-6A94D1E7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Fixations</a:t>
            </a:r>
            <a:br>
              <a:rPr lang="nb-NO" dirty="0"/>
            </a:br>
            <a:endParaRPr lang="nb-NO" dirty="0"/>
          </a:p>
          <a:p>
            <a:r>
              <a:rPr lang="nb-NO" dirty="0"/>
              <a:t>Saccades</a:t>
            </a:r>
            <a:br>
              <a:rPr lang="nb-NO" dirty="0"/>
            </a:br>
            <a:endParaRPr lang="nb-NO" dirty="0"/>
          </a:p>
          <a:p>
            <a:r>
              <a:rPr lang="nb-NO" dirty="0"/>
              <a:t>Smooth pursuits</a:t>
            </a:r>
            <a:br>
              <a:rPr lang="nb-NO" dirty="0"/>
            </a:br>
            <a:endParaRPr lang="nb-NO" dirty="0"/>
          </a:p>
          <a:p>
            <a:r>
              <a:rPr lang="nb-NO" dirty="0"/>
              <a:t>Lost data (Blinks, noise etc..)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7983-B12E-6BAF-402D-C93E7013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Velocity-Based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87F6-AF0C-B160-ADDF-6F99F447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Based on a calculated velocity threshold</a:t>
            </a:r>
            <a:br>
              <a:rPr lang="nb-NO" dirty="0"/>
            </a:br>
            <a:endParaRPr lang="nb-NO" dirty="0"/>
          </a:p>
          <a:p>
            <a:r>
              <a:rPr lang="en-GB" b="0" i="0" dirty="0">
                <a:effectLst/>
              </a:rPr>
              <a:t>Identification via Velocity Threshold</a:t>
            </a:r>
            <a:br>
              <a:rPr lang="en-GB" b="0" i="0" dirty="0">
                <a:effectLst/>
              </a:rPr>
            </a:br>
            <a:endParaRPr lang="en-GB" b="0" i="0" dirty="0">
              <a:effectLst/>
            </a:endParaRPr>
          </a:p>
          <a:p>
            <a:r>
              <a:rPr lang="en-GB" dirty="0"/>
              <a:t>Identification via Hidden Markov Model</a:t>
            </a:r>
            <a:br>
              <a:rPr lang="en-GB" dirty="0"/>
            </a:br>
            <a:endParaRPr lang="en-GB" dirty="0"/>
          </a:p>
          <a:p>
            <a:r>
              <a:rPr lang="en-GB" dirty="0"/>
              <a:t>Binocular-Individual Threshold</a:t>
            </a:r>
            <a:br>
              <a:rPr lang="en-GB" dirty="0"/>
            </a:br>
            <a:endParaRPr lang="en-GB" dirty="0"/>
          </a:p>
          <a:p>
            <a:r>
              <a:rPr lang="sv-SE" dirty="0"/>
              <a:t>Nyström &amp; Holmqvist / Larsson, Nyström &amp; Stridh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5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536</Words>
  <Application>Microsoft Office PowerPoint</Application>
  <PresentationFormat>Widescreen</PresentationFormat>
  <Paragraphs>116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Dynamic Classification of Eye Tracking Movements: Usage and Ranking</vt:lpstr>
      <vt:lpstr>Eye-Tracking</vt:lpstr>
      <vt:lpstr>The Eye</vt:lpstr>
      <vt:lpstr>The Eye</vt:lpstr>
      <vt:lpstr>Eye Data Process</vt:lpstr>
      <vt:lpstr>Eye-Tracker Data</vt:lpstr>
      <vt:lpstr>What We Currently Have</vt:lpstr>
      <vt:lpstr>Eye Movement Features </vt:lpstr>
      <vt:lpstr>Velocity-Based Algorithms</vt:lpstr>
      <vt:lpstr>Dispersion-Based Algorithms</vt:lpstr>
      <vt:lpstr>Area-Based Algorithms</vt:lpstr>
      <vt:lpstr>Other Algorithms</vt:lpstr>
      <vt:lpstr>Methodology</vt:lpstr>
      <vt:lpstr>Data Collection</vt:lpstr>
      <vt:lpstr>Original Data Observations</vt:lpstr>
      <vt:lpstr>Original Data Observations (cont.)</vt:lpstr>
      <vt:lpstr>I-VT Implementation</vt:lpstr>
      <vt:lpstr>I-AVT Implementation</vt:lpstr>
      <vt:lpstr>I-DT Implementation</vt:lpstr>
      <vt:lpstr>Resulting Tables</vt:lpstr>
      <vt:lpstr>The K-Ratio</vt:lpstr>
      <vt:lpstr>Results</vt:lpstr>
      <vt:lpstr>Results (K-Ratio)</vt:lpstr>
      <vt:lpstr>Cont...</vt:lpstr>
      <vt:lpstr>Results (I-VT)</vt:lpstr>
      <vt:lpstr>Cont...</vt:lpstr>
      <vt:lpstr>Results (I-AVT)</vt:lpstr>
      <vt:lpstr>Cont...</vt:lpstr>
      <vt:lpstr>Results (I-DT)</vt:lpstr>
      <vt:lpstr>Cont...</vt:lpstr>
      <vt:lpstr>Combined Results</vt:lpstr>
      <vt:lpstr>Cont...</vt:lpstr>
      <vt:lpstr>Cont...2</vt:lpstr>
      <vt:lpstr>Evaluation of the Algorithms</vt:lpstr>
      <vt:lpstr>Discussion</vt:lpstr>
      <vt:lpstr>Conclusions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Classification of Eye Tracking Movements: Usage and Ranking</dc:title>
  <dc:creator>Josef Jan Krivan</dc:creator>
  <cp:lastModifiedBy>Josef Jan Krivan</cp:lastModifiedBy>
  <cp:revision>9</cp:revision>
  <dcterms:created xsi:type="dcterms:W3CDTF">2022-05-23T08:59:01Z</dcterms:created>
  <dcterms:modified xsi:type="dcterms:W3CDTF">2022-05-27T09:23:39Z</dcterms:modified>
</cp:coreProperties>
</file>