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7B590-5D68-4F25-AFF7-5C1D2BB7C851}"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130946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7B590-5D68-4F25-AFF7-5C1D2BB7C851}"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35737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7B590-5D68-4F25-AFF7-5C1D2BB7C851}"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9572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7B590-5D68-4F25-AFF7-5C1D2BB7C851}"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69973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7B590-5D68-4F25-AFF7-5C1D2BB7C851}"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21449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7B590-5D68-4F25-AFF7-5C1D2BB7C851}"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298430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7B590-5D68-4F25-AFF7-5C1D2BB7C851}"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35375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7B590-5D68-4F25-AFF7-5C1D2BB7C851}"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194951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7B590-5D68-4F25-AFF7-5C1D2BB7C851}"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327460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7B590-5D68-4F25-AFF7-5C1D2BB7C851}"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277036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7B590-5D68-4F25-AFF7-5C1D2BB7C851}"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D3ACD-1E28-45CA-B5A7-E7EAC161F475}" type="slidenum">
              <a:rPr lang="en-US" smtClean="0"/>
              <a:t>‹#›</a:t>
            </a:fld>
            <a:endParaRPr lang="en-US"/>
          </a:p>
        </p:txBody>
      </p:sp>
    </p:spTree>
    <p:extLst>
      <p:ext uri="{BB962C8B-B14F-4D97-AF65-F5344CB8AC3E}">
        <p14:creationId xmlns:p14="http://schemas.microsoft.com/office/powerpoint/2010/main" val="338918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7B590-5D68-4F25-AFF7-5C1D2BB7C851}" type="datetimeFigureOut">
              <a:rPr lang="en-US" smtClean="0"/>
              <a:t>8/5/2020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3ACD-1E28-45CA-B5A7-E7EAC161F475}" type="slidenum">
              <a:rPr lang="en-US" smtClean="0"/>
              <a:t>‹#›</a:t>
            </a:fld>
            <a:endParaRPr lang="en-US"/>
          </a:p>
        </p:txBody>
      </p:sp>
    </p:spTree>
    <p:extLst>
      <p:ext uri="{BB962C8B-B14F-4D97-AF65-F5344CB8AC3E}">
        <p14:creationId xmlns:p14="http://schemas.microsoft.com/office/powerpoint/2010/main" val="3591843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ytimes/covid-19-data/blob/master/live/us-state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search?q=how+many+covid+deaths+in+the+us&amp;rlz=1C1GCEA_enUS885US885&amp;oq=how+many+covid+deaths+in+the+us&amp;aqs=chrome..69i57j0l7.4548j0j7&amp;sourceid=chrome&amp;ie=UTF-8"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COVID- 19 Data Science Project</a:t>
            </a:r>
            <a:endParaRPr lang="en-US" b="1" dirty="0"/>
          </a:p>
        </p:txBody>
      </p:sp>
      <p:sp>
        <p:nvSpPr>
          <p:cNvPr id="3" name="Subtitle 2"/>
          <p:cNvSpPr>
            <a:spLocks noGrp="1"/>
          </p:cNvSpPr>
          <p:nvPr>
            <p:ph type="subTitle" idx="1"/>
          </p:nvPr>
        </p:nvSpPr>
        <p:spPr/>
        <p:txBody>
          <a:bodyPr/>
          <a:lstStyle/>
          <a:p>
            <a:r>
              <a:rPr lang="en-US" dirty="0" smtClean="0"/>
              <a:t>Joseph Rochelle</a:t>
            </a:r>
          </a:p>
          <a:p>
            <a:r>
              <a:rPr lang="en-US" dirty="0" smtClean="0"/>
              <a:t>DSC 530 Think Stats Exploratory Data Analysis</a:t>
            </a:r>
          </a:p>
          <a:p>
            <a:r>
              <a:rPr lang="en-US" dirty="0" smtClean="0"/>
              <a:t>8/4/2020</a:t>
            </a:r>
            <a:endParaRPr lang="en-US" dirty="0"/>
          </a:p>
        </p:txBody>
      </p:sp>
    </p:spTree>
    <p:extLst>
      <p:ext uri="{BB962C8B-B14F-4D97-AF65-F5344CB8AC3E}">
        <p14:creationId xmlns:p14="http://schemas.microsoft.com/office/powerpoint/2010/main" val="358780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&amp; Data Cleaning</a:t>
            </a:r>
            <a:endParaRPr lang="en-US" dirty="0"/>
          </a:p>
        </p:txBody>
      </p:sp>
      <p:sp>
        <p:nvSpPr>
          <p:cNvPr id="3" name="Content Placeholder 2"/>
          <p:cNvSpPr>
            <a:spLocks noGrp="1"/>
          </p:cNvSpPr>
          <p:nvPr>
            <p:ph idx="1"/>
          </p:nvPr>
        </p:nvSpPr>
        <p:spPr/>
        <p:txBody>
          <a:bodyPr/>
          <a:lstStyle/>
          <a:p>
            <a:r>
              <a:rPr lang="en-US" dirty="0" smtClean="0"/>
              <a:t>The dataset is available from New York Times and GitHub: </a:t>
            </a:r>
            <a:r>
              <a:rPr lang="en-US" u="sng" dirty="0">
                <a:hlinkClick r:id="rId2"/>
              </a:rPr>
              <a:t>https://</a:t>
            </a:r>
            <a:r>
              <a:rPr lang="en-US" u="sng" dirty="0" smtClean="0">
                <a:hlinkClick r:id="rId2"/>
              </a:rPr>
              <a:t>github.com/nytimes/covid-19-data/blob/master/live/us-states.csv</a:t>
            </a:r>
            <a:endParaRPr lang="en-US" u="sng" dirty="0" smtClean="0"/>
          </a:p>
          <a:p>
            <a:r>
              <a:rPr lang="en-US" dirty="0" smtClean="0"/>
              <a:t>The data is clean for cases and deaths but have NAN as some states did not utilize the same procedures for confirmed/probable cases</a:t>
            </a:r>
          </a:p>
          <a:p>
            <a:r>
              <a:rPr lang="en-US" dirty="0" err="1" smtClean="0"/>
              <a:t>NaN</a:t>
            </a:r>
            <a:r>
              <a:rPr lang="en-US" dirty="0" smtClean="0"/>
              <a:t> was used to skip cases where observed </a:t>
            </a:r>
            <a:endParaRPr lang="en-US" dirty="0"/>
          </a:p>
        </p:txBody>
      </p:sp>
    </p:spTree>
    <p:extLst>
      <p:ext uri="{BB962C8B-B14F-4D97-AF65-F5344CB8AC3E}">
        <p14:creationId xmlns:p14="http://schemas.microsoft.com/office/powerpoint/2010/main" val="62825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 Analytical methods, and CDF/PMF</a:t>
            </a:r>
            <a:endParaRPr lang="en-US" dirty="0"/>
          </a:p>
        </p:txBody>
      </p:sp>
      <p:sp>
        <p:nvSpPr>
          <p:cNvPr id="3" name="Content Placeholder 2"/>
          <p:cNvSpPr>
            <a:spLocks noGrp="1"/>
          </p:cNvSpPr>
          <p:nvPr>
            <p:ph idx="1"/>
          </p:nvPr>
        </p:nvSpPr>
        <p:spPr>
          <a:xfrm>
            <a:off x="790969" y="1825625"/>
            <a:ext cx="3338384" cy="4351338"/>
          </a:xfrm>
        </p:spPr>
        <p:txBody>
          <a:bodyPr>
            <a:normAutofit/>
          </a:bodyPr>
          <a:lstStyle/>
          <a:p>
            <a:r>
              <a:rPr lang="en-US" sz="1800" dirty="0" smtClean="0"/>
              <a:t>Histograms used to determine data distributions and outliers</a:t>
            </a:r>
            <a:endParaRPr lang="en-US" sz="1800" dirty="0"/>
          </a:p>
        </p:txBody>
      </p:sp>
      <p:pic>
        <p:nvPicPr>
          <p:cNvPr id="4" name="Picture 3"/>
          <p:cNvPicPr>
            <a:picLocks noChangeAspect="1"/>
          </p:cNvPicPr>
          <p:nvPr/>
        </p:nvPicPr>
        <p:blipFill>
          <a:blip r:embed="rId2"/>
          <a:stretch>
            <a:fillRect/>
          </a:stretch>
        </p:blipFill>
        <p:spPr>
          <a:xfrm>
            <a:off x="982240" y="2685531"/>
            <a:ext cx="2828917" cy="2900877"/>
          </a:xfrm>
          <a:prstGeom prst="rect">
            <a:avLst/>
          </a:prstGeom>
        </p:spPr>
      </p:pic>
      <p:pic>
        <p:nvPicPr>
          <p:cNvPr id="5" name="Picture 4"/>
          <p:cNvPicPr>
            <a:picLocks noChangeAspect="1"/>
          </p:cNvPicPr>
          <p:nvPr/>
        </p:nvPicPr>
        <p:blipFill>
          <a:blip r:embed="rId3"/>
          <a:stretch>
            <a:fillRect/>
          </a:stretch>
        </p:blipFill>
        <p:spPr>
          <a:xfrm>
            <a:off x="4439311" y="2710245"/>
            <a:ext cx="3404783" cy="2166680"/>
          </a:xfrm>
          <a:prstGeom prst="rect">
            <a:avLst/>
          </a:prstGeom>
        </p:spPr>
      </p:pic>
      <p:sp>
        <p:nvSpPr>
          <p:cNvPr id="6" name="Content Placeholder 2"/>
          <p:cNvSpPr txBox="1">
            <a:spLocks/>
          </p:cNvSpPr>
          <p:nvPr/>
        </p:nvSpPr>
        <p:spPr>
          <a:xfrm>
            <a:off x="4386779" y="1805027"/>
            <a:ext cx="33383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Analytical methods/box plot used to see how tails/spread would look and kept for this data</a:t>
            </a:r>
            <a:endParaRPr lang="en-US" sz="1800" dirty="0"/>
          </a:p>
        </p:txBody>
      </p:sp>
      <p:pic>
        <p:nvPicPr>
          <p:cNvPr id="7" name="Picture 6"/>
          <p:cNvPicPr>
            <a:picLocks noChangeAspect="1"/>
          </p:cNvPicPr>
          <p:nvPr/>
        </p:nvPicPr>
        <p:blipFill>
          <a:blip r:embed="rId4"/>
          <a:stretch>
            <a:fillRect/>
          </a:stretch>
        </p:blipFill>
        <p:spPr>
          <a:xfrm>
            <a:off x="8142718" y="2866768"/>
            <a:ext cx="3662104" cy="1673696"/>
          </a:xfrm>
          <a:prstGeom prst="rect">
            <a:avLst/>
          </a:prstGeom>
        </p:spPr>
      </p:pic>
      <p:sp>
        <p:nvSpPr>
          <p:cNvPr id="8" name="Content Placeholder 2"/>
          <p:cNvSpPr txBox="1">
            <a:spLocks/>
          </p:cNvSpPr>
          <p:nvPr/>
        </p:nvSpPr>
        <p:spPr>
          <a:xfrm>
            <a:off x="8122633" y="1809143"/>
            <a:ext cx="33383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CDF/PMF used to guide where cases fall in distributions and/or probability</a:t>
            </a:r>
            <a:endParaRPr lang="en-US" sz="1800" dirty="0"/>
          </a:p>
        </p:txBody>
      </p:sp>
    </p:spTree>
    <p:extLst>
      <p:ext uri="{BB962C8B-B14F-4D97-AF65-F5344CB8AC3E}">
        <p14:creationId xmlns:p14="http://schemas.microsoft.com/office/powerpoint/2010/main" val="324939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pic>
        <p:nvPicPr>
          <p:cNvPr id="4" name="Picture 3"/>
          <p:cNvPicPr>
            <a:picLocks noChangeAspect="1"/>
          </p:cNvPicPr>
          <p:nvPr/>
        </p:nvPicPr>
        <p:blipFill>
          <a:blip r:embed="rId2"/>
          <a:stretch>
            <a:fillRect/>
          </a:stretch>
        </p:blipFill>
        <p:spPr>
          <a:xfrm>
            <a:off x="5192978" y="1586204"/>
            <a:ext cx="6448305" cy="3929028"/>
          </a:xfrm>
          <a:prstGeom prst="rect">
            <a:avLst/>
          </a:prstGeom>
        </p:spPr>
      </p:pic>
      <p:sp>
        <p:nvSpPr>
          <p:cNvPr id="5" name="TextBox 4"/>
          <p:cNvSpPr txBox="1"/>
          <p:nvPr/>
        </p:nvSpPr>
        <p:spPr>
          <a:xfrm>
            <a:off x="5955957" y="5642919"/>
            <a:ext cx="5008605" cy="369332"/>
          </a:xfrm>
          <a:prstGeom prst="rect">
            <a:avLst/>
          </a:prstGeom>
          <a:noFill/>
        </p:spPr>
        <p:txBody>
          <a:bodyPr wrap="square" rtlCol="0">
            <a:spAutoFit/>
          </a:bodyPr>
          <a:lstStyle/>
          <a:p>
            <a:pPr algn="ctr"/>
            <a:r>
              <a:rPr lang="en-US" dirty="0" smtClean="0">
                <a:hlinkClick r:id="rId3"/>
              </a:rPr>
              <a:t>Click Here for Live </a:t>
            </a:r>
            <a:r>
              <a:rPr lang="en-US" dirty="0" err="1" smtClean="0">
                <a:hlinkClick r:id="rId3"/>
              </a:rPr>
              <a:t>Covid</a:t>
            </a:r>
            <a:r>
              <a:rPr lang="en-US" dirty="0" smtClean="0">
                <a:hlinkClick r:id="rId3"/>
              </a:rPr>
              <a:t> Data</a:t>
            </a:r>
            <a:endParaRPr lang="en-US" dirty="0"/>
          </a:p>
        </p:txBody>
      </p:sp>
      <p:pic>
        <p:nvPicPr>
          <p:cNvPr id="6" name="Picture 5"/>
          <p:cNvPicPr>
            <a:picLocks noChangeAspect="1"/>
          </p:cNvPicPr>
          <p:nvPr/>
        </p:nvPicPr>
        <p:blipFill>
          <a:blip r:embed="rId4"/>
          <a:stretch>
            <a:fillRect/>
          </a:stretch>
        </p:blipFill>
        <p:spPr>
          <a:xfrm>
            <a:off x="642551" y="4086240"/>
            <a:ext cx="3182946" cy="2403583"/>
          </a:xfrm>
          <a:prstGeom prst="rect">
            <a:avLst/>
          </a:prstGeom>
        </p:spPr>
      </p:pic>
      <p:sp>
        <p:nvSpPr>
          <p:cNvPr id="7" name="TextBox 6"/>
          <p:cNvSpPr txBox="1"/>
          <p:nvPr/>
        </p:nvSpPr>
        <p:spPr>
          <a:xfrm>
            <a:off x="486032" y="1392195"/>
            <a:ext cx="4242487" cy="2585323"/>
          </a:xfrm>
          <a:prstGeom prst="rect">
            <a:avLst/>
          </a:prstGeom>
          <a:noFill/>
        </p:spPr>
        <p:txBody>
          <a:bodyPr wrap="square" rtlCol="0">
            <a:spAutoFit/>
          </a:bodyPr>
          <a:lstStyle/>
          <a:p>
            <a:r>
              <a:rPr lang="en-US" dirty="0" smtClean="0"/>
              <a:t>Statistics matched perfectly for data pulled from GitHub and matched up to another website examining the live data feed within 2 days of each other. </a:t>
            </a:r>
          </a:p>
          <a:p>
            <a:endParaRPr lang="en-US" dirty="0"/>
          </a:p>
          <a:p>
            <a:r>
              <a:rPr lang="en-US" dirty="0" smtClean="0"/>
              <a:t>The Users data of 4.6M and 154K cases</a:t>
            </a:r>
          </a:p>
          <a:p>
            <a:r>
              <a:rPr lang="en-US" dirty="0" smtClean="0"/>
              <a:t>Googles data of 4.8M and 158K cases</a:t>
            </a:r>
          </a:p>
          <a:p>
            <a:endParaRPr lang="en-US" dirty="0"/>
          </a:p>
          <a:p>
            <a:r>
              <a:rPr lang="en-US" dirty="0" smtClean="0"/>
              <a:t>There were two days off of each other. </a:t>
            </a:r>
            <a:endParaRPr lang="en-US" dirty="0"/>
          </a:p>
        </p:txBody>
      </p:sp>
    </p:spTree>
    <p:extLst>
      <p:ext uri="{BB962C8B-B14F-4D97-AF65-F5344CB8AC3E}">
        <p14:creationId xmlns:p14="http://schemas.microsoft.com/office/powerpoint/2010/main" val="67308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Omnibus Hypothesis Testing</a:t>
            </a:r>
            <a:endParaRPr lang="en-US" dirty="0"/>
          </a:p>
        </p:txBody>
      </p:sp>
      <p:pic>
        <p:nvPicPr>
          <p:cNvPr id="4" name="Picture 3"/>
          <p:cNvPicPr>
            <a:picLocks noChangeAspect="1"/>
          </p:cNvPicPr>
          <p:nvPr/>
        </p:nvPicPr>
        <p:blipFill>
          <a:blip r:embed="rId2"/>
          <a:stretch>
            <a:fillRect/>
          </a:stretch>
        </p:blipFill>
        <p:spPr>
          <a:xfrm>
            <a:off x="5751744" y="1639330"/>
            <a:ext cx="6011888" cy="4759411"/>
          </a:xfrm>
          <a:prstGeom prst="rect">
            <a:avLst/>
          </a:prstGeom>
        </p:spPr>
      </p:pic>
      <p:sp>
        <p:nvSpPr>
          <p:cNvPr id="6" name="TextBox 5"/>
          <p:cNvSpPr txBox="1"/>
          <p:nvPr/>
        </p:nvSpPr>
        <p:spPr>
          <a:xfrm>
            <a:off x="741405" y="1690688"/>
            <a:ext cx="4753233" cy="1200329"/>
          </a:xfrm>
          <a:prstGeom prst="rect">
            <a:avLst/>
          </a:prstGeom>
          <a:noFill/>
        </p:spPr>
        <p:txBody>
          <a:bodyPr wrap="square" rtlCol="0">
            <a:spAutoFit/>
          </a:bodyPr>
          <a:lstStyle/>
          <a:p>
            <a:r>
              <a:rPr lang="en-US" dirty="0" smtClean="0"/>
              <a:t>HO: There is not a relationship between cases and deaths</a:t>
            </a:r>
          </a:p>
          <a:p>
            <a:r>
              <a:rPr lang="en-US" dirty="0" smtClean="0"/>
              <a:t>HA: There is a relationship between cases and deaths</a:t>
            </a:r>
            <a:endParaRPr lang="en-US" dirty="0"/>
          </a:p>
        </p:txBody>
      </p:sp>
    </p:spTree>
    <p:extLst>
      <p:ext uri="{BB962C8B-B14F-4D97-AF65-F5344CB8AC3E}">
        <p14:creationId xmlns:p14="http://schemas.microsoft.com/office/powerpoint/2010/main" val="371316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6" name="TextBox 5"/>
          <p:cNvSpPr txBox="1"/>
          <p:nvPr/>
        </p:nvSpPr>
        <p:spPr>
          <a:xfrm>
            <a:off x="838200" y="1690688"/>
            <a:ext cx="10515600" cy="3970318"/>
          </a:xfrm>
          <a:prstGeom prst="rect">
            <a:avLst/>
          </a:prstGeom>
          <a:noFill/>
        </p:spPr>
        <p:txBody>
          <a:bodyPr wrap="square" rtlCol="0">
            <a:spAutoFit/>
          </a:bodyPr>
          <a:lstStyle/>
          <a:p>
            <a:r>
              <a:rPr lang="en-US" b="1" dirty="0" smtClean="0"/>
              <a:t>Outcome and analysis:</a:t>
            </a:r>
          </a:p>
          <a:p>
            <a:endParaRPr lang="en-US" dirty="0" smtClean="0"/>
          </a:p>
          <a:p>
            <a:r>
              <a:rPr lang="en-US" dirty="0" smtClean="0"/>
              <a:t>First of all the </a:t>
            </a:r>
            <a:r>
              <a:rPr lang="en-US" dirty="0" err="1" smtClean="0"/>
              <a:t>RSquared</a:t>
            </a:r>
            <a:r>
              <a:rPr lang="en-US" dirty="0" smtClean="0"/>
              <a:t> value indicates the model only explains 61% of the deaths related to cases. Obviously looking at the data set, we do not have additional constructs to measure as independent variables to the root causes of the deaths other than Covid-19. In other words, what other factors lead to these deaths?</a:t>
            </a:r>
          </a:p>
          <a:p>
            <a:endParaRPr lang="en-US" dirty="0" smtClean="0"/>
          </a:p>
          <a:p>
            <a:r>
              <a:rPr lang="en-US" dirty="0" smtClean="0"/>
              <a:t>The Durbin-Watson statistic indicates a value of 2.0 out of a 0 to 4 scale which indicates there is no autocorrelation detected. Meaning, results with the p-values will be valid and not diluted by measures that are distributed similarly to the other constructs.</a:t>
            </a:r>
          </a:p>
          <a:p>
            <a:endParaRPr lang="en-US" dirty="0" smtClean="0"/>
          </a:p>
          <a:p>
            <a:r>
              <a:rPr lang="en-US" dirty="0" smtClean="0"/>
              <a:t>We can see that p= 0.00 is indicating that </a:t>
            </a:r>
            <a:r>
              <a:rPr lang="en-US" dirty="0" err="1" smtClean="0"/>
              <a:t>Covid</a:t>
            </a:r>
            <a:r>
              <a:rPr lang="en-US" dirty="0" smtClean="0"/>
              <a:t> Cases to Deaths are statistically significant. The </a:t>
            </a:r>
            <a:r>
              <a:rPr lang="en-US" dirty="0" err="1" smtClean="0"/>
              <a:t>Coef</a:t>
            </a:r>
            <a:r>
              <a:rPr lang="en-US" dirty="0" smtClean="0"/>
              <a:t> of 0.0315 indicates that as cases increase by 1 so will deaths at 0.0315%</a:t>
            </a:r>
          </a:p>
          <a:p>
            <a:endParaRPr lang="en-US" dirty="0" smtClean="0"/>
          </a:p>
          <a:p>
            <a:r>
              <a:rPr lang="en-US" b="1" dirty="0" smtClean="0"/>
              <a:t>We reject the null hypothesis and accept the alternative: There is a relationship between cases and deaths.</a:t>
            </a:r>
            <a:endParaRPr lang="en-US" b="1" dirty="0"/>
          </a:p>
        </p:txBody>
      </p:sp>
    </p:spTree>
    <p:extLst>
      <p:ext uri="{BB962C8B-B14F-4D97-AF65-F5344CB8AC3E}">
        <p14:creationId xmlns:p14="http://schemas.microsoft.com/office/powerpoint/2010/main" val="162669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353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COVID- 19 Data Science Project</vt:lpstr>
      <vt:lpstr>Dataset &amp; Data Cleaning</vt:lpstr>
      <vt:lpstr>Histograms, Analytical methods, and CDF/PMF</vt:lpstr>
      <vt:lpstr>Descriptive Statistics</vt:lpstr>
      <vt:lpstr>Omnibus Hypothesis Testing</vt:lpstr>
      <vt:lpstr>Outcomes</vt:lpstr>
    </vt:vector>
  </TitlesOfParts>
  <Company>Verizon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Data Science Project</dc:title>
  <dc:creator>Rochelle, Joseph</dc:creator>
  <cp:lastModifiedBy>Rochelle, Joseph</cp:lastModifiedBy>
  <cp:revision>3</cp:revision>
  <dcterms:created xsi:type="dcterms:W3CDTF">2020-08-04T16:07:51Z</dcterms:created>
  <dcterms:modified xsi:type="dcterms:W3CDTF">2020-08-06T03:11:37Z</dcterms:modified>
</cp:coreProperties>
</file>