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8" r:id="rId3"/>
    <p:sldId id="268" r:id="rId4"/>
    <p:sldId id="259" r:id="rId5"/>
    <p:sldId id="260" r:id="rId6"/>
    <p:sldId id="280" r:id="rId7"/>
    <p:sldId id="272" r:id="rId8"/>
    <p:sldId id="275" r:id="rId9"/>
    <p:sldId id="276" r:id="rId10"/>
    <p:sldId id="287" r:id="rId11"/>
    <p:sldId id="278" r:id="rId12"/>
    <p:sldId id="283" r:id="rId13"/>
    <p:sldId id="282" r:id="rId14"/>
    <p:sldId id="288" r:id="rId15"/>
    <p:sldId id="285" r:id="rId16"/>
    <p:sldId id="286"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69" d="100"/>
          <a:sy n="69" d="100"/>
        </p:scale>
        <p:origin x="708" y="48"/>
      </p:cViewPr>
      <p:guideLst/>
    </p:cSldViewPr>
  </p:slideViewPr>
  <p:outlineViewPr>
    <p:cViewPr>
      <p:scale>
        <a:sx n="33" d="100"/>
        <a:sy n="33" d="100"/>
      </p:scale>
      <p:origin x="0" y="-642"/>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7/23/2023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7/23/2023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atagen.tech/guides/computer-vision/cnn-convolutional-neural-network/#:~:text=A%20Convolutional%20Neural%20Network%20(CNN,representations%20from%20raw%20input%20images." TargetMode="Externa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hyperlink" Target="https://www.kaggle.com/datasets/tourist55/alzheimers-dataset-4-class-of-images?datasetId=457093" TargetMode="External"/><Relationship Id="rId5" Type="http://schemas.openxmlformats.org/officeDocument/2006/relationships/image" Target="../media/image15.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Alzheimer's Disease Classification</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dirty="0"/>
              <a:t>Elhai Mansbach</a:t>
            </a:r>
            <a:r>
              <a:rPr lang="en-US"/>
              <a:t>, Yosef </a:t>
            </a:r>
            <a:r>
              <a:rPr lang="en-US" dirty="0"/>
              <a:t>Sokolov</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6180" y="0"/>
            <a:ext cx="7815636" cy="6677022"/>
          </a:xfrm>
        </p:spPr>
      </p:pic>
      <p:pic>
        <p:nvPicPr>
          <p:cNvPr id="2" name="Picture Placeholder 5" descr="A close-up of a brain&#10;&#10;Description automatically generated">
            <a:extLst>
              <a:ext uri="{FF2B5EF4-FFF2-40B4-BE49-F238E27FC236}">
                <a16:creationId xmlns:a16="http://schemas.microsoft.com/office/drawing/2014/main" id="{A6CBFE10-FE8F-4690-FABB-607F027DC9E3}"/>
              </a:ext>
            </a:extLst>
          </p:cNvPr>
          <p:cNvPicPr>
            <a:picLocks noChangeAspect="1"/>
          </p:cNvPicPr>
          <p:nvPr/>
        </p:nvPicPr>
        <p:blipFill>
          <a:blip r:embed="rId3"/>
          <a:srcRect t="7677" b="7677"/>
          <a:stretch>
            <a:fillRect/>
          </a:stretch>
        </p:blipFill>
        <p:spPr>
          <a:xfrm>
            <a:off x="426401" y="301110"/>
            <a:ext cx="1501194" cy="1806792"/>
          </a:xfrm>
          <a:prstGeom prst="rect">
            <a:avLst/>
          </a:prstGeom>
          <a:solidFill>
            <a:schemeClr val="bg1">
              <a:lumMod val="95000"/>
            </a:schemeClr>
          </a:solidFill>
          <a:ln>
            <a:noFill/>
          </a:ln>
          <a:effectLst>
            <a:softEdge rad="112500"/>
          </a:effectLst>
        </p:spPr>
      </p:pic>
      <p:pic>
        <p:nvPicPr>
          <p:cNvPr id="7" name="Picture 6" descr="A close-up of a brain&#10;&#10;Description automatically generated">
            <a:extLst>
              <a:ext uri="{FF2B5EF4-FFF2-40B4-BE49-F238E27FC236}">
                <a16:creationId xmlns:a16="http://schemas.microsoft.com/office/drawing/2014/main" id="{CB4E32F7-D7CF-F0A7-AEC8-67BD932EB41F}"/>
              </a:ext>
            </a:extLst>
          </p:cNvPr>
          <p:cNvPicPr>
            <a:picLocks noChangeAspect="1"/>
          </p:cNvPicPr>
          <p:nvPr/>
        </p:nvPicPr>
        <p:blipFill>
          <a:blip r:embed="rId4"/>
          <a:stretch>
            <a:fillRect/>
          </a:stretch>
        </p:blipFill>
        <p:spPr>
          <a:xfrm>
            <a:off x="5965013" y="343229"/>
            <a:ext cx="1457546" cy="1722554"/>
          </a:xfrm>
          <a:prstGeom prst="rect">
            <a:avLst/>
          </a:prstGeom>
          <a:ln>
            <a:noFill/>
          </a:ln>
          <a:effectLst>
            <a:softEdge rad="112500"/>
          </a:effectLst>
        </p:spPr>
      </p:pic>
      <p:pic>
        <p:nvPicPr>
          <p:cNvPr id="10" name="Picture 9" descr="A close-up of a brain&#10;&#10;Description automatically generated">
            <a:extLst>
              <a:ext uri="{FF2B5EF4-FFF2-40B4-BE49-F238E27FC236}">
                <a16:creationId xmlns:a16="http://schemas.microsoft.com/office/drawing/2014/main" id="{8248D1EF-632F-F05D-9D98-C4562AEDD27A}"/>
              </a:ext>
            </a:extLst>
          </p:cNvPr>
          <p:cNvPicPr>
            <a:picLocks noChangeAspect="1"/>
          </p:cNvPicPr>
          <p:nvPr/>
        </p:nvPicPr>
        <p:blipFill>
          <a:blip r:embed="rId5"/>
          <a:stretch>
            <a:fillRect/>
          </a:stretch>
        </p:blipFill>
        <p:spPr>
          <a:xfrm>
            <a:off x="3242629" y="87816"/>
            <a:ext cx="1342738" cy="1586872"/>
          </a:xfrm>
          <a:prstGeom prst="rect">
            <a:avLst/>
          </a:prstGeom>
          <a:ln>
            <a:noFill/>
          </a:ln>
          <a:effectLst>
            <a:softEdge rad="112500"/>
          </a:effectLst>
        </p:spPr>
      </p:pic>
      <p:pic>
        <p:nvPicPr>
          <p:cNvPr id="13" name="Picture 12" descr="A close-up of a brain&#10;&#10;Description automatically generated">
            <a:extLst>
              <a:ext uri="{FF2B5EF4-FFF2-40B4-BE49-F238E27FC236}">
                <a16:creationId xmlns:a16="http://schemas.microsoft.com/office/drawing/2014/main" id="{027BBE19-FDFD-245A-1FDC-9B3B683061EA}"/>
              </a:ext>
            </a:extLst>
          </p:cNvPr>
          <p:cNvPicPr>
            <a:picLocks noChangeAspect="1"/>
          </p:cNvPicPr>
          <p:nvPr/>
        </p:nvPicPr>
        <p:blipFill>
          <a:blip r:embed="rId6"/>
          <a:stretch>
            <a:fillRect/>
          </a:stretch>
        </p:blipFill>
        <p:spPr>
          <a:xfrm>
            <a:off x="437564" y="4293758"/>
            <a:ext cx="1528824" cy="1806792"/>
          </a:xfrm>
          <a:prstGeom prst="rect">
            <a:avLst/>
          </a:prstGeom>
          <a:ln>
            <a:noFill/>
          </a:ln>
          <a:effectLst>
            <a:softEdge rad="112500"/>
          </a:effectLst>
        </p:spPr>
      </p:pic>
      <p:pic>
        <p:nvPicPr>
          <p:cNvPr id="15" name="Picture 14" descr="A close-up of a brain&#10;&#10;Description automatically generated">
            <a:extLst>
              <a:ext uri="{FF2B5EF4-FFF2-40B4-BE49-F238E27FC236}">
                <a16:creationId xmlns:a16="http://schemas.microsoft.com/office/drawing/2014/main" id="{76210851-AE79-0F31-7F29-7CF9C10D38F0}"/>
              </a:ext>
            </a:extLst>
          </p:cNvPr>
          <p:cNvPicPr>
            <a:picLocks noChangeAspect="1"/>
          </p:cNvPicPr>
          <p:nvPr/>
        </p:nvPicPr>
        <p:blipFill>
          <a:blip r:embed="rId7"/>
          <a:stretch>
            <a:fillRect/>
          </a:stretch>
        </p:blipFill>
        <p:spPr>
          <a:xfrm>
            <a:off x="1616602" y="2264694"/>
            <a:ext cx="1376692" cy="1627000"/>
          </a:xfrm>
          <a:prstGeom prst="rect">
            <a:avLst/>
          </a:prstGeom>
          <a:ln>
            <a:noFill/>
          </a:ln>
          <a:effectLst>
            <a:softEdge rad="112500"/>
          </a:effectLst>
        </p:spPr>
      </p:pic>
      <p:pic>
        <p:nvPicPr>
          <p:cNvPr id="18" name="Picture 17" descr="A close-up of a brain&#10;&#10;Description automatically generated">
            <a:extLst>
              <a:ext uri="{FF2B5EF4-FFF2-40B4-BE49-F238E27FC236}">
                <a16:creationId xmlns:a16="http://schemas.microsoft.com/office/drawing/2014/main" id="{6FDDDD02-3CBE-86EB-15B1-A98520220C36}"/>
              </a:ext>
            </a:extLst>
          </p:cNvPr>
          <p:cNvPicPr>
            <a:picLocks noChangeAspect="1"/>
          </p:cNvPicPr>
          <p:nvPr/>
        </p:nvPicPr>
        <p:blipFill>
          <a:blip r:embed="rId8"/>
          <a:stretch>
            <a:fillRect/>
          </a:stretch>
        </p:blipFill>
        <p:spPr>
          <a:xfrm>
            <a:off x="4988276" y="2405020"/>
            <a:ext cx="1376692" cy="1627000"/>
          </a:xfrm>
          <a:prstGeom prst="rect">
            <a:avLst/>
          </a:prstGeom>
          <a:ln>
            <a:noFill/>
          </a:ln>
          <a:effectLst>
            <a:softEdge rad="112500"/>
          </a:effectLst>
        </p:spPr>
      </p:pic>
      <p:pic>
        <p:nvPicPr>
          <p:cNvPr id="20" name="Picture 19" descr="A close-up of a brain&#10;&#10;Description automatically generated">
            <a:extLst>
              <a:ext uri="{FF2B5EF4-FFF2-40B4-BE49-F238E27FC236}">
                <a16:creationId xmlns:a16="http://schemas.microsoft.com/office/drawing/2014/main" id="{FA15A8EB-F5C6-0349-BE44-C010B50EBA6C}"/>
              </a:ext>
            </a:extLst>
          </p:cNvPr>
          <p:cNvPicPr>
            <a:picLocks noChangeAspect="1"/>
          </p:cNvPicPr>
          <p:nvPr/>
        </p:nvPicPr>
        <p:blipFill>
          <a:blip r:embed="rId9"/>
          <a:stretch>
            <a:fillRect/>
          </a:stretch>
        </p:blipFill>
        <p:spPr>
          <a:xfrm>
            <a:off x="5965013" y="4552404"/>
            <a:ext cx="1457546" cy="1722554"/>
          </a:xfrm>
          <a:prstGeom prst="rect">
            <a:avLst/>
          </a:prstGeom>
          <a:ln>
            <a:noFill/>
          </a:ln>
          <a:effectLst>
            <a:softEdge rad="112500"/>
          </a:effectLst>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2722-C582-2B91-10FB-C007651F78F4}"/>
              </a:ext>
            </a:extLst>
          </p:cNvPr>
          <p:cNvSpPr>
            <a:spLocks noGrp="1"/>
          </p:cNvSpPr>
          <p:nvPr>
            <p:ph type="title"/>
          </p:nvPr>
        </p:nvSpPr>
        <p:spPr>
          <a:xfrm>
            <a:off x="360000" y="360000"/>
            <a:ext cx="10920710" cy="540000"/>
          </a:xfrm>
        </p:spPr>
        <p:txBody>
          <a:bodyPr/>
          <a:lstStyle/>
          <a:p>
            <a:r>
              <a:rPr lang="en-GB" dirty="0"/>
              <a:t>Decision Tree Classifier </a:t>
            </a:r>
            <a:r>
              <a:rPr lang="en-US" dirty="0"/>
              <a:t>- RESULTS</a:t>
            </a:r>
            <a:endParaRPr lang="en-IL" dirty="0"/>
          </a:p>
        </p:txBody>
      </p:sp>
      <p:sp>
        <p:nvSpPr>
          <p:cNvPr id="6" name="Slide Number Placeholder 5">
            <a:extLst>
              <a:ext uri="{FF2B5EF4-FFF2-40B4-BE49-F238E27FC236}">
                <a16:creationId xmlns:a16="http://schemas.microsoft.com/office/drawing/2014/main" id="{7864FE87-01AA-B5FE-B275-1EE11C9127E1}"/>
              </a:ext>
            </a:extLst>
          </p:cNvPr>
          <p:cNvSpPr>
            <a:spLocks noGrp="1"/>
          </p:cNvSpPr>
          <p:nvPr>
            <p:ph type="sldNum" sz="quarter" idx="15"/>
          </p:nvPr>
        </p:nvSpPr>
        <p:spPr/>
        <p:txBody>
          <a:bodyPr/>
          <a:lstStyle/>
          <a:p>
            <a:fld id="{058DB212-BFA2-403F-85EF-DFD3FF6D973A}" type="slidenum">
              <a:rPr lang="en-US" noProof="0" smtClean="0"/>
              <a:pPr/>
              <a:t>10</a:t>
            </a:fld>
            <a:endParaRPr lang="en-US" noProof="0"/>
          </a:p>
        </p:txBody>
      </p:sp>
      <p:sp>
        <p:nvSpPr>
          <p:cNvPr id="8" name="TextBox 7">
            <a:extLst>
              <a:ext uri="{FF2B5EF4-FFF2-40B4-BE49-F238E27FC236}">
                <a16:creationId xmlns:a16="http://schemas.microsoft.com/office/drawing/2014/main" id="{D9C30EFD-6E8B-D8A9-97F0-962F1CE18121}"/>
              </a:ext>
            </a:extLst>
          </p:cNvPr>
          <p:cNvSpPr txBox="1"/>
          <p:nvPr/>
        </p:nvSpPr>
        <p:spPr>
          <a:xfrm>
            <a:off x="7040720" y="5676103"/>
            <a:ext cx="7061815" cy="307777"/>
          </a:xfrm>
          <a:prstGeom prst="rect">
            <a:avLst/>
          </a:prstGeom>
          <a:noFill/>
        </p:spPr>
        <p:txBody>
          <a:bodyPr wrap="square">
            <a:spAutoFit/>
          </a:bodyPr>
          <a:lstStyle/>
          <a:p>
            <a:r>
              <a:rPr lang="en-US" sz="1400" b="1" dirty="0">
                <a:latin typeface="Consolas" panose="020B0609020204030204" pitchFamily="49" charset="0"/>
              </a:rPr>
              <a:t>Classification Accuracy: 0.48553557466770914</a:t>
            </a:r>
          </a:p>
        </p:txBody>
      </p:sp>
      <p:cxnSp>
        <p:nvCxnSpPr>
          <p:cNvPr id="12" name="Straight Connector 11">
            <a:extLst>
              <a:ext uri="{FF2B5EF4-FFF2-40B4-BE49-F238E27FC236}">
                <a16:creationId xmlns:a16="http://schemas.microsoft.com/office/drawing/2014/main" id="{614630CA-0921-E6CC-8776-E1FB5028E6CA}"/>
              </a:ext>
              <a:ext uri="{C183D7F6-B498-43B3-948B-1728B52AA6E4}">
                <adec:decorative xmlns:adec="http://schemas.microsoft.com/office/drawing/2017/decorative" val="1"/>
              </a:ext>
            </a:extLst>
          </p:cNvPr>
          <p:cNvCxnSpPr>
            <a:cxnSpLocks/>
          </p:cNvCxnSpPr>
          <p:nvPr/>
        </p:nvCxnSpPr>
        <p:spPr>
          <a:xfrm>
            <a:off x="6441244" y="817300"/>
            <a:ext cx="0" cy="559800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C07E752-51B7-AF96-85ED-4EA69495EE0F}"/>
              </a:ext>
            </a:extLst>
          </p:cNvPr>
          <p:cNvPicPr>
            <a:picLocks noChangeAspect="1"/>
          </p:cNvPicPr>
          <p:nvPr/>
        </p:nvPicPr>
        <p:blipFill>
          <a:blip r:embed="rId2"/>
          <a:stretch>
            <a:fillRect/>
          </a:stretch>
        </p:blipFill>
        <p:spPr>
          <a:xfrm>
            <a:off x="6957721" y="1048235"/>
            <a:ext cx="4714875" cy="4257675"/>
          </a:xfrm>
          <a:prstGeom prst="rect">
            <a:avLst/>
          </a:prstGeom>
        </p:spPr>
      </p:pic>
      <p:sp>
        <p:nvSpPr>
          <p:cNvPr id="9" name="Content Placeholder 8">
            <a:extLst>
              <a:ext uri="{FF2B5EF4-FFF2-40B4-BE49-F238E27FC236}">
                <a16:creationId xmlns:a16="http://schemas.microsoft.com/office/drawing/2014/main" id="{347D7F71-1783-BA5F-A41D-FEE5453D125E}"/>
              </a:ext>
            </a:extLst>
          </p:cNvPr>
          <p:cNvSpPr>
            <a:spLocks noGrp="1"/>
          </p:cNvSpPr>
          <p:nvPr>
            <p:ph sz="half" idx="1"/>
          </p:nvPr>
        </p:nvSpPr>
        <p:spPr>
          <a:xfrm>
            <a:off x="360000" y="1329991"/>
            <a:ext cx="5390753" cy="4500000"/>
          </a:xfrm>
        </p:spPr>
        <p:txBody>
          <a:bodyPr/>
          <a:lstStyle/>
          <a:p>
            <a:pPr>
              <a:lnSpc>
                <a:spcPct val="150000"/>
              </a:lnSpc>
            </a:pPr>
            <a:r>
              <a:rPr lang="en-GB" sz="1600" dirty="0"/>
              <a:t>The model's accuracy is around 48.55%, indicating it predicts correctly for about half of the instances.</a:t>
            </a:r>
          </a:p>
          <a:p>
            <a:pPr>
              <a:lnSpc>
                <a:spcPct val="150000"/>
              </a:lnSpc>
            </a:pPr>
            <a:r>
              <a:rPr lang="en-GB" sz="1600" dirty="0"/>
              <a:t>The model is better at identifying Non-Demented class and Very-Mild Demented instances than the other classes (maybe because they have more instances).</a:t>
            </a:r>
          </a:p>
          <a:p>
            <a:pPr>
              <a:lnSpc>
                <a:spcPct val="150000"/>
              </a:lnSpc>
            </a:pPr>
            <a:r>
              <a:rPr lang="en-GB" sz="1600" dirty="0"/>
              <a:t>The model is very confident when predicting Moderate Demented and Mild-Demented.</a:t>
            </a:r>
          </a:p>
          <a:p>
            <a:pPr>
              <a:lnSpc>
                <a:spcPct val="150000"/>
              </a:lnSpc>
            </a:pPr>
            <a:r>
              <a:rPr lang="en-GB" sz="1600" dirty="0"/>
              <a:t>The low performance suggests that it may not be the most effective approach for image classification tasks, particularly when dealing with raw pixel data. </a:t>
            </a:r>
            <a:br>
              <a:rPr lang="en-GB" sz="1600" dirty="0"/>
            </a:br>
            <a:endParaRPr lang="en-GB" sz="1600" dirty="0"/>
          </a:p>
        </p:txBody>
      </p:sp>
    </p:spTree>
    <p:extLst>
      <p:ext uri="{BB962C8B-B14F-4D97-AF65-F5344CB8AC3E}">
        <p14:creationId xmlns:p14="http://schemas.microsoft.com/office/powerpoint/2010/main" val="198082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E08B71-9114-BEEB-5958-4A1E942A93A7}"/>
              </a:ext>
            </a:extLst>
          </p:cNvPr>
          <p:cNvSpPr>
            <a:spLocks noGrp="1"/>
          </p:cNvSpPr>
          <p:nvPr>
            <p:ph type="title"/>
          </p:nvPr>
        </p:nvSpPr>
        <p:spPr>
          <a:xfrm>
            <a:off x="360000" y="360000"/>
            <a:ext cx="6993300" cy="540000"/>
          </a:xfrm>
        </p:spPr>
        <p:txBody>
          <a:bodyPr anchor="t">
            <a:normAutofit/>
          </a:bodyPr>
          <a:lstStyle/>
          <a:p>
            <a:r>
              <a:rPr lang="en-GB" dirty="0"/>
              <a:t>SVM Classifier</a:t>
            </a:r>
            <a:endParaRPr lang="en-US" dirty="0"/>
          </a:p>
        </p:txBody>
      </p:sp>
      <p:sp>
        <p:nvSpPr>
          <p:cNvPr id="15" name="Content Placeholder 3">
            <a:extLst>
              <a:ext uri="{FF2B5EF4-FFF2-40B4-BE49-F238E27FC236}">
                <a16:creationId xmlns:a16="http://schemas.microsoft.com/office/drawing/2014/main" id="{0258E4E8-577D-F6B9-4F2D-8A0FA5220DE1}"/>
              </a:ext>
            </a:extLst>
          </p:cNvPr>
          <p:cNvSpPr>
            <a:spLocks noGrp="1"/>
          </p:cNvSpPr>
          <p:nvPr>
            <p:ph sz="half" idx="1"/>
          </p:nvPr>
        </p:nvSpPr>
        <p:spPr>
          <a:xfrm>
            <a:off x="360000" y="1620000"/>
            <a:ext cx="6992936" cy="4500000"/>
          </a:xfrm>
        </p:spPr>
        <p:txBody>
          <a:bodyPr>
            <a:normAutofit/>
          </a:bodyPr>
          <a:lstStyle/>
          <a:p>
            <a:r>
              <a:rPr lang="en-GB" dirty="0"/>
              <a:t>Aims to find the optimal hyperplane that best separates different classes in the feature space, maximizing the margin between support vectors.</a:t>
            </a:r>
          </a:p>
          <a:p>
            <a:r>
              <a:rPr lang="en-GB" dirty="0"/>
              <a:t> It works well with both numeric and non-numeric features and can handle high-dimensional feature spaces. </a:t>
            </a:r>
          </a:p>
          <a:p>
            <a:endParaRPr lang="en-US" dirty="0"/>
          </a:p>
        </p:txBody>
      </p:sp>
      <p:sp>
        <p:nvSpPr>
          <p:cNvPr id="3" name="Slide Number Placeholder 2">
            <a:extLst>
              <a:ext uri="{FF2B5EF4-FFF2-40B4-BE49-F238E27FC236}">
                <a16:creationId xmlns:a16="http://schemas.microsoft.com/office/drawing/2014/main" id="{B1DA2720-AB36-29F9-AE0D-2F032FC704FC}"/>
              </a:ext>
            </a:extLst>
          </p:cNvPr>
          <p:cNvSpPr>
            <a:spLocks noGrp="1"/>
          </p:cNvSpPr>
          <p:nvPr>
            <p:ph type="sldNum" sz="quarter" idx="15"/>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11</a:t>
            </a:fld>
            <a:endParaRPr lang="en-US" sz="1000" noProof="0"/>
          </a:p>
        </p:txBody>
      </p:sp>
      <p:pic>
        <p:nvPicPr>
          <p:cNvPr id="1028" name="Picture 4" descr="SVM Algorithm | Support Vector Machine Algorithm for Data Scientists">
            <a:extLst>
              <a:ext uri="{FF2B5EF4-FFF2-40B4-BE49-F238E27FC236}">
                <a16:creationId xmlns:a16="http://schemas.microsoft.com/office/drawing/2014/main" id="{FAFD3CB7-AB47-F6FC-D21B-721225799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768" y="3498110"/>
            <a:ext cx="47625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ulticlass svm3">
            <a:extLst>
              <a:ext uri="{FF2B5EF4-FFF2-40B4-BE49-F238E27FC236}">
                <a16:creationId xmlns:a16="http://schemas.microsoft.com/office/drawing/2014/main" id="{E8B4369D-248C-B58A-7318-4719ED7A0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732" y="3078525"/>
            <a:ext cx="40100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76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1C840DCA-D794-9F5B-A68F-CDAFC81B2D2B}"/>
              </a:ext>
            </a:extLst>
          </p:cNvPr>
          <p:cNvSpPr>
            <a:spLocks noGrp="1"/>
          </p:cNvSpPr>
          <p:nvPr>
            <p:ph type="title"/>
          </p:nvPr>
        </p:nvSpPr>
        <p:spPr>
          <a:xfrm>
            <a:off x="360000" y="360000"/>
            <a:ext cx="10920710" cy="540000"/>
          </a:xfrm>
        </p:spPr>
        <p:txBody>
          <a:bodyPr/>
          <a:lstStyle/>
          <a:p>
            <a:r>
              <a:rPr lang="en-GB" dirty="0"/>
              <a:t>SVM Classifier</a:t>
            </a:r>
            <a:r>
              <a:rPr lang="en-US" dirty="0"/>
              <a:t>- RESULTS</a:t>
            </a:r>
            <a:endParaRPr lang="en-IL" dirty="0"/>
          </a:p>
        </p:txBody>
      </p:sp>
      <p:sp>
        <p:nvSpPr>
          <p:cNvPr id="35" name="Content Placeholder 3">
            <a:extLst>
              <a:ext uri="{FF2B5EF4-FFF2-40B4-BE49-F238E27FC236}">
                <a16:creationId xmlns:a16="http://schemas.microsoft.com/office/drawing/2014/main" id="{DA8F66DF-C601-B4A8-575D-9F27F15C5940}"/>
              </a:ext>
            </a:extLst>
          </p:cNvPr>
          <p:cNvSpPr>
            <a:spLocks noGrp="1"/>
          </p:cNvSpPr>
          <p:nvPr>
            <p:ph sz="half" idx="1"/>
          </p:nvPr>
        </p:nvSpPr>
        <p:spPr>
          <a:xfrm>
            <a:off x="212727" y="957818"/>
            <a:ext cx="6323489" cy="4500000"/>
          </a:xfrm>
        </p:spPr>
        <p:txBody>
          <a:bodyPr/>
          <a:lstStyle/>
          <a:p>
            <a:pPr>
              <a:lnSpc>
                <a:spcPct val="150000"/>
              </a:lnSpc>
            </a:pPr>
            <a:r>
              <a:rPr lang="en-GB" sz="1600" b="1" dirty="0"/>
              <a:t>kernel= ‘</a:t>
            </a:r>
            <a:r>
              <a:rPr lang="en-GB" sz="1600" b="1" dirty="0" err="1"/>
              <a:t>rbf</a:t>
            </a:r>
            <a:r>
              <a:rPr lang="en-GB" sz="1600" dirty="0"/>
              <a:t>’ - enables SVM to find a nonlinear decision boundary in the original feature space.</a:t>
            </a:r>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r>
              <a:rPr lang="en-GB" sz="1600" dirty="0"/>
              <a:t>The SVM model encountered difficulty in accurately defining the boundary between the Non-Demented and the Very-Mild Demented classes, and between the Very-Mild Demented and the Mild Demented classes.</a:t>
            </a:r>
          </a:p>
          <a:p>
            <a:pPr>
              <a:lnSpc>
                <a:spcPct val="150000"/>
              </a:lnSpc>
            </a:pPr>
            <a:r>
              <a:rPr lang="en-GB" sz="1600" dirty="0"/>
              <a:t>The model is very confident when predicting Moderate Demented and Mild Demented.</a:t>
            </a:r>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endParaRPr lang="en-IL" sz="1600" dirty="0"/>
          </a:p>
        </p:txBody>
      </p:sp>
      <p:sp>
        <p:nvSpPr>
          <p:cNvPr id="36" name="Slide Number Placeholder 5">
            <a:extLst>
              <a:ext uri="{FF2B5EF4-FFF2-40B4-BE49-F238E27FC236}">
                <a16:creationId xmlns:a16="http://schemas.microsoft.com/office/drawing/2014/main" id="{AAF5E4E6-2369-2F3C-0EAF-57A5979DAF6A}"/>
              </a:ext>
            </a:extLst>
          </p:cNvPr>
          <p:cNvSpPr>
            <a:spLocks noGrp="1"/>
          </p:cNvSpPr>
          <p:nvPr>
            <p:ph type="sldNum" sz="quarter" idx="15"/>
          </p:nvPr>
        </p:nvSpPr>
        <p:spPr>
          <a:xfrm>
            <a:off x="11594400" y="6678000"/>
            <a:ext cx="597600" cy="144000"/>
          </a:xfrm>
        </p:spPr>
        <p:txBody>
          <a:bodyPr/>
          <a:lstStyle/>
          <a:p>
            <a:fld id="{058DB212-BFA2-403F-85EF-DFD3FF6D973A}" type="slidenum">
              <a:rPr lang="en-US" noProof="0" smtClean="0"/>
              <a:pPr/>
              <a:t>12</a:t>
            </a:fld>
            <a:endParaRPr lang="en-US" noProof="0"/>
          </a:p>
        </p:txBody>
      </p:sp>
      <p:sp>
        <p:nvSpPr>
          <p:cNvPr id="37" name="TextBox 36">
            <a:extLst>
              <a:ext uri="{FF2B5EF4-FFF2-40B4-BE49-F238E27FC236}">
                <a16:creationId xmlns:a16="http://schemas.microsoft.com/office/drawing/2014/main" id="{E9E5666C-D2C5-E06C-C215-BAAC818D900D}"/>
              </a:ext>
            </a:extLst>
          </p:cNvPr>
          <p:cNvSpPr txBox="1"/>
          <p:nvPr/>
        </p:nvSpPr>
        <p:spPr>
          <a:xfrm>
            <a:off x="7423624" y="5693508"/>
            <a:ext cx="7061815" cy="307777"/>
          </a:xfrm>
          <a:prstGeom prst="rect">
            <a:avLst/>
          </a:prstGeom>
          <a:noFill/>
        </p:spPr>
        <p:txBody>
          <a:bodyPr wrap="square">
            <a:spAutoFit/>
          </a:bodyPr>
          <a:lstStyle/>
          <a:p>
            <a:r>
              <a:rPr lang="en-US" sz="1400" b="1" dirty="0">
                <a:latin typeface="Consolas" panose="020B0609020204030204" pitchFamily="49" charset="0"/>
              </a:rPr>
              <a:t>Classification Accuracy: 0.584831899921814</a:t>
            </a:r>
          </a:p>
        </p:txBody>
      </p:sp>
      <p:cxnSp>
        <p:nvCxnSpPr>
          <p:cNvPr id="38" name="Straight Connector 37">
            <a:extLst>
              <a:ext uri="{FF2B5EF4-FFF2-40B4-BE49-F238E27FC236}">
                <a16:creationId xmlns:a16="http://schemas.microsoft.com/office/drawing/2014/main" id="{9A40327A-4992-8A71-BE53-A240FB92AB36}"/>
              </a:ext>
              <a:ext uri="{C183D7F6-B498-43B3-948B-1728B52AA6E4}">
                <adec:decorative xmlns:adec="http://schemas.microsoft.com/office/drawing/2017/decorative" val="1"/>
              </a:ext>
            </a:extLst>
          </p:cNvPr>
          <p:cNvCxnSpPr>
            <a:cxnSpLocks/>
          </p:cNvCxnSpPr>
          <p:nvPr/>
        </p:nvCxnSpPr>
        <p:spPr>
          <a:xfrm>
            <a:off x="6777146" y="708754"/>
            <a:ext cx="0" cy="559800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0" name="Picture 2">
            <a:extLst>
              <a:ext uri="{FF2B5EF4-FFF2-40B4-BE49-F238E27FC236}">
                <a16:creationId xmlns:a16="http://schemas.microsoft.com/office/drawing/2014/main" id="{F1D4AD71-5D21-3BC8-1877-DED82B9557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63" t="50000" r="54491" b="6429"/>
          <a:stretch/>
        </p:blipFill>
        <p:spPr bwMode="auto">
          <a:xfrm>
            <a:off x="3854004" y="1400361"/>
            <a:ext cx="2276665" cy="1992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011CA8-648F-954C-815D-137E5A6504DF}"/>
              </a:ext>
            </a:extLst>
          </p:cNvPr>
          <p:cNvPicPr>
            <a:picLocks noChangeAspect="1"/>
          </p:cNvPicPr>
          <p:nvPr/>
        </p:nvPicPr>
        <p:blipFill>
          <a:blip r:embed="rId3"/>
          <a:stretch>
            <a:fillRect/>
          </a:stretch>
        </p:blipFill>
        <p:spPr>
          <a:xfrm>
            <a:off x="7100386" y="900000"/>
            <a:ext cx="4714875" cy="4257675"/>
          </a:xfrm>
          <a:prstGeom prst="rect">
            <a:avLst/>
          </a:prstGeom>
        </p:spPr>
      </p:pic>
    </p:spTree>
    <p:extLst>
      <p:ext uri="{BB962C8B-B14F-4D97-AF65-F5344CB8AC3E}">
        <p14:creationId xmlns:p14="http://schemas.microsoft.com/office/powerpoint/2010/main" val="347586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E08B71-9114-BEEB-5958-4A1E942A93A7}"/>
              </a:ext>
            </a:extLst>
          </p:cNvPr>
          <p:cNvSpPr>
            <a:spLocks noGrp="1"/>
          </p:cNvSpPr>
          <p:nvPr>
            <p:ph type="title"/>
          </p:nvPr>
        </p:nvSpPr>
        <p:spPr>
          <a:xfrm>
            <a:off x="360000" y="360000"/>
            <a:ext cx="6993300" cy="540000"/>
          </a:xfrm>
        </p:spPr>
        <p:txBody>
          <a:bodyPr anchor="t">
            <a:normAutofit/>
          </a:bodyPr>
          <a:lstStyle/>
          <a:p>
            <a:r>
              <a:rPr lang="en-GB" dirty="0"/>
              <a:t>CNN Model – VGG 16</a:t>
            </a:r>
            <a:endParaRPr lang="en-US" dirty="0"/>
          </a:p>
        </p:txBody>
      </p:sp>
      <p:sp>
        <p:nvSpPr>
          <p:cNvPr id="15" name="Content Placeholder 3">
            <a:extLst>
              <a:ext uri="{FF2B5EF4-FFF2-40B4-BE49-F238E27FC236}">
                <a16:creationId xmlns:a16="http://schemas.microsoft.com/office/drawing/2014/main" id="{0258E4E8-577D-F6B9-4F2D-8A0FA5220DE1}"/>
              </a:ext>
            </a:extLst>
          </p:cNvPr>
          <p:cNvSpPr>
            <a:spLocks noGrp="1"/>
          </p:cNvSpPr>
          <p:nvPr>
            <p:ph sz="half" idx="1"/>
          </p:nvPr>
        </p:nvSpPr>
        <p:spPr>
          <a:xfrm>
            <a:off x="299923" y="1386404"/>
            <a:ext cx="6992936" cy="4500000"/>
          </a:xfrm>
        </p:spPr>
        <p:txBody>
          <a:bodyPr>
            <a:normAutofit/>
          </a:bodyPr>
          <a:lstStyle/>
          <a:p>
            <a:r>
              <a:rPr lang="en-GB" sz="1800" dirty="0"/>
              <a:t>Kind of network architecture for deep learning algorithms and is specifically used for image recognition and tasks that involve the processing of pixel data</a:t>
            </a:r>
            <a:r>
              <a:rPr lang="en-GB" sz="1800" b="1" dirty="0"/>
              <a:t>.</a:t>
            </a:r>
          </a:p>
          <a:p>
            <a:r>
              <a:rPr lang="en-GB" dirty="0"/>
              <a:t>We try one of the well-known architectures used for image classification named VGG16*.</a:t>
            </a:r>
          </a:p>
          <a:p>
            <a:r>
              <a:rPr lang="en-GB" dirty="0"/>
              <a:t>Throughout the training process, a clear trend emerges: the training loss steadily decreases, accompanied by a decrease in the validation loss. Simultaneously, the accuracy of both the training and validation sets steadily improves.</a:t>
            </a:r>
          </a:p>
          <a:p>
            <a:endParaRPr lang="en-GB" dirty="0"/>
          </a:p>
        </p:txBody>
      </p:sp>
      <p:sp>
        <p:nvSpPr>
          <p:cNvPr id="3" name="Slide Number Placeholder 2">
            <a:extLst>
              <a:ext uri="{FF2B5EF4-FFF2-40B4-BE49-F238E27FC236}">
                <a16:creationId xmlns:a16="http://schemas.microsoft.com/office/drawing/2014/main" id="{B1DA2720-AB36-29F9-AE0D-2F032FC704FC}"/>
              </a:ext>
            </a:extLst>
          </p:cNvPr>
          <p:cNvSpPr>
            <a:spLocks noGrp="1"/>
          </p:cNvSpPr>
          <p:nvPr>
            <p:ph type="sldNum" sz="quarter" idx="15"/>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13</a:t>
            </a:fld>
            <a:endParaRPr lang="en-US" sz="1000" noProof="0"/>
          </a:p>
        </p:txBody>
      </p:sp>
      <p:sp>
        <p:nvSpPr>
          <p:cNvPr id="2" name="TextBox 1">
            <a:hlinkClick r:id="rId2"/>
            <a:extLst>
              <a:ext uri="{FF2B5EF4-FFF2-40B4-BE49-F238E27FC236}">
                <a16:creationId xmlns:a16="http://schemas.microsoft.com/office/drawing/2014/main" id="{4E5F6C1A-FEF7-B317-328D-F888CB65EF57}"/>
              </a:ext>
            </a:extLst>
          </p:cNvPr>
          <p:cNvSpPr txBox="1"/>
          <p:nvPr/>
        </p:nvSpPr>
        <p:spPr>
          <a:xfrm>
            <a:off x="550506" y="6372808"/>
            <a:ext cx="11312712" cy="215444"/>
          </a:xfrm>
          <a:prstGeom prst="rect">
            <a:avLst/>
          </a:prstGeom>
          <a:noFill/>
        </p:spPr>
        <p:txBody>
          <a:bodyPr wrap="none" rtlCol="0">
            <a:spAutoFit/>
          </a:bodyPr>
          <a:lstStyle/>
          <a:p>
            <a:r>
              <a:rPr lang="en-US" sz="800" dirty="0"/>
              <a:t>* https://datagen.tech/guides/computer-vision/cnn-convolutional-neural-network/#:~:text=A%20Convolutional%20Neural%20Network%20(CNN,representations%20from%20raw%20input%20images.</a:t>
            </a:r>
            <a:endParaRPr lang="en-IL" sz="800" dirty="0"/>
          </a:p>
        </p:txBody>
      </p:sp>
      <p:pic>
        <p:nvPicPr>
          <p:cNvPr id="2052" name="Picture 4">
            <a:extLst>
              <a:ext uri="{FF2B5EF4-FFF2-40B4-BE49-F238E27FC236}">
                <a16:creationId xmlns:a16="http://schemas.microsoft.com/office/drawing/2014/main" id="{12BB152B-A70D-D392-1557-C4A7B75A9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465" y="1455130"/>
            <a:ext cx="4225692" cy="21812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98B3E0B-9D1B-2526-08C9-7B6E44618C2D}"/>
              </a:ext>
            </a:extLst>
          </p:cNvPr>
          <p:cNvPicPr>
            <a:picLocks noChangeAspect="1"/>
          </p:cNvPicPr>
          <p:nvPr/>
        </p:nvPicPr>
        <p:blipFill>
          <a:blip r:embed="rId4"/>
          <a:stretch>
            <a:fillRect/>
          </a:stretch>
        </p:blipFill>
        <p:spPr>
          <a:xfrm>
            <a:off x="299923" y="3900857"/>
            <a:ext cx="6772681" cy="2471951"/>
          </a:xfrm>
          <a:prstGeom prst="rect">
            <a:avLst/>
          </a:prstGeom>
        </p:spPr>
      </p:pic>
    </p:spTree>
    <p:extLst>
      <p:ext uri="{BB962C8B-B14F-4D97-AF65-F5344CB8AC3E}">
        <p14:creationId xmlns:p14="http://schemas.microsoft.com/office/powerpoint/2010/main" val="372392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2722-C582-2B91-10FB-C007651F78F4}"/>
              </a:ext>
            </a:extLst>
          </p:cNvPr>
          <p:cNvSpPr>
            <a:spLocks noGrp="1"/>
          </p:cNvSpPr>
          <p:nvPr>
            <p:ph type="title"/>
          </p:nvPr>
        </p:nvSpPr>
        <p:spPr>
          <a:xfrm>
            <a:off x="360000" y="360000"/>
            <a:ext cx="10920710" cy="540000"/>
          </a:xfrm>
        </p:spPr>
        <p:txBody>
          <a:bodyPr/>
          <a:lstStyle/>
          <a:p>
            <a:r>
              <a:rPr lang="en-GB" dirty="0"/>
              <a:t>CNN (VGG16)</a:t>
            </a:r>
            <a:r>
              <a:rPr lang="en-US" dirty="0"/>
              <a:t>- RESULTS</a:t>
            </a:r>
            <a:endParaRPr lang="en-IL" dirty="0"/>
          </a:p>
        </p:txBody>
      </p:sp>
      <p:sp>
        <p:nvSpPr>
          <p:cNvPr id="4" name="Content Placeholder 3">
            <a:extLst>
              <a:ext uri="{FF2B5EF4-FFF2-40B4-BE49-F238E27FC236}">
                <a16:creationId xmlns:a16="http://schemas.microsoft.com/office/drawing/2014/main" id="{0DC511E9-BEFE-FCE8-988E-64109D594627}"/>
              </a:ext>
            </a:extLst>
          </p:cNvPr>
          <p:cNvSpPr>
            <a:spLocks noGrp="1"/>
          </p:cNvSpPr>
          <p:nvPr>
            <p:ph sz="half" idx="1"/>
          </p:nvPr>
        </p:nvSpPr>
        <p:spPr>
          <a:xfrm>
            <a:off x="332359" y="1142612"/>
            <a:ext cx="6323489" cy="4500000"/>
          </a:xfrm>
        </p:spPr>
        <p:txBody>
          <a:bodyPr/>
          <a:lstStyle/>
          <a:p>
            <a:pPr>
              <a:lnSpc>
                <a:spcPct val="150000"/>
              </a:lnSpc>
            </a:pPr>
            <a:r>
              <a:rPr lang="en-US" sz="1600" dirty="0"/>
              <a:t>The model was trained using 50 iterations (weights updating).</a:t>
            </a:r>
          </a:p>
          <a:p>
            <a:pPr>
              <a:lnSpc>
                <a:spcPct val="150000"/>
              </a:lnSpc>
            </a:pPr>
            <a:r>
              <a:rPr lang="en-US" sz="1600" dirty="0"/>
              <a:t> To deal with the imbalance we use the </a:t>
            </a:r>
            <a:r>
              <a:rPr lang="en-US" sz="1600" dirty="0" err="1"/>
              <a:t>ImageDataGenerator</a:t>
            </a:r>
            <a:r>
              <a:rPr lang="en-US" sz="1600" dirty="0"/>
              <a:t> tool which generates</a:t>
            </a:r>
            <a:r>
              <a:rPr lang="en-GB" sz="1600" dirty="0"/>
              <a:t> batches of image data with real-time data augmentation.</a:t>
            </a:r>
          </a:p>
          <a:p>
            <a:pPr>
              <a:lnSpc>
                <a:spcPct val="150000"/>
              </a:lnSpc>
            </a:pPr>
            <a:r>
              <a:rPr lang="en-GB" sz="1600" dirty="0"/>
              <a:t>We are new to this area, but we see the potential for improvement through exploring different architectures and making adjustments. </a:t>
            </a:r>
          </a:p>
          <a:p>
            <a:pPr>
              <a:lnSpc>
                <a:spcPct val="150000"/>
              </a:lnSpc>
            </a:pPr>
            <a:r>
              <a:rPr lang="en-GB" sz="1600" dirty="0"/>
              <a:t>Despite our limited expertise, the results are promising and comparable to K-Nearest </a:t>
            </a:r>
            <a:r>
              <a:rPr lang="en-GB" sz="1600" dirty="0" err="1"/>
              <a:t>Neighbors</a:t>
            </a:r>
            <a:r>
              <a:rPr lang="en-GB" sz="1600" dirty="0"/>
              <a:t> (KNN), indicating the possibility of achieving even better outcomes with further refinement and exploration.</a:t>
            </a:r>
            <a:endParaRPr lang="en-IL" sz="1600" dirty="0"/>
          </a:p>
        </p:txBody>
      </p:sp>
      <p:sp>
        <p:nvSpPr>
          <p:cNvPr id="6" name="Slide Number Placeholder 5">
            <a:extLst>
              <a:ext uri="{FF2B5EF4-FFF2-40B4-BE49-F238E27FC236}">
                <a16:creationId xmlns:a16="http://schemas.microsoft.com/office/drawing/2014/main" id="{7864FE87-01AA-B5FE-B275-1EE11C9127E1}"/>
              </a:ext>
            </a:extLst>
          </p:cNvPr>
          <p:cNvSpPr>
            <a:spLocks noGrp="1"/>
          </p:cNvSpPr>
          <p:nvPr>
            <p:ph type="sldNum" sz="quarter" idx="15"/>
          </p:nvPr>
        </p:nvSpPr>
        <p:spPr/>
        <p:txBody>
          <a:bodyPr/>
          <a:lstStyle/>
          <a:p>
            <a:fld id="{058DB212-BFA2-403F-85EF-DFD3FF6D973A}" type="slidenum">
              <a:rPr lang="en-US" noProof="0" smtClean="0"/>
              <a:pPr/>
              <a:t>14</a:t>
            </a:fld>
            <a:endParaRPr lang="en-US" noProof="0"/>
          </a:p>
        </p:txBody>
      </p:sp>
      <p:sp>
        <p:nvSpPr>
          <p:cNvPr id="8" name="TextBox 7">
            <a:extLst>
              <a:ext uri="{FF2B5EF4-FFF2-40B4-BE49-F238E27FC236}">
                <a16:creationId xmlns:a16="http://schemas.microsoft.com/office/drawing/2014/main" id="{D9C30EFD-6E8B-D8A9-97F0-962F1CE18121}"/>
              </a:ext>
            </a:extLst>
          </p:cNvPr>
          <p:cNvSpPr txBox="1"/>
          <p:nvPr/>
        </p:nvSpPr>
        <p:spPr>
          <a:xfrm>
            <a:off x="7181028" y="5488723"/>
            <a:ext cx="7061815" cy="307777"/>
          </a:xfrm>
          <a:prstGeom prst="rect">
            <a:avLst/>
          </a:prstGeom>
          <a:noFill/>
        </p:spPr>
        <p:txBody>
          <a:bodyPr wrap="square">
            <a:spAutoFit/>
          </a:bodyPr>
          <a:lstStyle/>
          <a:p>
            <a:r>
              <a:rPr lang="en-US" sz="1400" b="1" dirty="0">
                <a:latin typeface="Consolas" panose="020B0609020204030204" pitchFamily="49" charset="0"/>
              </a:rPr>
              <a:t>Classification Accuracy: 0.6856919468334637</a:t>
            </a:r>
          </a:p>
        </p:txBody>
      </p:sp>
      <p:cxnSp>
        <p:nvCxnSpPr>
          <p:cNvPr id="9" name="Straight Connector 8">
            <a:extLst>
              <a:ext uri="{FF2B5EF4-FFF2-40B4-BE49-F238E27FC236}">
                <a16:creationId xmlns:a16="http://schemas.microsoft.com/office/drawing/2014/main" id="{08783D0D-6FDF-2B75-624A-053A8DE245CD}"/>
              </a:ext>
              <a:ext uri="{C183D7F6-B498-43B3-948B-1728B52AA6E4}">
                <adec:decorative xmlns:adec="http://schemas.microsoft.com/office/drawing/2017/decorative" val="1"/>
              </a:ext>
            </a:extLst>
          </p:cNvPr>
          <p:cNvCxnSpPr>
            <a:cxnSpLocks/>
          </p:cNvCxnSpPr>
          <p:nvPr/>
        </p:nvCxnSpPr>
        <p:spPr>
          <a:xfrm>
            <a:off x="6777146" y="708754"/>
            <a:ext cx="0" cy="559800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A2AF2A7-8BAA-0DD8-8D65-A5CCE2093C1D}"/>
              </a:ext>
            </a:extLst>
          </p:cNvPr>
          <p:cNvPicPr>
            <a:picLocks noChangeAspect="1"/>
          </p:cNvPicPr>
          <p:nvPr/>
        </p:nvPicPr>
        <p:blipFill>
          <a:blip r:embed="rId2"/>
          <a:stretch>
            <a:fillRect/>
          </a:stretch>
        </p:blipFill>
        <p:spPr>
          <a:xfrm>
            <a:off x="6898445" y="840992"/>
            <a:ext cx="4714875" cy="4257675"/>
          </a:xfrm>
          <a:prstGeom prst="rect">
            <a:avLst/>
          </a:prstGeom>
        </p:spPr>
      </p:pic>
    </p:spTree>
    <p:extLst>
      <p:ext uri="{BB962C8B-B14F-4D97-AF65-F5344CB8AC3E}">
        <p14:creationId xmlns:p14="http://schemas.microsoft.com/office/powerpoint/2010/main" val="25825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F47C-13DD-EA8F-4FEE-FC6825253477}"/>
              </a:ext>
            </a:extLst>
          </p:cNvPr>
          <p:cNvSpPr>
            <a:spLocks noGrp="1"/>
          </p:cNvSpPr>
          <p:nvPr>
            <p:ph type="title"/>
          </p:nvPr>
        </p:nvSpPr>
        <p:spPr>
          <a:xfrm>
            <a:off x="360000" y="360000"/>
            <a:ext cx="6993300" cy="540000"/>
          </a:xfrm>
        </p:spPr>
        <p:txBody>
          <a:bodyPr anchor="t">
            <a:normAutofit/>
          </a:bodyPr>
          <a:lstStyle/>
          <a:p>
            <a:r>
              <a:rPr lang="en-US" dirty="0"/>
              <a:t>Results</a:t>
            </a:r>
            <a:endParaRPr lang="en-IL" dirty="0"/>
          </a:p>
        </p:txBody>
      </p:sp>
      <p:sp>
        <p:nvSpPr>
          <p:cNvPr id="14" name="Content Placeholder 3">
            <a:extLst>
              <a:ext uri="{FF2B5EF4-FFF2-40B4-BE49-F238E27FC236}">
                <a16:creationId xmlns:a16="http://schemas.microsoft.com/office/drawing/2014/main" id="{D5E011A2-42A3-8085-8ADF-48648DC66F36}"/>
              </a:ext>
            </a:extLst>
          </p:cNvPr>
          <p:cNvSpPr>
            <a:spLocks noGrp="1"/>
          </p:cNvSpPr>
          <p:nvPr>
            <p:ph sz="half" idx="1"/>
          </p:nvPr>
        </p:nvSpPr>
        <p:spPr>
          <a:xfrm>
            <a:off x="360000" y="1179000"/>
            <a:ext cx="6992936" cy="4500000"/>
          </a:xfrm>
        </p:spPr>
        <p:txBody>
          <a:bodyPr/>
          <a:lstStyle/>
          <a:p>
            <a:r>
              <a:rPr lang="en-GB" dirty="0"/>
              <a:t>KNN achieved an accuracy of 70.84%, indicating reasonably good performance in the classification task. It might be a suitable choice for this problem given its simplicity and moderate accuracy as it finds similarity between images from the same class as they are close to each-other in the feature space.</a:t>
            </a:r>
          </a:p>
          <a:p>
            <a:r>
              <a:rPr lang="en-GB" dirty="0"/>
              <a:t>Decision Tree showed an accuracy of 48.56%, indicating limited success in classifying instances. In image classification, the raw pixel data has a high dimensionality, making it challenging for decision trees to capture the intricate patterns and spatial relationships present in images. </a:t>
            </a:r>
          </a:p>
          <a:p>
            <a:r>
              <a:rPr lang="en-GB" dirty="0"/>
              <a:t>SVM achieved an accuracy of 58.48%, suggesting moderate success in the classification task. SVM's flexibility with kernel functions might be helpful in handling complex decision boundaries.</a:t>
            </a:r>
          </a:p>
          <a:p>
            <a:r>
              <a:rPr lang="en-GB" dirty="0"/>
              <a:t>CNN, being a deep learning model, achieved an accuracy of 68.57%, demonstrating good performance , indicating that deep learning approaches can be promising for Alzheimer's disease classification from MRI brain scans.</a:t>
            </a:r>
          </a:p>
          <a:p>
            <a:pPr marL="0" indent="0">
              <a:buNone/>
            </a:pPr>
            <a:endParaRPr lang="en-GB" dirty="0"/>
          </a:p>
          <a:p>
            <a:endParaRPr lang="en-GB" dirty="0"/>
          </a:p>
          <a:p>
            <a:endParaRPr lang="en-GB" dirty="0"/>
          </a:p>
          <a:p>
            <a:endParaRPr lang="en-GB" dirty="0"/>
          </a:p>
          <a:p>
            <a:endParaRPr lang="en-GB" dirty="0"/>
          </a:p>
        </p:txBody>
      </p:sp>
      <p:pic>
        <p:nvPicPr>
          <p:cNvPr id="8" name="Picture 7" descr="Stock exchange numbers">
            <a:extLst>
              <a:ext uri="{FF2B5EF4-FFF2-40B4-BE49-F238E27FC236}">
                <a16:creationId xmlns:a16="http://schemas.microsoft.com/office/drawing/2014/main" id="{B6ABB705-D9DB-6678-3A57-77270FDD213F}"/>
              </a:ext>
            </a:extLst>
          </p:cNvPr>
          <p:cNvPicPr>
            <a:picLocks noChangeAspect="1"/>
          </p:cNvPicPr>
          <p:nvPr/>
        </p:nvPicPr>
        <p:blipFill rotWithShape="1">
          <a:blip r:embed="rId2"/>
          <a:srcRect l="28815" r="27336" b="1"/>
          <a:stretch/>
        </p:blipFill>
        <p:spPr>
          <a:xfrm>
            <a:off x="7804150" y="1"/>
            <a:ext cx="4387850" cy="6679488"/>
          </a:xfrm>
          <a:prstGeom prst="rect">
            <a:avLst/>
          </a:prstGeom>
          <a:noFill/>
        </p:spPr>
      </p:pic>
      <p:sp>
        <p:nvSpPr>
          <p:cNvPr id="6" name="Slide Number Placeholder 5">
            <a:extLst>
              <a:ext uri="{FF2B5EF4-FFF2-40B4-BE49-F238E27FC236}">
                <a16:creationId xmlns:a16="http://schemas.microsoft.com/office/drawing/2014/main" id="{322519AC-1EAC-A20B-C645-BE1CFADF1606}"/>
              </a:ext>
            </a:extLst>
          </p:cNvPr>
          <p:cNvSpPr>
            <a:spLocks noGrp="1"/>
          </p:cNvSpPr>
          <p:nvPr>
            <p:ph type="sldNum" sz="quarter" idx="15"/>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15</a:t>
            </a:fld>
            <a:endParaRPr lang="en-US" sz="1000" noProof="0"/>
          </a:p>
        </p:txBody>
      </p:sp>
    </p:spTree>
    <p:extLst>
      <p:ext uri="{BB962C8B-B14F-4D97-AF65-F5344CB8AC3E}">
        <p14:creationId xmlns:p14="http://schemas.microsoft.com/office/powerpoint/2010/main" val="103243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F47C-13DD-EA8F-4FEE-FC6825253477}"/>
              </a:ext>
            </a:extLst>
          </p:cNvPr>
          <p:cNvSpPr>
            <a:spLocks noGrp="1"/>
          </p:cNvSpPr>
          <p:nvPr>
            <p:ph type="title"/>
          </p:nvPr>
        </p:nvSpPr>
        <p:spPr>
          <a:xfrm>
            <a:off x="360000" y="360000"/>
            <a:ext cx="6993300" cy="540000"/>
          </a:xfrm>
        </p:spPr>
        <p:txBody>
          <a:bodyPr anchor="t">
            <a:normAutofit/>
          </a:bodyPr>
          <a:lstStyle/>
          <a:p>
            <a:r>
              <a:rPr lang="en-US" dirty="0"/>
              <a:t>Conclusions &amp; Future Work</a:t>
            </a:r>
            <a:endParaRPr lang="en-IL" dirty="0"/>
          </a:p>
        </p:txBody>
      </p:sp>
      <p:sp>
        <p:nvSpPr>
          <p:cNvPr id="30" name="Content Placeholder 3">
            <a:extLst>
              <a:ext uri="{FF2B5EF4-FFF2-40B4-BE49-F238E27FC236}">
                <a16:creationId xmlns:a16="http://schemas.microsoft.com/office/drawing/2014/main" id="{76783D7B-C6EE-E749-DE4A-BE30456464B8}"/>
              </a:ext>
            </a:extLst>
          </p:cNvPr>
          <p:cNvSpPr>
            <a:spLocks noGrp="1"/>
          </p:cNvSpPr>
          <p:nvPr>
            <p:ph sz="half" idx="1"/>
          </p:nvPr>
        </p:nvSpPr>
        <p:spPr>
          <a:xfrm>
            <a:off x="360000" y="1089745"/>
            <a:ext cx="6992936" cy="4500000"/>
          </a:xfrm>
        </p:spPr>
        <p:txBody>
          <a:bodyPr/>
          <a:lstStyle/>
          <a:p>
            <a:r>
              <a:rPr lang="he-IL" dirty="0" err="1"/>
              <a:t>In</a:t>
            </a:r>
            <a:r>
              <a:rPr lang="he-IL" dirty="0"/>
              <a:t> </a:t>
            </a:r>
            <a:r>
              <a:rPr lang="he-IL" dirty="0" err="1"/>
              <a:t>this</a:t>
            </a:r>
            <a:r>
              <a:rPr lang="he-IL" dirty="0"/>
              <a:t> </a:t>
            </a:r>
            <a:r>
              <a:rPr lang="he-IL" dirty="0" err="1"/>
              <a:t>project</a:t>
            </a:r>
            <a:r>
              <a:rPr lang="he-IL" dirty="0"/>
              <a:t>, </a:t>
            </a:r>
            <a:r>
              <a:rPr lang="he-IL" dirty="0" err="1"/>
              <a:t>we</a:t>
            </a:r>
            <a:r>
              <a:rPr lang="he-IL" dirty="0"/>
              <a:t> </a:t>
            </a:r>
            <a:r>
              <a:rPr lang="he-IL" dirty="0" err="1"/>
              <a:t>present</a:t>
            </a:r>
            <a:r>
              <a:rPr lang="he-IL" dirty="0"/>
              <a:t> </a:t>
            </a:r>
            <a:r>
              <a:rPr lang="en-US" dirty="0"/>
              <a:t>four</a:t>
            </a:r>
            <a:r>
              <a:rPr lang="he-IL" dirty="0"/>
              <a:t> </a:t>
            </a:r>
            <a:r>
              <a:rPr lang="en-US" dirty="0"/>
              <a:t>models</a:t>
            </a:r>
            <a:r>
              <a:rPr lang="he-IL" dirty="0"/>
              <a:t> </a:t>
            </a:r>
            <a:r>
              <a:rPr lang="he-IL" dirty="0" err="1"/>
              <a:t>for</a:t>
            </a:r>
            <a:r>
              <a:rPr lang="he-IL" dirty="0"/>
              <a:t> </a:t>
            </a:r>
            <a:r>
              <a:rPr lang="en-US" dirty="0"/>
              <a:t>detecting the level of dementia of a person given his MRI brain scan.</a:t>
            </a:r>
          </a:p>
          <a:p>
            <a:r>
              <a:rPr lang="en-GB" dirty="0"/>
              <a:t>Among the models tested, CNN and KNN achieved the highest accuracy, making them the best-performing model for this classification task.</a:t>
            </a:r>
            <a:endParaRPr lang="en-US" dirty="0"/>
          </a:p>
          <a:p>
            <a:endParaRPr lang="en-GB" dirty="0"/>
          </a:p>
          <a:p>
            <a:r>
              <a:rPr lang="en-GB" dirty="0"/>
              <a:t>Overall, the classification accuracies achieved by the models are moderate, suggesting that further research might be necessary to achieve higher accuracy and better performance.</a:t>
            </a:r>
            <a:endParaRPr lang="en-US" dirty="0"/>
          </a:p>
          <a:p>
            <a:r>
              <a:rPr lang="en-GB" dirty="0"/>
              <a:t>To enhance the model, we could explore various hyperparameter combinations using different techniques. However, due to limited time and resources, we were unable to perform an extensive search.</a:t>
            </a:r>
          </a:p>
          <a:p>
            <a:r>
              <a:rPr lang="en-US" dirty="0"/>
              <a:t>By adding more samples to the data (especially to the minority classes), we believe that the results would improve.</a:t>
            </a:r>
          </a:p>
          <a:p>
            <a:r>
              <a:rPr lang="en-GB" dirty="0"/>
              <a:t>Simplifying into binary classification (Demented and Non-Demented) may be beneficial given limited data samples.</a:t>
            </a:r>
            <a:endParaRPr lang="en-US" dirty="0"/>
          </a:p>
        </p:txBody>
      </p:sp>
      <p:pic>
        <p:nvPicPr>
          <p:cNvPr id="24" name="Picture 23" descr="Writing an appointment on a paper agenda">
            <a:extLst>
              <a:ext uri="{FF2B5EF4-FFF2-40B4-BE49-F238E27FC236}">
                <a16:creationId xmlns:a16="http://schemas.microsoft.com/office/drawing/2014/main" id="{FEC206BC-8B22-2917-BFF4-AEAB817BAFAB}"/>
              </a:ext>
            </a:extLst>
          </p:cNvPr>
          <p:cNvPicPr>
            <a:picLocks noChangeAspect="1"/>
          </p:cNvPicPr>
          <p:nvPr/>
        </p:nvPicPr>
        <p:blipFill rotWithShape="1">
          <a:blip r:embed="rId2"/>
          <a:srcRect r="56151" b="1"/>
          <a:stretch/>
        </p:blipFill>
        <p:spPr>
          <a:xfrm>
            <a:off x="7804150" y="1"/>
            <a:ext cx="4387850" cy="6679488"/>
          </a:xfrm>
          <a:prstGeom prst="rect">
            <a:avLst/>
          </a:prstGeom>
          <a:noFill/>
        </p:spPr>
      </p:pic>
      <p:sp>
        <p:nvSpPr>
          <p:cNvPr id="6" name="Slide Number Placeholder 5">
            <a:extLst>
              <a:ext uri="{FF2B5EF4-FFF2-40B4-BE49-F238E27FC236}">
                <a16:creationId xmlns:a16="http://schemas.microsoft.com/office/drawing/2014/main" id="{322519AC-1EAC-A20B-C645-BE1CFADF1606}"/>
              </a:ext>
            </a:extLst>
          </p:cNvPr>
          <p:cNvSpPr>
            <a:spLocks noGrp="1"/>
          </p:cNvSpPr>
          <p:nvPr>
            <p:ph type="sldNum" sz="quarter" idx="15"/>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16</a:t>
            </a:fld>
            <a:endParaRPr lang="en-US" sz="1000" noProof="0"/>
          </a:p>
        </p:txBody>
      </p:sp>
    </p:spTree>
    <p:extLst>
      <p:ext uri="{BB962C8B-B14F-4D97-AF65-F5344CB8AC3E}">
        <p14:creationId xmlns:p14="http://schemas.microsoft.com/office/powerpoint/2010/main" val="366005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Project Overview</a:t>
            </a:r>
            <a:br>
              <a:rPr lang="en-US" dirty="0"/>
            </a:br>
            <a:endParaRPr lang="en-US" dirty="0"/>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000" y="1369249"/>
            <a:ext cx="6992937" cy="360362"/>
          </a:xfrm>
        </p:spPr>
        <p:txBody>
          <a:bodyPr/>
          <a:lstStyle/>
          <a:p>
            <a:r>
              <a:rPr lang="en-GB" dirty="0"/>
              <a:t>Alzheimer's disease is a neurological disorder characterized by memory impairment and cognitive decline. </a:t>
            </a:r>
          </a:p>
          <a:p>
            <a:r>
              <a:rPr lang="en-GB" dirty="0"/>
              <a:t>It is a leading cause of death and currently has no cure. However, with proper medical treatment, the progression of the disease can be delayed. </a:t>
            </a:r>
          </a:p>
          <a:p>
            <a:r>
              <a:rPr lang="en-GB" dirty="0"/>
              <a:t>Automated classification systems can assist medical professionals in diagnosing the stage of Alzheimer's disease and providing appropriate medical interventions. These systems serve as valuable tools to aid in the early detection and management of the disease.</a:t>
            </a: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Project Objective</a:t>
            </a:r>
            <a:br>
              <a:rPr lang="en-US" dirty="0"/>
            </a:br>
            <a:endParaRPr lang="en-US" dirty="0"/>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60363" y="1462556"/>
            <a:ext cx="6992937" cy="360362"/>
          </a:xfrm>
        </p:spPr>
        <p:txBody>
          <a:bodyPr/>
          <a:lstStyle/>
          <a:p>
            <a:pPr marL="342900" indent="-342900">
              <a:buFont typeface="Arial" panose="020B0604020202020204" pitchFamily="34" charset="0"/>
              <a:buChar char="•"/>
            </a:pPr>
            <a:r>
              <a:rPr lang="en-GB" dirty="0"/>
              <a:t>Develop models for the detection of Alzheimer's disease from MRI brain scans. </a:t>
            </a:r>
          </a:p>
          <a:p>
            <a:pPr marL="342900" indent="-342900">
              <a:buFont typeface="Arial" panose="020B0604020202020204" pitchFamily="34" charset="0"/>
              <a:buChar char="•"/>
            </a:pPr>
            <a:r>
              <a:rPr lang="en-GB" dirty="0"/>
              <a:t>The models aimed to classify whether a subject has Alzheimer's disease or not based on the patterns identified in the MRI scans associated with Alzheimer's disease. </a:t>
            </a:r>
          </a:p>
          <a:p>
            <a:pPr marL="342900" indent="-342900">
              <a:buFont typeface="Arial" panose="020B0604020202020204" pitchFamily="34" charset="0"/>
              <a:buChar char="•"/>
            </a:pPr>
            <a:r>
              <a:rPr lang="en-GB" dirty="0"/>
              <a:t>The goal was to train the models to accurately identify these patterns and make predictions about the presence of Alzheimer's disease based on the MRI images.</a:t>
            </a:r>
          </a:p>
          <a:p>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296666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Placeholder 48" descr="A close-up of a brain&#10;&#10;Description automatically generated">
            <a:extLst>
              <a:ext uri="{FF2B5EF4-FFF2-40B4-BE49-F238E27FC236}">
                <a16:creationId xmlns:a16="http://schemas.microsoft.com/office/drawing/2014/main" id="{F1E16EB7-4442-C264-8BE6-4F6AAC6A116F}"/>
              </a:ext>
            </a:extLst>
          </p:cNvPr>
          <p:cNvPicPr>
            <a:picLocks noGrp="1" noChangeAspect="1"/>
          </p:cNvPicPr>
          <p:nvPr>
            <p:ph type="pic" sz="quarter" idx="18"/>
          </p:nvPr>
        </p:nvPicPr>
        <p:blipFill>
          <a:blip r:embed="rId2"/>
          <a:srcRect t="7692" b="7692"/>
          <a:stretch>
            <a:fillRect/>
          </a:stretch>
        </p:blipFill>
        <p:spPr>
          <a:xfrm>
            <a:off x="10056813" y="2395538"/>
            <a:ext cx="1800225" cy="1800225"/>
          </a:xfrm>
          <a:prstGeom prst="rect">
            <a:avLst/>
          </a:prstGeom>
        </p:spPr>
      </p:pic>
      <p:pic>
        <p:nvPicPr>
          <p:cNvPr id="43" name="Picture Placeholder 42" descr="A close-up of a brain&#10;&#10;Description automatically generated">
            <a:extLst>
              <a:ext uri="{FF2B5EF4-FFF2-40B4-BE49-F238E27FC236}">
                <a16:creationId xmlns:a16="http://schemas.microsoft.com/office/drawing/2014/main" id="{A81BEC57-BA88-6ABF-258D-359EC3E158DC}"/>
              </a:ext>
            </a:extLst>
          </p:cNvPr>
          <p:cNvPicPr>
            <a:picLocks noGrp="1" noChangeAspect="1"/>
          </p:cNvPicPr>
          <p:nvPr>
            <p:ph type="pic" sz="quarter" idx="17"/>
          </p:nvPr>
        </p:nvPicPr>
        <p:blipFill>
          <a:blip r:embed="rId3"/>
          <a:srcRect t="7692" b="7692"/>
          <a:stretch>
            <a:fillRect/>
          </a:stretch>
        </p:blipFill>
        <p:spPr>
          <a:xfrm>
            <a:off x="8128000" y="2395538"/>
            <a:ext cx="1800225" cy="1800225"/>
          </a:xfrm>
          <a:prstGeom prst="rect">
            <a:avLst/>
          </a:prstGeom>
        </p:spPr>
      </p:pic>
      <p:pic>
        <p:nvPicPr>
          <p:cNvPr id="36" name="Picture Placeholder 35" descr="A close-up of a brain&#10;&#10;Description automatically generated">
            <a:extLst>
              <a:ext uri="{FF2B5EF4-FFF2-40B4-BE49-F238E27FC236}">
                <a16:creationId xmlns:a16="http://schemas.microsoft.com/office/drawing/2014/main" id="{E80C937F-4EBD-66DF-EC36-75AF571F6893}"/>
              </a:ext>
            </a:extLst>
          </p:cNvPr>
          <p:cNvPicPr>
            <a:picLocks noGrp="1" noChangeAspect="1"/>
          </p:cNvPicPr>
          <p:nvPr>
            <p:ph type="pic" sz="quarter" idx="20"/>
          </p:nvPr>
        </p:nvPicPr>
        <p:blipFill>
          <a:blip r:embed="rId4"/>
          <a:srcRect t="7692" b="7692"/>
          <a:stretch>
            <a:fillRect/>
          </a:stretch>
        </p:blipFill>
        <p:spPr>
          <a:xfrm>
            <a:off x="10056813" y="471488"/>
            <a:ext cx="1800225" cy="1800225"/>
          </a:xfrm>
          <a:prstGeom prst="rect">
            <a:avLst/>
          </a:prstGeom>
        </p:spPr>
      </p:pic>
      <p:pic>
        <p:nvPicPr>
          <p:cNvPr id="30" name="Picture Placeholder 29" descr="A close-up of a brain&#10;&#10;Description automatically generated">
            <a:extLst>
              <a:ext uri="{FF2B5EF4-FFF2-40B4-BE49-F238E27FC236}">
                <a16:creationId xmlns:a16="http://schemas.microsoft.com/office/drawing/2014/main" id="{6D809421-0A87-A311-FB69-BC228D74FCED}"/>
              </a:ext>
            </a:extLst>
          </p:cNvPr>
          <p:cNvPicPr>
            <a:picLocks noGrp="1" noChangeAspect="1"/>
          </p:cNvPicPr>
          <p:nvPr>
            <p:ph type="pic" sz="quarter" idx="19"/>
          </p:nvPr>
        </p:nvPicPr>
        <p:blipFill>
          <a:blip r:embed="rId5"/>
          <a:srcRect t="7692" b="7692"/>
          <a:stretch>
            <a:fillRect/>
          </a:stretch>
        </p:blipFill>
        <p:spPr>
          <a:xfrm>
            <a:off x="8128000" y="471488"/>
            <a:ext cx="1800225" cy="1800225"/>
          </a:xfrm>
          <a:prstGeom prst="rect">
            <a:avLst/>
          </a:prstGeom>
        </p:spPr>
      </p:pic>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Data-Set</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GB" sz="2000" dirty="0"/>
              <a:t>The dataset consists of 6400 MRI brain scans of people with different levels of dementia (divided to train &amp; test sets).</a:t>
            </a:r>
            <a:endParaRPr lang="en-US" sz="2000" noProof="1"/>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4" y="1774115"/>
            <a:ext cx="6992936" cy="4500000"/>
          </a:xfrm>
        </p:spPr>
        <p:txBody>
          <a:bodyPr/>
          <a:lstStyle/>
          <a:p>
            <a:pPr marL="0" indent="0">
              <a:lnSpc>
                <a:spcPct val="150000"/>
              </a:lnSpc>
              <a:buNone/>
            </a:pPr>
            <a:r>
              <a:rPr lang="en-US" dirty="0"/>
              <a:t>There are 4 classes of scans:</a:t>
            </a:r>
            <a:endParaRPr lang="en-US" noProof="1"/>
          </a:p>
          <a:p>
            <a:pPr marL="606425" lvl="1" indent="-342900">
              <a:lnSpc>
                <a:spcPct val="150000"/>
              </a:lnSpc>
              <a:buFont typeface="+mj-lt"/>
              <a:buAutoNum type="arabicPeriod"/>
            </a:pPr>
            <a:r>
              <a:rPr lang="en-GB" b="1" dirty="0"/>
              <a:t>Non-Demented</a:t>
            </a:r>
            <a:r>
              <a:rPr lang="en-GB" dirty="0"/>
              <a:t>- 3200 scans</a:t>
            </a:r>
          </a:p>
          <a:p>
            <a:pPr marL="606425" lvl="1" indent="-342900">
              <a:lnSpc>
                <a:spcPct val="150000"/>
              </a:lnSpc>
              <a:buFont typeface="+mj-lt"/>
              <a:buAutoNum type="arabicPeriod"/>
            </a:pPr>
            <a:r>
              <a:rPr lang="en-GB" b="1" dirty="0"/>
              <a:t>Very Mild Demented- </a:t>
            </a:r>
            <a:r>
              <a:rPr lang="en-GB" dirty="0"/>
              <a:t>2,240 scans</a:t>
            </a:r>
          </a:p>
          <a:p>
            <a:pPr marL="606425" lvl="1" indent="-342900">
              <a:lnSpc>
                <a:spcPct val="150000"/>
              </a:lnSpc>
              <a:buFont typeface="+mj-lt"/>
              <a:buAutoNum type="arabicPeriod"/>
            </a:pPr>
            <a:r>
              <a:rPr lang="en-GB" b="1" dirty="0"/>
              <a:t>Mild Demented- </a:t>
            </a:r>
            <a:r>
              <a:rPr lang="en-GB" dirty="0"/>
              <a:t>896 </a:t>
            </a:r>
            <a:r>
              <a:rPr lang="en-US" dirty="0"/>
              <a:t>scans</a:t>
            </a:r>
            <a:endParaRPr lang="en-GB" dirty="0"/>
          </a:p>
          <a:p>
            <a:pPr marL="606425" lvl="1" indent="-342900">
              <a:lnSpc>
                <a:spcPct val="150000"/>
              </a:lnSpc>
              <a:buFont typeface="+mj-lt"/>
              <a:buAutoNum type="arabicPeriod"/>
            </a:pPr>
            <a:r>
              <a:rPr lang="en-US" b="1" dirty="0"/>
              <a:t>Moderate Demented- </a:t>
            </a:r>
            <a:r>
              <a:rPr lang="en-US" dirty="0"/>
              <a:t>64 scans</a:t>
            </a:r>
          </a:p>
          <a:p>
            <a:pPr marL="606425" lvl="1" indent="-342900">
              <a:lnSpc>
                <a:spcPct val="150000"/>
              </a:lnSpc>
              <a:buFont typeface="+mj-lt"/>
              <a:buAutoNum type="arabicPeriod"/>
            </a:pPr>
            <a:endParaRPr lang="en-US" dirty="0"/>
          </a:p>
          <a:p>
            <a:pPr marL="263525" lvl="1" indent="0">
              <a:lnSpc>
                <a:spcPct val="150000"/>
              </a:lnSpc>
              <a:buNone/>
            </a:pPr>
            <a:r>
              <a:rPr lang="en-GB" dirty="0"/>
              <a:t>The difficulty in classifying scans can be attributed to the intricate details that may not be easily distinguishable to the human eye.</a:t>
            </a:r>
          </a:p>
          <a:p>
            <a:pPr marL="606425" lvl="1" indent="-342900">
              <a:lnSpc>
                <a:spcPct val="150000"/>
              </a:lnSpc>
              <a:buFont typeface="+mj-lt"/>
              <a:buAutoNum type="arabicPeriod"/>
            </a:pPr>
            <a:endParaRPr lang="en-US" dirty="0"/>
          </a:p>
          <a:p>
            <a:pPr>
              <a:lnSpc>
                <a:spcPct val="150000"/>
              </a:lnSpc>
            </a:pPr>
            <a:endParaRPr lang="en-US" dirty="0"/>
          </a:p>
        </p:txBody>
      </p:sp>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bg1"/>
                </a:solidFill>
              </a:rPr>
              <a:t>1</a:t>
            </a: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4</a:t>
            </a:fld>
            <a:endParaRPr lang="en-US" dirty="0"/>
          </a:p>
        </p:txBody>
      </p:sp>
      <p:graphicFrame>
        <p:nvGraphicFramePr>
          <p:cNvPr id="7" name="Table 10">
            <a:extLst>
              <a:ext uri="{FF2B5EF4-FFF2-40B4-BE49-F238E27FC236}">
                <a16:creationId xmlns:a16="http://schemas.microsoft.com/office/drawing/2014/main" id="{33CF258B-FE7B-B836-C351-F278C5FD261A}"/>
              </a:ext>
            </a:extLst>
          </p:cNvPr>
          <p:cNvGraphicFramePr>
            <a:graphicFrameLocks noGrp="1"/>
          </p:cNvGraphicFramePr>
          <p:nvPr>
            <p:extLst>
              <p:ext uri="{D42A27DB-BD31-4B8C-83A1-F6EECF244321}">
                <p14:modId xmlns:p14="http://schemas.microsoft.com/office/powerpoint/2010/main" val="1876995056"/>
              </p:ext>
            </p:extLst>
          </p:nvPr>
        </p:nvGraphicFramePr>
        <p:xfrm>
          <a:off x="451137" y="5273992"/>
          <a:ext cx="11405900" cy="1112520"/>
        </p:xfrm>
        <a:graphic>
          <a:graphicData uri="http://schemas.openxmlformats.org/drawingml/2006/table">
            <a:tbl>
              <a:tblPr firstRow="1" bandRow="1">
                <a:tableStyleId>{6E25E649-3F16-4E02-A733-19D2CDBF48F0}</a:tableStyleId>
              </a:tblPr>
              <a:tblGrid>
                <a:gridCol w="1095575">
                  <a:extLst>
                    <a:ext uri="{9D8B030D-6E8A-4147-A177-3AD203B41FA5}">
                      <a16:colId xmlns:a16="http://schemas.microsoft.com/office/drawing/2014/main" val="1566793020"/>
                    </a:ext>
                  </a:extLst>
                </a:gridCol>
                <a:gridCol w="830425">
                  <a:extLst>
                    <a:ext uri="{9D8B030D-6E8A-4147-A177-3AD203B41FA5}">
                      <a16:colId xmlns:a16="http://schemas.microsoft.com/office/drawing/2014/main" val="1493327912"/>
                    </a:ext>
                  </a:extLst>
                </a:gridCol>
                <a:gridCol w="1035698">
                  <a:extLst>
                    <a:ext uri="{9D8B030D-6E8A-4147-A177-3AD203B41FA5}">
                      <a16:colId xmlns:a16="http://schemas.microsoft.com/office/drawing/2014/main" val="916162342"/>
                    </a:ext>
                  </a:extLst>
                </a:gridCol>
                <a:gridCol w="1250302">
                  <a:extLst>
                    <a:ext uri="{9D8B030D-6E8A-4147-A177-3AD203B41FA5}">
                      <a16:colId xmlns:a16="http://schemas.microsoft.com/office/drawing/2014/main" val="1024495292"/>
                    </a:ext>
                  </a:extLst>
                </a:gridCol>
                <a:gridCol w="839755">
                  <a:extLst>
                    <a:ext uri="{9D8B030D-6E8A-4147-A177-3AD203B41FA5}">
                      <a16:colId xmlns:a16="http://schemas.microsoft.com/office/drawing/2014/main" val="1898130485"/>
                    </a:ext>
                  </a:extLst>
                </a:gridCol>
                <a:gridCol w="1156996">
                  <a:extLst>
                    <a:ext uri="{9D8B030D-6E8A-4147-A177-3AD203B41FA5}">
                      <a16:colId xmlns:a16="http://schemas.microsoft.com/office/drawing/2014/main" val="910530092"/>
                    </a:ext>
                  </a:extLst>
                </a:gridCol>
                <a:gridCol w="1166326">
                  <a:extLst>
                    <a:ext uri="{9D8B030D-6E8A-4147-A177-3AD203B41FA5}">
                      <a16:colId xmlns:a16="http://schemas.microsoft.com/office/drawing/2014/main" val="3823074960"/>
                    </a:ext>
                  </a:extLst>
                </a:gridCol>
                <a:gridCol w="1614196">
                  <a:extLst>
                    <a:ext uri="{9D8B030D-6E8A-4147-A177-3AD203B41FA5}">
                      <a16:colId xmlns:a16="http://schemas.microsoft.com/office/drawing/2014/main" val="2838753421"/>
                    </a:ext>
                  </a:extLst>
                </a:gridCol>
                <a:gridCol w="998376">
                  <a:extLst>
                    <a:ext uri="{9D8B030D-6E8A-4147-A177-3AD203B41FA5}">
                      <a16:colId xmlns:a16="http://schemas.microsoft.com/office/drawing/2014/main" val="2548854302"/>
                    </a:ext>
                  </a:extLst>
                </a:gridCol>
                <a:gridCol w="1418251">
                  <a:extLst>
                    <a:ext uri="{9D8B030D-6E8A-4147-A177-3AD203B41FA5}">
                      <a16:colId xmlns:a16="http://schemas.microsoft.com/office/drawing/2014/main" val="3391821302"/>
                    </a:ext>
                  </a:extLst>
                </a:gridCol>
              </a:tblGrid>
              <a:tr h="370840">
                <a:tc>
                  <a:txBody>
                    <a:bodyPr/>
                    <a:lstStyle/>
                    <a:p>
                      <a:r>
                        <a:rPr lang="en-US" sz="1400" dirty="0"/>
                        <a:t>Set</a:t>
                      </a:r>
                      <a:endParaRPr lang="en-IL" sz="1400" dirty="0"/>
                    </a:p>
                  </a:txBody>
                  <a:tcPr/>
                </a:tc>
                <a:tc>
                  <a:txBody>
                    <a:bodyPr/>
                    <a:lstStyle/>
                    <a:p>
                      <a:r>
                        <a:rPr lang="en-US" sz="1400" dirty="0"/>
                        <a:t>Total</a:t>
                      </a:r>
                      <a:endParaRPr lang="en-IL" sz="1400" dirty="0"/>
                    </a:p>
                  </a:txBody>
                  <a:tcPr/>
                </a:tc>
                <a:tc>
                  <a:txBody>
                    <a:bodyPr/>
                    <a:lstStyle/>
                    <a:p>
                      <a:r>
                        <a:rPr lang="en-US" sz="1400" dirty="0"/>
                        <a:t>Normal</a:t>
                      </a:r>
                      <a:endParaRPr lang="en-IL" sz="1400" dirty="0"/>
                    </a:p>
                  </a:txBody>
                  <a:tcPr/>
                </a:tc>
                <a:tc>
                  <a:txBody>
                    <a:bodyPr/>
                    <a:lstStyle/>
                    <a:p>
                      <a:r>
                        <a:rPr lang="en-US" sz="1400" dirty="0"/>
                        <a:t>Very-Mild</a:t>
                      </a:r>
                      <a:endParaRPr lang="en-IL" sz="1400" dirty="0"/>
                    </a:p>
                  </a:txBody>
                  <a:tcPr/>
                </a:tc>
                <a:tc>
                  <a:txBody>
                    <a:bodyPr/>
                    <a:lstStyle/>
                    <a:p>
                      <a:r>
                        <a:rPr lang="en-US" sz="1400" dirty="0"/>
                        <a:t>Mild</a:t>
                      </a:r>
                      <a:endParaRPr lang="en-IL" sz="1400" dirty="0"/>
                    </a:p>
                  </a:txBody>
                  <a:tcPr/>
                </a:tc>
                <a:tc>
                  <a:txBody>
                    <a:bodyPr/>
                    <a:lstStyle/>
                    <a:p>
                      <a:r>
                        <a:rPr lang="en-US" sz="1400" dirty="0"/>
                        <a:t>Moderate</a:t>
                      </a:r>
                      <a:endParaRPr lang="en-IL" sz="1400" dirty="0"/>
                    </a:p>
                  </a:txBody>
                  <a:tcPr/>
                </a:tc>
                <a:tc>
                  <a:txBody>
                    <a:bodyPr/>
                    <a:lstStyle/>
                    <a:p>
                      <a:r>
                        <a:rPr lang="en-US" sz="1400" dirty="0"/>
                        <a:t>Normal %</a:t>
                      </a:r>
                      <a:endParaRPr lang="en-IL" sz="1400" dirty="0"/>
                    </a:p>
                  </a:txBody>
                  <a:tcPr/>
                </a:tc>
                <a:tc>
                  <a:txBody>
                    <a:bodyPr/>
                    <a:lstStyle/>
                    <a:p>
                      <a:r>
                        <a:rPr lang="en-US" sz="1400" dirty="0"/>
                        <a:t>Very-Mild %</a:t>
                      </a:r>
                      <a:endParaRPr lang="en-IL" sz="1400" dirty="0"/>
                    </a:p>
                  </a:txBody>
                  <a:tcPr/>
                </a:tc>
                <a:tc>
                  <a:txBody>
                    <a:bodyPr/>
                    <a:lstStyle/>
                    <a:p>
                      <a:r>
                        <a:rPr lang="en-US" sz="1400" dirty="0"/>
                        <a:t>Mild %</a:t>
                      </a:r>
                      <a:endParaRPr lang="en-IL" sz="1400" dirty="0"/>
                    </a:p>
                  </a:txBody>
                  <a:tcPr/>
                </a:tc>
                <a:tc>
                  <a:txBody>
                    <a:bodyPr/>
                    <a:lstStyle/>
                    <a:p>
                      <a:r>
                        <a:rPr lang="en-US" sz="1400" dirty="0"/>
                        <a:t>Moderate %</a:t>
                      </a:r>
                      <a:endParaRPr lang="en-IL" sz="1400" dirty="0"/>
                    </a:p>
                  </a:txBody>
                  <a:tcPr/>
                </a:tc>
                <a:extLst>
                  <a:ext uri="{0D108BD9-81ED-4DB2-BD59-A6C34878D82A}">
                    <a16:rowId xmlns:a16="http://schemas.microsoft.com/office/drawing/2014/main" val="3566554176"/>
                  </a:ext>
                </a:extLst>
              </a:tr>
              <a:tr h="370840">
                <a:tc>
                  <a:txBody>
                    <a:bodyPr/>
                    <a:lstStyle/>
                    <a:p>
                      <a:r>
                        <a:rPr lang="en-US" sz="1400" dirty="0"/>
                        <a:t>Train</a:t>
                      </a:r>
                      <a:endParaRPr lang="en-IL" sz="1400" dirty="0"/>
                    </a:p>
                  </a:txBody>
                  <a:tcPr/>
                </a:tc>
                <a:tc>
                  <a:txBody>
                    <a:bodyPr/>
                    <a:lstStyle/>
                    <a:p>
                      <a:r>
                        <a:rPr lang="en-US" sz="1400" dirty="0"/>
                        <a:t>5121</a:t>
                      </a:r>
                      <a:endParaRPr lang="en-IL" sz="1400" dirty="0"/>
                    </a:p>
                  </a:txBody>
                  <a:tcPr/>
                </a:tc>
                <a:tc>
                  <a:txBody>
                    <a:bodyPr/>
                    <a:lstStyle/>
                    <a:p>
                      <a:r>
                        <a:rPr lang="en-US" sz="1400" dirty="0"/>
                        <a:t>2560</a:t>
                      </a:r>
                      <a:endParaRPr lang="en-IL" sz="1400" dirty="0"/>
                    </a:p>
                  </a:txBody>
                  <a:tcPr/>
                </a:tc>
                <a:tc>
                  <a:txBody>
                    <a:bodyPr/>
                    <a:lstStyle/>
                    <a:p>
                      <a:r>
                        <a:rPr lang="en-US" sz="1400" dirty="0"/>
                        <a:t>1792</a:t>
                      </a:r>
                      <a:endParaRPr lang="en-IL" sz="1400" dirty="0"/>
                    </a:p>
                  </a:txBody>
                  <a:tcPr/>
                </a:tc>
                <a:tc>
                  <a:txBody>
                    <a:bodyPr/>
                    <a:lstStyle/>
                    <a:p>
                      <a:r>
                        <a:rPr lang="en-US" sz="1400" dirty="0"/>
                        <a:t>717</a:t>
                      </a:r>
                      <a:endParaRPr lang="en-IL" sz="1400" dirty="0"/>
                    </a:p>
                  </a:txBody>
                  <a:tcPr/>
                </a:tc>
                <a:tc>
                  <a:txBody>
                    <a:bodyPr/>
                    <a:lstStyle/>
                    <a:p>
                      <a:r>
                        <a:rPr lang="en-US" sz="1400" dirty="0"/>
                        <a:t>52</a:t>
                      </a:r>
                      <a:endParaRPr lang="en-IL" sz="1400" dirty="0"/>
                    </a:p>
                  </a:txBody>
                  <a:tcPr/>
                </a:tc>
                <a:tc>
                  <a:txBody>
                    <a:bodyPr/>
                    <a:lstStyle/>
                    <a:p>
                      <a:r>
                        <a:rPr lang="en-US" sz="1400" dirty="0"/>
                        <a:t>50.0</a:t>
                      </a:r>
                      <a:endParaRPr lang="en-IL" sz="1400" dirty="0"/>
                    </a:p>
                  </a:txBody>
                  <a:tcPr/>
                </a:tc>
                <a:tc>
                  <a:txBody>
                    <a:bodyPr/>
                    <a:lstStyle/>
                    <a:p>
                      <a:r>
                        <a:rPr lang="en-US" sz="1400" dirty="0"/>
                        <a:t>35.0</a:t>
                      </a:r>
                      <a:endParaRPr lang="en-IL" sz="1400" dirty="0"/>
                    </a:p>
                  </a:txBody>
                  <a:tcPr/>
                </a:tc>
                <a:tc>
                  <a:txBody>
                    <a:bodyPr/>
                    <a:lstStyle/>
                    <a:p>
                      <a:r>
                        <a:rPr lang="en-US" sz="1400" dirty="0"/>
                        <a:t>14.0</a:t>
                      </a:r>
                      <a:endParaRPr lang="en-IL" sz="1400" dirty="0"/>
                    </a:p>
                  </a:txBody>
                  <a:tcPr/>
                </a:tc>
                <a:tc>
                  <a:txBody>
                    <a:bodyPr/>
                    <a:lstStyle/>
                    <a:p>
                      <a:r>
                        <a:rPr lang="en-US" sz="1400" dirty="0"/>
                        <a:t>1.0</a:t>
                      </a:r>
                      <a:endParaRPr lang="en-IL" sz="1400" dirty="0"/>
                    </a:p>
                  </a:txBody>
                  <a:tcPr/>
                </a:tc>
                <a:extLst>
                  <a:ext uri="{0D108BD9-81ED-4DB2-BD59-A6C34878D82A}">
                    <a16:rowId xmlns:a16="http://schemas.microsoft.com/office/drawing/2014/main" val="1878844526"/>
                  </a:ext>
                </a:extLst>
              </a:tr>
              <a:tr h="370840">
                <a:tc>
                  <a:txBody>
                    <a:bodyPr/>
                    <a:lstStyle/>
                    <a:p>
                      <a:r>
                        <a:rPr lang="en-US" sz="1400" dirty="0"/>
                        <a:t>Test</a:t>
                      </a:r>
                      <a:endParaRPr lang="en-IL" sz="1400" dirty="0"/>
                    </a:p>
                  </a:txBody>
                  <a:tcPr/>
                </a:tc>
                <a:tc>
                  <a:txBody>
                    <a:bodyPr/>
                    <a:lstStyle/>
                    <a:p>
                      <a:r>
                        <a:rPr lang="en-US" sz="1400" dirty="0"/>
                        <a:t>1279</a:t>
                      </a:r>
                      <a:endParaRPr lang="en-IL" sz="1400" dirty="0"/>
                    </a:p>
                  </a:txBody>
                  <a:tcPr/>
                </a:tc>
                <a:tc>
                  <a:txBody>
                    <a:bodyPr/>
                    <a:lstStyle/>
                    <a:p>
                      <a:r>
                        <a:rPr lang="en-US" sz="1400" dirty="0"/>
                        <a:t>640</a:t>
                      </a:r>
                      <a:endParaRPr lang="en-IL" sz="1400" dirty="0"/>
                    </a:p>
                  </a:txBody>
                  <a:tcPr/>
                </a:tc>
                <a:tc>
                  <a:txBody>
                    <a:bodyPr/>
                    <a:lstStyle/>
                    <a:p>
                      <a:r>
                        <a:rPr lang="en-US" sz="1400" dirty="0"/>
                        <a:t>448</a:t>
                      </a:r>
                      <a:endParaRPr lang="en-IL" sz="1400" dirty="0"/>
                    </a:p>
                  </a:txBody>
                  <a:tcPr/>
                </a:tc>
                <a:tc>
                  <a:txBody>
                    <a:bodyPr/>
                    <a:lstStyle/>
                    <a:p>
                      <a:r>
                        <a:rPr lang="en-US" sz="1400" dirty="0"/>
                        <a:t>179</a:t>
                      </a:r>
                      <a:endParaRPr lang="en-IL" sz="1400" dirty="0"/>
                    </a:p>
                  </a:txBody>
                  <a:tcPr/>
                </a:tc>
                <a:tc>
                  <a:txBody>
                    <a:bodyPr/>
                    <a:lstStyle/>
                    <a:p>
                      <a:r>
                        <a:rPr lang="en-US" sz="1400" dirty="0"/>
                        <a:t>12</a:t>
                      </a:r>
                      <a:endParaRPr lang="en-IL" sz="1400" dirty="0"/>
                    </a:p>
                  </a:txBody>
                  <a:tcPr/>
                </a:tc>
                <a:tc>
                  <a:txBody>
                    <a:bodyPr/>
                    <a:lstStyle/>
                    <a:p>
                      <a:r>
                        <a:rPr lang="en-US" sz="1400" dirty="0"/>
                        <a:t>50.0</a:t>
                      </a:r>
                      <a:endParaRPr lang="en-IL" sz="1400" dirty="0"/>
                    </a:p>
                  </a:txBody>
                  <a:tcPr/>
                </a:tc>
                <a:tc>
                  <a:txBody>
                    <a:bodyPr/>
                    <a:lstStyle/>
                    <a:p>
                      <a:r>
                        <a:rPr lang="en-US" sz="1400" dirty="0"/>
                        <a:t>35.0</a:t>
                      </a:r>
                      <a:endParaRPr lang="en-IL" sz="1400" dirty="0"/>
                    </a:p>
                  </a:txBody>
                  <a:tcPr/>
                </a:tc>
                <a:tc>
                  <a:txBody>
                    <a:bodyPr/>
                    <a:lstStyle/>
                    <a:p>
                      <a:r>
                        <a:rPr lang="en-US" sz="1400" dirty="0"/>
                        <a:t>14.0</a:t>
                      </a:r>
                      <a:endParaRPr lang="en-IL" sz="1400" dirty="0"/>
                    </a:p>
                  </a:txBody>
                  <a:tcPr/>
                </a:tc>
                <a:tc>
                  <a:txBody>
                    <a:bodyPr/>
                    <a:lstStyle/>
                    <a:p>
                      <a:r>
                        <a:rPr lang="en-US" sz="1400" dirty="0"/>
                        <a:t>1.0</a:t>
                      </a:r>
                      <a:endParaRPr lang="en-IL" sz="1400" dirty="0"/>
                    </a:p>
                  </a:txBody>
                  <a:tcPr/>
                </a:tc>
                <a:extLst>
                  <a:ext uri="{0D108BD9-81ED-4DB2-BD59-A6C34878D82A}">
                    <a16:rowId xmlns:a16="http://schemas.microsoft.com/office/drawing/2014/main" val="3226509077"/>
                  </a:ext>
                </a:extLst>
              </a:tr>
            </a:tbl>
          </a:graphicData>
        </a:graphic>
      </p:graphicFrame>
      <p:sp>
        <p:nvSpPr>
          <p:cNvPr id="9" name="תיבת טקסט 8">
            <a:extLst>
              <a:ext uri="{FF2B5EF4-FFF2-40B4-BE49-F238E27FC236}">
                <a16:creationId xmlns:a16="http://schemas.microsoft.com/office/drawing/2014/main" id="{E33033D3-13D6-E246-9BA6-E85EF50A0287}"/>
              </a:ext>
            </a:extLst>
          </p:cNvPr>
          <p:cNvSpPr txBox="1"/>
          <p:nvPr/>
        </p:nvSpPr>
        <p:spPr>
          <a:xfrm>
            <a:off x="360000" y="6406525"/>
            <a:ext cx="10568565" cy="276999"/>
          </a:xfrm>
          <a:prstGeom prst="rect">
            <a:avLst/>
          </a:prstGeom>
          <a:noFill/>
        </p:spPr>
        <p:txBody>
          <a:bodyPr wrap="square">
            <a:spAutoFit/>
          </a:bodyPr>
          <a:lstStyle/>
          <a:p>
            <a:r>
              <a:rPr lang="he-IL" sz="1200" dirty="0">
                <a:hlinkClick r:id="rId6"/>
              </a:rPr>
              <a:t>https://www.kaggle.com/datasets/tourist55/alzheimers-dataset-4-class-of-images?datasetId=457093</a:t>
            </a:r>
            <a:endParaRPr lang="he-IL" sz="1200" dirty="0"/>
          </a:p>
        </p:txBody>
      </p:sp>
    </p:spTree>
    <p:extLst>
      <p:ext uri="{BB962C8B-B14F-4D97-AF65-F5344CB8AC3E}">
        <p14:creationId xmlns:p14="http://schemas.microsoft.com/office/powerpoint/2010/main" val="348257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dirty="0"/>
              <a:t>Main Challenges and Solutions</a:t>
            </a:r>
          </a:p>
        </p:txBody>
      </p:sp>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360000" y="1931295"/>
            <a:ext cx="4414795" cy="360000"/>
          </a:xfrm>
        </p:spPr>
        <p:txBody>
          <a:bodyPr/>
          <a:lstStyle/>
          <a:p>
            <a:r>
              <a:rPr lang="en-US" dirty="0"/>
              <a:t>Non-square images</a:t>
            </a:r>
          </a:p>
        </p:txBody>
      </p:sp>
      <p:sp>
        <p:nvSpPr>
          <p:cNvPr id="4" name="Content Placeholder 3">
            <a:extLst>
              <a:ext uri="{FF2B5EF4-FFF2-40B4-BE49-F238E27FC236}">
                <a16:creationId xmlns:a16="http://schemas.microsoft.com/office/drawing/2014/main" id="{7690C477-BA22-4245-8755-3AD8FB4AB2FB}"/>
              </a:ext>
            </a:extLst>
          </p:cNvPr>
          <p:cNvSpPr>
            <a:spLocks noGrp="1"/>
          </p:cNvSpPr>
          <p:nvPr>
            <p:ph sz="half" idx="1"/>
          </p:nvPr>
        </p:nvSpPr>
        <p:spPr>
          <a:xfrm>
            <a:off x="290946" y="2512919"/>
            <a:ext cx="2498907" cy="2807226"/>
          </a:xfrm>
        </p:spPr>
        <p:txBody>
          <a:bodyPr/>
          <a:lstStyle/>
          <a:p>
            <a:pPr lvl="0" algn="l" rtl="1">
              <a:buClr>
                <a:srgbClr val="000000"/>
              </a:buClr>
              <a:buSzPts val="1100"/>
              <a:buFont typeface="Arial"/>
              <a:buNone/>
            </a:pPr>
            <a:r>
              <a:rPr lang="en-GB" b="0" i="1" dirty="0">
                <a:solidFill>
                  <a:schemeClr val="accent3">
                    <a:lumMod val="50000"/>
                  </a:schemeClr>
                </a:solidFill>
              </a:rPr>
              <a:t>The images are in size </a:t>
            </a:r>
            <a:br>
              <a:rPr lang="en-GB" b="0" i="1" dirty="0">
                <a:solidFill>
                  <a:schemeClr val="accent3">
                    <a:lumMod val="50000"/>
                  </a:schemeClr>
                </a:solidFill>
              </a:rPr>
            </a:br>
            <a:r>
              <a:rPr lang="en-GB" b="0" i="1" dirty="0">
                <a:solidFill>
                  <a:schemeClr val="accent3">
                    <a:lumMod val="50000"/>
                  </a:schemeClr>
                </a:solidFill>
              </a:rPr>
              <a:t>176 * 208 (non-square) while the CNN model requires squared input images.</a:t>
            </a:r>
          </a:p>
          <a:p>
            <a:pPr lvl="0" algn="l" rtl="1">
              <a:buClr>
                <a:srgbClr val="000000"/>
              </a:buClr>
              <a:buSzPts val="1100"/>
              <a:buFont typeface="Arial"/>
              <a:buNone/>
            </a:pPr>
            <a:r>
              <a:rPr lang="en-GB" dirty="0"/>
              <a:t>	</a:t>
            </a:r>
            <a:r>
              <a:rPr lang="en-US" dirty="0"/>
              <a:t>Resize all images to </a:t>
            </a:r>
            <a:br>
              <a:rPr lang="en-US" dirty="0"/>
            </a:br>
            <a:r>
              <a:rPr lang="en-US" dirty="0"/>
              <a:t>a squared size of </a:t>
            </a:r>
            <a:br>
              <a:rPr lang="en-US" dirty="0"/>
            </a:br>
            <a:r>
              <a:rPr lang="en-US" dirty="0"/>
              <a:t>176 * 176, which matches the smallest given image size in the dataset</a:t>
            </a:r>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2830286" y="1672523"/>
            <a:ext cx="0" cy="4154931"/>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a:xfrm>
            <a:off x="11594400" y="6699306"/>
            <a:ext cx="597600" cy="144000"/>
          </a:xfrm>
        </p:spPr>
        <p:txBody>
          <a:bodyPr/>
          <a:lstStyle/>
          <a:p>
            <a:fld id="{058DB212-BFA2-403F-85EF-DFD3FF6D973A}" type="slidenum">
              <a:rPr lang="en-US" smtClean="0"/>
              <a:pPr/>
              <a:t>5</a:t>
            </a:fld>
            <a:endParaRPr lang="en-US" dirty="0"/>
          </a:p>
        </p:txBody>
      </p:sp>
      <p:sp>
        <p:nvSpPr>
          <p:cNvPr id="3" name="Text Placeholder 4">
            <a:extLst>
              <a:ext uri="{FF2B5EF4-FFF2-40B4-BE49-F238E27FC236}">
                <a16:creationId xmlns:a16="http://schemas.microsoft.com/office/drawing/2014/main" id="{F8C52885-45BA-2C21-FB32-1CDEC5C0CE06}"/>
              </a:ext>
            </a:extLst>
          </p:cNvPr>
          <p:cNvSpPr txBox="1">
            <a:spLocks/>
          </p:cNvSpPr>
          <p:nvPr/>
        </p:nvSpPr>
        <p:spPr>
          <a:xfrm>
            <a:off x="3027145" y="1938771"/>
            <a:ext cx="4414795"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Imbalanced Data</a:t>
            </a:r>
          </a:p>
        </p:txBody>
      </p:sp>
      <p:sp>
        <p:nvSpPr>
          <p:cNvPr id="10" name="Content Placeholder 3">
            <a:extLst>
              <a:ext uri="{FF2B5EF4-FFF2-40B4-BE49-F238E27FC236}">
                <a16:creationId xmlns:a16="http://schemas.microsoft.com/office/drawing/2014/main" id="{B90CE82F-32DB-2542-2960-4761268B05A8}"/>
              </a:ext>
            </a:extLst>
          </p:cNvPr>
          <p:cNvSpPr txBox="1">
            <a:spLocks/>
          </p:cNvSpPr>
          <p:nvPr/>
        </p:nvSpPr>
        <p:spPr>
          <a:xfrm>
            <a:off x="3027145" y="2570730"/>
            <a:ext cx="2742286" cy="21094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1">
              <a:buClr>
                <a:srgbClr val="000000"/>
              </a:buClr>
              <a:buSzPts val="1100"/>
              <a:buFont typeface="Arial"/>
              <a:buNone/>
            </a:pPr>
            <a:r>
              <a:rPr lang="en-GB" i="1" dirty="0">
                <a:solidFill>
                  <a:schemeClr val="accent3">
                    <a:lumMod val="50000"/>
                  </a:schemeClr>
                </a:solidFill>
              </a:rPr>
              <a:t>There is a high imbalance in the data (a lot of Non-Demented and very few Moderate Demented).</a:t>
            </a:r>
          </a:p>
          <a:p>
            <a:pPr rtl="1">
              <a:buClr>
                <a:srgbClr val="000000"/>
              </a:buClr>
              <a:buSzPts val="1100"/>
              <a:buFont typeface="Arial"/>
              <a:buNone/>
            </a:pPr>
            <a:endParaRPr lang="en-GB" i="1" dirty="0">
              <a:solidFill>
                <a:schemeClr val="accent3">
                  <a:lumMod val="50000"/>
                </a:schemeClr>
              </a:solidFill>
            </a:endParaRPr>
          </a:p>
          <a:p>
            <a:pPr rtl="1">
              <a:buClr>
                <a:srgbClr val="000000"/>
              </a:buClr>
              <a:buSzPts val="1100"/>
              <a:buNone/>
            </a:pPr>
            <a:r>
              <a:rPr lang="en-GB" dirty="0"/>
              <a:t>	Used the </a:t>
            </a:r>
            <a:br>
              <a:rPr lang="en-GB" dirty="0"/>
            </a:br>
            <a:r>
              <a:rPr lang="en-GB" dirty="0"/>
              <a:t>“</a:t>
            </a:r>
            <a:r>
              <a:rPr lang="en-GB" dirty="0" err="1"/>
              <a:t>class_weight</a:t>
            </a:r>
            <a:r>
              <a:rPr lang="en-GB" dirty="0"/>
              <a:t> =balanced” parameter in the ML models and data augmentation for the CNN model.</a:t>
            </a:r>
            <a:endParaRPr lang="en-US" dirty="0">
              <a:effectLst>
                <a:outerShdw blurRad="38100" dist="38100" dir="2700000" algn="tl">
                  <a:srgbClr val="000000">
                    <a:alpha val="43137"/>
                  </a:srgbClr>
                </a:outerShdw>
              </a:effectLst>
            </a:endParaRPr>
          </a:p>
        </p:txBody>
      </p:sp>
      <p:sp>
        <p:nvSpPr>
          <p:cNvPr id="12" name="Text Placeholder 4">
            <a:extLst>
              <a:ext uri="{FF2B5EF4-FFF2-40B4-BE49-F238E27FC236}">
                <a16:creationId xmlns:a16="http://schemas.microsoft.com/office/drawing/2014/main" id="{82434A69-046B-EDFF-C8F5-C72BB5F9A7AB}"/>
              </a:ext>
            </a:extLst>
          </p:cNvPr>
          <p:cNvSpPr txBox="1">
            <a:spLocks/>
          </p:cNvSpPr>
          <p:nvPr/>
        </p:nvSpPr>
        <p:spPr>
          <a:xfrm>
            <a:off x="5781876" y="1894751"/>
            <a:ext cx="2120240"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ML models can get only vectors as input</a:t>
            </a:r>
          </a:p>
        </p:txBody>
      </p:sp>
      <p:sp>
        <p:nvSpPr>
          <p:cNvPr id="13" name="Content Placeholder 3">
            <a:extLst>
              <a:ext uri="{FF2B5EF4-FFF2-40B4-BE49-F238E27FC236}">
                <a16:creationId xmlns:a16="http://schemas.microsoft.com/office/drawing/2014/main" id="{12A2E2B6-6184-2FB8-2E3F-EF34C1018847}"/>
              </a:ext>
            </a:extLst>
          </p:cNvPr>
          <p:cNvSpPr txBox="1">
            <a:spLocks/>
          </p:cNvSpPr>
          <p:nvPr/>
        </p:nvSpPr>
        <p:spPr>
          <a:xfrm>
            <a:off x="5813886" y="2570730"/>
            <a:ext cx="2742286" cy="21094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1">
              <a:buClr>
                <a:srgbClr val="000000"/>
              </a:buClr>
              <a:buSzPts val="1100"/>
              <a:buFont typeface="Arial"/>
              <a:buNone/>
            </a:pPr>
            <a:r>
              <a:rPr lang="en-GB" i="1" dirty="0">
                <a:solidFill>
                  <a:schemeClr val="accent3">
                    <a:lumMod val="50000"/>
                  </a:schemeClr>
                </a:solidFill>
              </a:rPr>
              <a:t>The data contains images (3 matrices) and the ML models need to have vectors as input.</a:t>
            </a:r>
          </a:p>
          <a:p>
            <a:pPr marL="342900" indent="-342900">
              <a:buClr>
                <a:srgbClr val="000000"/>
              </a:buClr>
              <a:buSzPts val="1100"/>
              <a:buFont typeface="Arial"/>
              <a:buAutoNum type="arabicPeriod"/>
            </a:pPr>
            <a:r>
              <a:rPr lang="en-US" dirty="0"/>
              <a:t>Convert from RGB to grayscale (single matrix).</a:t>
            </a:r>
          </a:p>
          <a:p>
            <a:pPr marL="342900" indent="-342900">
              <a:buClr>
                <a:srgbClr val="000000"/>
              </a:buClr>
              <a:buSzPts val="1100"/>
              <a:buFont typeface="Arial"/>
              <a:buAutoNum type="arabicPeriod"/>
            </a:pPr>
            <a:r>
              <a:rPr lang="en-US" dirty="0"/>
              <a:t>Flat the matrix to a vector (by concatenation of rows).</a:t>
            </a:r>
          </a:p>
          <a:p>
            <a:pPr rtl="1">
              <a:buClr>
                <a:srgbClr val="000000"/>
              </a:buClr>
              <a:buSzPts val="1100"/>
              <a:buFont typeface="Arial"/>
              <a:buNone/>
            </a:pPr>
            <a:endParaRPr lang="en-US" dirty="0"/>
          </a:p>
          <a:p>
            <a:pPr rtl="1">
              <a:buClr>
                <a:srgbClr val="000000"/>
              </a:buClr>
              <a:buSzPts val="1100"/>
              <a:buFont typeface="Arial"/>
              <a:buNone/>
            </a:pPr>
            <a:endParaRPr lang="en-US" dirty="0"/>
          </a:p>
          <a:p>
            <a:pPr rtl="1">
              <a:buClr>
                <a:srgbClr val="000000"/>
              </a:buClr>
              <a:buSzPts val="1100"/>
              <a:buFont typeface="Arial"/>
              <a:buNone/>
            </a:pPr>
            <a:endParaRPr lang="en-GB" dirty="0"/>
          </a:p>
        </p:txBody>
      </p:sp>
      <p:sp>
        <p:nvSpPr>
          <p:cNvPr id="7" name="Text Placeholder 4">
            <a:extLst>
              <a:ext uri="{FF2B5EF4-FFF2-40B4-BE49-F238E27FC236}">
                <a16:creationId xmlns:a16="http://schemas.microsoft.com/office/drawing/2014/main" id="{2C90EA69-2B4A-B435-4B83-ABB873C88CBB}"/>
              </a:ext>
            </a:extLst>
          </p:cNvPr>
          <p:cNvSpPr txBox="1">
            <a:spLocks/>
          </p:cNvSpPr>
          <p:nvPr/>
        </p:nvSpPr>
        <p:spPr>
          <a:xfrm>
            <a:off x="8983515" y="1895388"/>
            <a:ext cx="2120240"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CNN Training Time</a:t>
            </a:r>
          </a:p>
        </p:txBody>
      </p:sp>
      <p:sp>
        <p:nvSpPr>
          <p:cNvPr id="14" name="Content Placeholder 3">
            <a:extLst>
              <a:ext uri="{FF2B5EF4-FFF2-40B4-BE49-F238E27FC236}">
                <a16:creationId xmlns:a16="http://schemas.microsoft.com/office/drawing/2014/main" id="{861BD46C-3B1B-57DF-4D49-D7499E9839D4}"/>
              </a:ext>
            </a:extLst>
          </p:cNvPr>
          <p:cNvSpPr txBox="1">
            <a:spLocks/>
          </p:cNvSpPr>
          <p:nvPr/>
        </p:nvSpPr>
        <p:spPr>
          <a:xfrm>
            <a:off x="9008065" y="2555172"/>
            <a:ext cx="2742286" cy="2109400"/>
          </a:xfrm>
          <a:prstGeom prst="rect">
            <a:avLst/>
          </a:prstGeom>
        </p:spPr>
        <p:txBody>
          <a:bodyPr vert="horz" lIns="0" tIns="0" rIns="0" bIns="0" rtlCol="0">
            <a:noAutofit/>
          </a:bodyPr>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1">
              <a:buClr>
                <a:srgbClr val="000000"/>
              </a:buClr>
              <a:buSzPts val="1100"/>
              <a:buFont typeface="Arial"/>
              <a:buNone/>
            </a:pPr>
            <a:r>
              <a:rPr lang="en-GB" i="1" dirty="0">
                <a:solidFill>
                  <a:schemeClr val="accent3">
                    <a:lumMod val="50000"/>
                  </a:schemeClr>
                </a:solidFill>
              </a:rPr>
              <a:t>CNN models can be computationally expensive to train.</a:t>
            </a:r>
          </a:p>
          <a:p>
            <a:pPr rtl="1">
              <a:buClr>
                <a:srgbClr val="000000"/>
              </a:buClr>
              <a:buSzPts val="1100"/>
              <a:buFont typeface="Arial"/>
              <a:buNone/>
            </a:pPr>
            <a:endParaRPr lang="en-GB" i="1" dirty="0">
              <a:solidFill>
                <a:schemeClr val="accent3">
                  <a:lumMod val="50000"/>
                </a:schemeClr>
              </a:solidFill>
            </a:endParaRPr>
          </a:p>
          <a:p>
            <a:pPr rtl="1">
              <a:buClr>
                <a:srgbClr val="000000"/>
              </a:buClr>
              <a:buSzPts val="1100"/>
              <a:buFont typeface="Arial"/>
              <a:buNone/>
            </a:pPr>
            <a:r>
              <a:rPr lang="en-GB" dirty="0"/>
              <a:t>Use early stopping during CNN training to prevent overfitting and reduce training time</a:t>
            </a:r>
            <a:endParaRPr lang="en-US" dirty="0"/>
          </a:p>
          <a:p>
            <a:pPr rtl="1">
              <a:buClr>
                <a:srgbClr val="000000"/>
              </a:buClr>
              <a:buSzPts val="1100"/>
              <a:buFont typeface="Arial"/>
              <a:buNone/>
            </a:pPr>
            <a:endParaRPr lang="en-US" dirty="0"/>
          </a:p>
          <a:p>
            <a:pPr rtl="1">
              <a:buClr>
                <a:srgbClr val="000000"/>
              </a:buClr>
              <a:buSzPts val="1100"/>
              <a:buFont typeface="Arial"/>
              <a:buNone/>
            </a:pPr>
            <a:endParaRPr lang="en-GB" dirty="0"/>
          </a:p>
        </p:txBody>
      </p:sp>
      <p:cxnSp>
        <p:nvCxnSpPr>
          <p:cNvPr id="16" name="Straight Connector 15">
            <a:extLst>
              <a:ext uri="{FF2B5EF4-FFF2-40B4-BE49-F238E27FC236}">
                <a16:creationId xmlns:a16="http://schemas.microsoft.com/office/drawing/2014/main" id="{D2CDFAC0-5B3A-51F0-BF79-38C92D09AC44}"/>
              </a:ext>
              <a:ext uri="{C183D7F6-B498-43B3-948B-1728B52AA6E4}">
                <adec:decorative xmlns:adec="http://schemas.microsoft.com/office/drawing/2017/decorative" val="1"/>
              </a:ext>
            </a:extLst>
          </p:cNvPr>
          <p:cNvCxnSpPr>
            <a:cxnSpLocks/>
          </p:cNvCxnSpPr>
          <p:nvPr/>
        </p:nvCxnSpPr>
        <p:spPr>
          <a:xfrm>
            <a:off x="5595256" y="1708290"/>
            <a:ext cx="0" cy="4154931"/>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84F2A4-59F8-AB1D-F04D-1BC72B910C48}"/>
              </a:ext>
              <a:ext uri="{C183D7F6-B498-43B3-948B-1728B52AA6E4}">
                <adec:decorative xmlns:adec="http://schemas.microsoft.com/office/drawing/2017/decorative" val="1"/>
              </a:ext>
            </a:extLst>
          </p:cNvPr>
          <p:cNvCxnSpPr>
            <a:cxnSpLocks/>
          </p:cNvCxnSpPr>
          <p:nvPr/>
        </p:nvCxnSpPr>
        <p:spPr>
          <a:xfrm>
            <a:off x="8733452" y="1641421"/>
            <a:ext cx="0" cy="4154931"/>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0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0CD4BD5-48BD-1BE3-DD39-9D5168231358}"/>
              </a:ext>
            </a:extLst>
          </p:cNvPr>
          <p:cNvSpPr>
            <a:spLocks noGrp="1"/>
          </p:cNvSpPr>
          <p:nvPr>
            <p:ph type="sldNum" sz="quarter" idx="14"/>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6</a:t>
            </a:fld>
            <a:endParaRPr lang="en-US" sz="1000" noProof="0"/>
          </a:p>
        </p:txBody>
      </p:sp>
      <p:sp>
        <p:nvSpPr>
          <p:cNvPr id="12" name="Title 11">
            <a:extLst>
              <a:ext uri="{FF2B5EF4-FFF2-40B4-BE49-F238E27FC236}">
                <a16:creationId xmlns:a16="http://schemas.microsoft.com/office/drawing/2014/main" id="{C9D4CE41-8B88-0C29-C2F6-F00A4DF7B970}"/>
              </a:ext>
            </a:extLst>
          </p:cNvPr>
          <p:cNvSpPr>
            <a:spLocks noGrp="1"/>
          </p:cNvSpPr>
          <p:nvPr>
            <p:ph type="ctrTitle"/>
          </p:nvPr>
        </p:nvSpPr>
        <p:spPr>
          <a:xfrm>
            <a:off x="1273834" y="2481141"/>
            <a:ext cx="3759807" cy="1547813"/>
          </a:xfrm>
        </p:spPr>
        <p:txBody>
          <a:bodyPr anchor="b">
            <a:normAutofit/>
          </a:bodyPr>
          <a:lstStyle/>
          <a:p>
            <a:r>
              <a:rPr lang="en-US" dirty="0"/>
              <a:t>Our Techniques</a:t>
            </a:r>
            <a:endParaRPr lang="en-IL" dirty="0"/>
          </a:p>
        </p:txBody>
      </p:sp>
      <p:sp>
        <p:nvSpPr>
          <p:cNvPr id="13" name="Content Placeholder 12">
            <a:extLst>
              <a:ext uri="{FF2B5EF4-FFF2-40B4-BE49-F238E27FC236}">
                <a16:creationId xmlns:a16="http://schemas.microsoft.com/office/drawing/2014/main" id="{BFD7B9E3-2FD6-A001-390A-41A8C9E2F36C}"/>
              </a:ext>
            </a:extLst>
          </p:cNvPr>
          <p:cNvSpPr>
            <a:spLocks noGrp="1"/>
          </p:cNvSpPr>
          <p:nvPr>
            <p:ph type="subTitle" idx="1"/>
          </p:nvPr>
        </p:nvSpPr>
        <p:spPr>
          <a:xfrm>
            <a:off x="1273833" y="4220102"/>
            <a:ext cx="3756943" cy="722312"/>
          </a:xfrm>
        </p:spPr>
        <p:txBody>
          <a:bodyPr>
            <a:normAutofit/>
          </a:bodyPr>
          <a:lstStyle/>
          <a:p>
            <a:r>
              <a:rPr lang="en-GB" sz="1200" dirty="0"/>
              <a:t>We will construct multiple models utilizing various learning techniques, including some that were covered during the course throughout the semester.</a:t>
            </a:r>
            <a:endParaRPr lang="en-IL" sz="1200" dirty="0"/>
          </a:p>
        </p:txBody>
      </p:sp>
      <p:sp>
        <p:nvSpPr>
          <p:cNvPr id="17" name="Content Placeholder 3">
            <a:extLst>
              <a:ext uri="{FF2B5EF4-FFF2-40B4-BE49-F238E27FC236}">
                <a16:creationId xmlns:a16="http://schemas.microsoft.com/office/drawing/2014/main" id="{34282C00-AFC4-AD6A-17A0-7242A512DE1B}"/>
              </a:ext>
            </a:extLst>
          </p:cNvPr>
          <p:cNvSpPr txBox="1">
            <a:spLocks/>
          </p:cNvSpPr>
          <p:nvPr/>
        </p:nvSpPr>
        <p:spPr>
          <a:xfrm>
            <a:off x="7710748" y="837630"/>
            <a:ext cx="4387946" cy="450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spc="-15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j-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6425" lvl="1" indent="-342900" algn="l">
              <a:lnSpc>
                <a:spcPct val="100000"/>
              </a:lnSpc>
              <a:buFont typeface="+mj-lt"/>
              <a:buAutoNum type="arabicPeriod"/>
            </a:pPr>
            <a:r>
              <a:rPr lang="en-GB" sz="1800" b="1" dirty="0"/>
              <a:t>KNN Model</a:t>
            </a:r>
            <a:br>
              <a:rPr lang="en-GB" sz="1800" b="1" dirty="0"/>
            </a:br>
            <a:r>
              <a:rPr lang="en-GB" sz="1800" dirty="0"/>
              <a:t>K-nearest </a:t>
            </a:r>
            <a:r>
              <a:rPr lang="en-GB" sz="1800" dirty="0" err="1"/>
              <a:t>neighbors</a:t>
            </a:r>
            <a:endParaRPr lang="en-GB" sz="1800" dirty="0"/>
          </a:p>
          <a:p>
            <a:pPr marL="606425" lvl="1" indent="-342900" algn="l">
              <a:lnSpc>
                <a:spcPct val="100000"/>
              </a:lnSpc>
              <a:buFont typeface="+mj-lt"/>
              <a:buAutoNum type="arabicPeriod"/>
            </a:pPr>
            <a:endParaRPr lang="en-GB" sz="1800" dirty="0"/>
          </a:p>
          <a:p>
            <a:pPr marL="606425" lvl="1" indent="-342900" algn="l">
              <a:lnSpc>
                <a:spcPct val="100000"/>
              </a:lnSpc>
              <a:buFont typeface="+mj-lt"/>
              <a:buAutoNum type="arabicPeriod"/>
            </a:pPr>
            <a:r>
              <a:rPr lang="en-GB" sz="1800" b="1" dirty="0"/>
              <a:t>Decision Tree Classifier</a:t>
            </a:r>
            <a:br>
              <a:rPr lang="en-GB" sz="1800" dirty="0"/>
            </a:br>
            <a:br>
              <a:rPr lang="en-GB" sz="1800" dirty="0"/>
            </a:br>
            <a:endParaRPr lang="en-GB" sz="1800" dirty="0"/>
          </a:p>
          <a:p>
            <a:pPr marL="606425" lvl="1" indent="-342900" algn="l">
              <a:lnSpc>
                <a:spcPct val="100000"/>
              </a:lnSpc>
              <a:buFont typeface="+mj-lt"/>
              <a:buAutoNum type="arabicPeriod"/>
            </a:pPr>
            <a:r>
              <a:rPr lang="en-GB" sz="1800" b="1" dirty="0"/>
              <a:t>SVM Classifier </a:t>
            </a:r>
            <a:br>
              <a:rPr lang="en-GB" sz="1800" b="1" dirty="0"/>
            </a:br>
            <a:r>
              <a:rPr lang="en-GB" sz="1800" dirty="0"/>
              <a:t>Support Vector Machine</a:t>
            </a:r>
            <a:br>
              <a:rPr lang="en-GB" sz="1800" dirty="0"/>
            </a:br>
            <a:endParaRPr lang="en-GB" sz="1800" dirty="0"/>
          </a:p>
          <a:p>
            <a:pPr marL="606425" lvl="1" indent="-342900" algn="l">
              <a:lnSpc>
                <a:spcPct val="100000"/>
              </a:lnSpc>
              <a:buFont typeface="+mj-lt"/>
              <a:buAutoNum type="arabicPeriod"/>
            </a:pPr>
            <a:r>
              <a:rPr lang="en-GB" sz="1800" b="1" dirty="0"/>
              <a:t>CNN Model</a:t>
            </a:r>
            <a:br>
              <a:rPr lang="en-GB" sz="1800" b="1" dirty="0"/>
            </a:br>
            <a:r>
              <a:rPr lang="en-GB" sz="1800" dirty="0"/>
              <a:t>kind of network architecture for deep learning algorithms and is specifically used for image recognition and tasks that involve the processing of pixel data</a:t>
            </a:r>
            <a:r>
              <a:rPr lang="en-GB" sz="1800" b="1" dirty="0"/>
              <a:t>.</a:t>
            </a:r>
          </a:p>
          <a:p>
            <a:pPr marL="606425" lvl="1" indent="-342900" algn="l">
              <a:lnSpc>
                <a:spcPct val="100000"/>
              </a:lnSpc>
              <a:buFont typeface="+mj-lt"/>
              <a:buAutoNum type="arabicPeriod"/>
            </a:pPr>
            <a:endParaRPr lang="en-GB" sz="1800" b="1" dirty="0"/>
          </a:p>
          <a:p>
            <a:pPr marL="606425" lvl="1" indent="-342900" algn="l">
              <a:lnSpc>
                <a:spcPct val="200000"/>
              </a:lnSpc>
              <a:buFont typeface="+mj-lt"/>
              <a:buAutoNum type="arabicPeriod"/>
            </a:pPr>
            <a:endParaRPr lang="en-GB" sz="1800" dirty="0"/>
          </a:p>
          <a:p>
            <a:pPr marL="606425" lvl="1" indent="-342900" algn="l">
              <a:lnSpc>
                <a:spcPct val="200000"/>
              </a:lnSpc>
              <a:buFont typeface="+mj-lt"/>
              <a:buAutoNum type="arabicPeriod"/>
            </a:pPr>
            <a:endParaRPr lang="en-US" sz="1800" dirty="0"/>
          </a:p>
          <a:p>
            <a:pPr>
              <a:lnSpc>
                <a:spcPct val="200000"/>
              </a:lnSpc>
            </a:pPr>
            <a:endParaRPr lang="en-US" sz="1800" dirty="0"/>
          </a:p>
        </p:txBody>
      </p:sp>
    </p:spTree>
    <p:extLst>
      <p:ext uri="{BB962C8B-B14F-4D97-AF65-F5344CB8AC3E}">
        <p14:creationId xmlns:p14="http://schemas.microsoft.com/office/powerpoint/2010/main" val="35243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E08B71-9114-BEEB-5958-4A1E942A93A7}"/>
              </a:ext>
            </a:extLst>
          </p:cNvPr>
          <p:cNvSpPr>
            <a:spLocks noGrp="1"/>
          </p:cNvSpPr>
          <p:nvPr>
            <p:ph type="title"/>
          </p:nvPr>
        </p:nvSpPr>
        <p:spPr>
          <a:xfrm>
            <a:off x="360000" y="360000"/>
            <a:ext cx="11473200" cy="540000"/>
          </a:xfrm>
        </p:spPr>
        <p:txBody>
          <a:bodyPr anchor="t">
            <a:normAutofit/>
          </a:bodyPr>
          <a:lstStyle/>
          <a:p>
            <a:r>
              <a:rPr lang="en-GB" dirty="0"/>
              <a:t>K-Nearest </a:t>
            </a:r>
            <a:r>
              <a:rPr lang="en-GB" dirty="0" err="1"/>
              <a:t>Neighbors</a:t>
            </a:r>
            <a:r>
              <a:rPr lang="en-GB" dirty="0"/>
              <a:t> (KNN)</a:t>
            </a:r>
            <a:r>
              <a:rPr lang="en-US" dirty="0"/>
              <a:t> Model</a:t>
            </a:r>
          </a:p>
        </p:txBody>
      </p:sp>
      <p:sp>
        <p:nvSpPr>
          <p:cNvPr id="15" name="Content Placeholder 3">
            <a:extLst>
              <a:ext uri="{FF2B5EF4-FFF2-40B4-BE49-F238E27FC236}">
                <a16:creationId xmlns:a16="http://schemas.microsoft.com/office/drawing/2014/main" id="{0258E4E8-577D-F6B9-4F2D-8A0FA5220DE1}"/>
              </a:ext>
            </a:extLst>
          </p:cNvPr>
          <p:cNvSpPr>
            <a:spLocks noGrp="1"/>
          </p:cNvSpPr>
          <p:nvPr>
            <p:ph sz="half" idx="1"/>
          </p:nvPr>
        </p:nvSpPr>
        <p:spPr>
          <a:xfrm>
            <a:off x="360000" y="1843050"/>
            <a:ext cx="5580000" cy="4276950"/>
          </a:xfrm>
        </p:spPr>
        <p:txBody>
          <a:bodyPr>
            <a:normAutofit/>
          </a:bodyPr>
          <a:lstStyle/>
          <a:p>
            <a:r>
              <a:rPr lang="en-GB" dirty="0"/>
              <a:t>It operates on the principle that similar data points are likely to have similar labels or values. </a:t>
            </a:r>
          </a:p>
          <a:p>
            <a:r>
              <a:rPr lang="en-GB" dirty="0"/>
              <a:t>KNN assigns a class or predicts a value for a new data point based on the majority class or average value of its k nearest </a:t>
            </a:r>
            <a:r>
              <a:rPr lang="en-GB" dirty="0" err="1"/>
              <a:t>neighbors</a:t>
            </a:r>
            <a:r>
              <a:rPr lang="en-GB" dirty="0"/>
              <a:t> in the feature space. </a:t>
            </a:r>
          </a:p>
          <a:p>
            <a:r>
              <a:rPr lang="en-GB" dirty="0"/>
              <a:t>The value of k is a hyperparameter that can be tuned to optimize the model's performance. </a:t>
            </a:r>
            <a:endParaRPr lang="en-US" dirty="0"/>
          </a:p>
        </p:txBody>
      </p:sp>
      <p:pic>
        <p:nvPicPr>
          <p:cNvPr id="1028" name="Picture 4" descr="K-Nearest Neighbor (KNN) Explained | Machine Learning Archive">
            <a:extLst>
              <a:ext uri="{FF2B5EF4-FFF2-40B4-BE49-F238E27FC236}">
                <a16:creationId xmlns:a16="http://schemas.microsoft.com/office/drawing/2014/main" id="{0A7E2FD8-B286-0FD5-C8B4-9EFF55F5AA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9532" y="1843050"/>
            <a:ext cx="5586234" cy="2890875"/>
          </a:xfrm>
          <a:prstGeom prst="rect">
            <a:avLst/>
          </a:prstGeom>
          <a:solidFill>
            <a:srgbClr val="FFFFFF"/>
          </a:solidFill>
        </p:spPr>
      </p:pic>
      <p:sp>
        <p:nvSpPr>
          <p:cNvPr id="3" name="Slide Number Placeholder 2">
            <a:extLst>
              <a:ext uri="{FF2B5EF4-FFF2-40B4-BE49-F238E27FC236}">
                <a16:creationId xmlns:a16="http://schemas.microsoft.com/office/drawing/2014/main" id="{B1DA2720-AB36-29F9-AE0D-2F032FC704FC}"/>
              </a:ext>
            </a:extLst>
          </p:cNvPr>
          <p:cNvSpPr>
            <a:spLocks noGrp="1"/>
          </p:cNvSpPr>
          <p:nvPr>
            <p:ph type="sldNum" sz="quarter" idx="16"/>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7</a:t>
            </a:fld>
            <a:endParaRPr lang="en-US" sz="1000" noProof="0"/>
          </a:p>
        </p:txBody>
      </p:sp>
    </p:spTree>
    <p:extLst>
      <p:ext uri="{BB962C8B-B14F-4D97-AF65-F5344CB8AC3E}">
        <p14:creationId xmlns:p14="http://schemas.microsoft.com/office/powerpoint/2010/main" val="21771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2722-C582-2B91-10FB-C007651F78F4}"/>
              </a:ext>
            </a:extLst>
          </p:cNvPr>
          <p:cNvSpPr>
            <a:spLocks noGrp="1"/>
          </p:cNvSpPr>
          <p:nvPr>
            <p:ph type="title"/>
          </p:nvPr>
        </p:nvSpPr>
        <p:spPr>
          <a:xfrm>
            <a:off x="360000" y="360000"/>
            <a:ext cx="10920710" cy="540000"/>
          </a:xfrm>
        </p:spPr>
        <p:txBody>
          <a:bodyPr/>
          <a:lstStyle/>
          <a:p>
            <a:r>
              <a:rPr lang="en-GB" dirty="0"/>
              <a:t>K-Nearest </a:t>
            </a:r>
            <a:r>
              <a:rPr lang="en-GB" dirty="0" err="1"/>
              <a:t>Neighbors</a:t>
            </a:r>
            <a:r>
              <a:rPr lang="en-GB" dirty="0"/>
              <a:t> (KNN)</a:t>
            </a:r>
            <a:r>
              <a:rPr lang="en-US" dirty="0"/>
              <a:t> Model - RESULTS</a:t>
            </a:r>
            <a:endParaRPr lang="en-IL" dirty="0"/>
          </a:p>
        </p:txBody>
      </p:sp>
      <p:sp>
        <p:nvSpPr>
          <p:cNvPr id="4" name="Content Placeholder 3">
            <a:extLst>
              <a:ext uri="{FF2B5EF4-FFF2-40B4-BE49-F238E27FC236}">
                <a16:creationId xmlns:a16="http://schemas.microsoft.com/office/drawing/2014/main" id="{0DC511E9-BEFE-FCE8-988E-64109D594627}"/>
              </a:ext>
            </a:extLst>
          </p:cNvPr>
          <p:cNvSpPr>
            <a:spLocks noGrp="1"/>
          </p:cNvSpPr>
          <p:nvPr>
            <p:ph sz="half" idx="1"/>
          </p:nvPr>
        </p:nvSpPr>
        <p:spPr>
          <a:xfrm>
            <a:off x="359998" y="1440362"/>
            <a:ext cx="5182383" cy="4500000"/>
          </a:xfrm>
        </p:spPr>
        <p:txBody>
          <a:bodyPr/>
          <a:lstStyle/>
          <a:p>
            <a:pPr>
              <a:lnSpc>
                <a:spcPct val="150000"/>
              </a:lnSpc>
            </a:pPr>
            <a:r>
              <a:rPr lang="en-US" sz="1600" b="1" dirty="0" err="1"/>
              <a:t>n_neighbors</a:t>
            </a:r>
            <a:r>
              <a:rPr lang="en-US" sz="1600" b="1" dirty="0"/>
              <a:t> = 5</a:t>
            </a:r>
          </a:p>
          <a:p>
            <a:pPr>
              <a:lnSpc>
                <a:spcPct val="150000"/>
              </a:lnSpc>
            </a:pPr>
            <a:r>
              <a:rPr lang="en-GB" sz="1600" b="1" dirty="0"/>
              <a:t>Weights = distance </a:t>
            </a:r>
            <a:r>
              <a:rPr lang="en-GB" sz="1600" dirty="0"/>
              <a:t>(closer </a:t>
            </a:r>
            <a:r>
              <a:rPr lang="en-GB" sz="1600" dirty="0" err="1"/>
              <a:t>neighbors</a:t>
            </a:r>
            <a:r>
              <a:rPr lang="en-GB" sz="1600" dirty="0"/>
              <a:t> of a query point will have a greater influence than </a:t>
            </a:r>
            <a:r>
              <a:rPr lang="en-GB" sz="1600" dirty="0" err="1"/>
              <a:t>neighbors</a:t>
            </a:r>
            <a:r>
              <a:rPr lang="en-GB" sz="1600" dirty="0"/>
              <a:t> which are further away).</a:t>
            </a:r>
          </a:p>
          <a:p>
            <a:pPr>
              <a:lnSpc>
                <a:spcPct val="150000"/>
              </a:lnSpc>
            </a:pPr>
            <a:r>
              <a:rPr lang="en-GB" sz="1600" dirty="0"/>
              <a:t>Y-axis = actual</a:t>
            </a:r>
            <a:br>
              <a:rPr lang="en-GB" sz="1600" dirty="0"/>
            </a:br>
            <a:r>
              <a:rPr lang="en-GB" sz="1600" dirty="0"/>
              <a:t>X-axis= predicted</a:t>
            </a:r>
          </a:p>
          <a:p>
            <a:pPr marL="0" indent="0">
              <a:lnSpc>
                <a:spcPct val="150000"/>
              </a:lnSpc>
              <a:buNone/>
            </a:pPr>
            <a:r>
              <a:rPr lang="en-GB" sz="1600" dirty="0"/>
              <a:t>The model's performance seems to be relatively good, with an accuracy of about 71.77%.</a:t>
            </a:r>
          </a:p>
          <a:p>
            <a:pPr marL="0" indent="0">
              <a:lnSpc>
                <a:spcPct val="150000"/>
              </a:lnSpc>
              <a:buNone/>
            </a:pPr>
            <a:r>
              <a:rPr lang="en-GB" sz="1600" dirty="0"/>
              <a:t>The model seems to perform well for the majority class (Non-Demented) but struggles with the minority classes (Moderate Demented and Mild Demented).</a:t>
            </a:r>
          </a:p>
        </p:txBody>
      </p:sp>
      <p:sp>
        <p:nvSpPr>
          <p:cNvPr id="6" name="Slide Number Placeholder 5">
            <a:extLst>
              <a:ext uri="{FF2B5EF4-FFF2-40B4-BE49-F238E27FC236}">
                <a16:creationId xmlns:a16="http://schemas.microsoft.com/office/drawing/2014/main" id="{7864FE87-01AA-B5FE-B275-1EE11C9127E1}"/>
              </a:ext>
            </a:extLst>
          </p:cNvPr>
          <p:cNvSpPr>
            <a:spLocks noGrp="1"/>
          </p:cNvSpPr>
          <p:nvPr>
            <p:ph type="sldNum" sz="quarter" idx="15"/>
          </p:nvPr>
        </p:nvSpPr>
        <p:spPr/>
        <p:txBody>
          <a:bodyPr/>
          <a:lstStyle/>
          <a:p>
            <a:fld id="{058DB212-BFA2-403F-85EF-DFD3FF6D973A}" type="slidenum">
              <a:rPr lang="en-US" noProof="0" smtClean="0"/>
              <a:pPr/>
              <a:t>8</a:t>
            </a:fld>
            <a:endParaRPr lang="en-US" noProof="0"/>
          </a:p>
        </p:txBody>
      </p:sp>
      <p:sp>
        <p:nvSpPr>
          <p:cNvPr id="8" name="TextBox 7">
            <a:extLst>
              <a:ext uri="{FF2B5EF4-FFF2-40B4-BE49-F238E27FC236}">
                <a16:creationId xmlns:a16="http://schemas.microsoft.com/office/drawing/2014/main" id="{D9C30EFD-6E8B-D8A9-97F0-962F1CE18121}"/>
              </a:ext>
            </a:extLst>
          </p:cNvPr>
          <p:cNvSpPr txBox="1"/>
          <p:nvPr/>
        </p:nvSpPr>
        <p:spPr>
          <a:xfrm>
            <a:off x="6881473" y="5957999"/>
            <a:ext cx="7061815" cy="307777"/>
          </a:xfrm>
          <a:prstGeom prst="rect">
            <a:avLst/>
          </a:prstGeom>
          <a:noFill/>
        </p:spPr>
        <p:txBody>
          <a:bodyPr wrap="square">
            <a:spAutoFit/>
          </a:bodyPr>
          <a:lstStyle/>
          <a:p>
            <a:r>
              <a:rPr lang="en-US" sz="1400" b="1" i="0" dirty="0">
                <a:effectLst/>
                <a:latin typeface="Consolas" panose="020B0609020204030204" pitchFamily="49" charset="0"/>
              </a:rPr>
              <a:t>Classification Accuracy</a:t>
            </a:r>
            <a:r>
              <a:rPr lang="en-US" sz="1400" b="1" i="0">
                <a:effectLst/>
                <a:latin typeface="Consolas" panose="020B0609020204030204" pitchFamily="49" charset="0"/>
              </a:rPr>
              <a:t>: 0.7177482408131353</a:t>
            </a:r>
            <a:endParaRPr lang="en-US" sz="1400" b="1" i="0" dirty="0">
              <a:effectLst/>
              <a:latin typeface="Consolas" panose="020B0609020204030204" pitchFamily="49" charset="0"/>
            </a:endParaRPr>
          </a:p>
        </p:txBody>
      </p:sp>
      <p:cxnSp>
        <p:nvCxnSpPr>
          <p:cNvPr id="19" name="Straight Connector 18">
            <a:extLst>
              <a:ext uri="{FF2B5EF4-FFF2-40B4-BE49-F238E27FC236}">
                <a16:creationId xmlns:a16="http://schemas.microsoft.com/office/drawing/2014/main" id="{AF0C3277-4C2C-5AB6-F35B-B9A2E9C49AA2}"/>
              </a:ext>
              <a:ext uri="{C183D7F6-B498-43B3-948B-1728B52AA6E4}">
                <adec:decorative xmlns:adec="http://schemas.microsoft.com/office/drawing/2017/decorative" val="1"/>
              </a:ext>
            </a:extLst>
          </p:cNvPr>
          <p:cNvCxnSpPr>
            <a:cxnSpLocks/>
          </p:cNvCxnSpPr>
          <p:nvPr/>
        </p:nvCxnSpPr>
        <p:spPr>
          <a:xfrm>
            <a:off x="5741448" y="900000"/>
            <a:ext cx="0" cy="559800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BBD30D2-7B63-6C8B-31F2-7AE8F5321F82}"/>
              </a:ext>
            </a:extLst>
          </p:cNvPr>
          <p:cNvPicPr>
            <a:picLocks noChangeAspect="1"/>
          </p:cNvPicPr>
          <p:nvPr/>
        </p:nvPicPr>
        <p:blipFill>
          <a:blip r:embed="rId2"/>
          <a:stretch>
            <a:fillRect/>
          </a:stretch>
        </p:blipFill>
        <p:spPr>
          <a:xfrm>
            <a:off x="6208954" y="1076227"/>
            <a:ext cx="4714875" cy="4257675"/>
          </a:xfrm>
          <a:prstGeom prst="rect">
            <a:avLst/>
          </a:prstGeom>
        </p:spPr>
      </p:pic>
    </p:spTree>
    <p:extLst>
      <p:ext uri="{BB962C8B-B14F-4D97-AF65-F5344CB8AC3E}">
        <p14:creationId xmlns:p14="http://schemas.microsoft.com/office/powerpoint/2010/main" val="262790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E08B71-9114-BEEB-5958-4A1E942A93A7}"/>
              </a:ext>
            </a:extLst>
          </p:cNvPr>
          <p:cNvSpPr>
            <a:spLocks noGrp="1"/>
          </p:cNvSpPr>
          <p:nvPr>
            <p:ph type="title"/>
          </p:nvPr>
        </p:nvSpPr>
        <p:spPr>
          <a:xfrm>
            <a:off x="360000" y="360000"/>
            <a:ext cx="11473200" cy="540000"/>
          </a:xfrm>
        </p:spPr>
        <p:txBody>
          <a:bodyPr anchor="t">
            <a:normAutofit/>
          </a:bodyPr>
          <a:lstStyle/>
          <a:p>
            <a:r>
              <a:rPr lang="en-GB" dirty="0"/>
              <a:t>Decision Tree Classifier</a:t>
            </a:r>
            <a:endParaRPr lang="en-US" dirty="0"/>
          </a:p>
        </p:txBody>
      </p:sp>
      <p:sp>
        <p:nvSpPr>
          <p:cNvPr id="15" name="Content Placeholder 3">
            <a:extLst>
              <a:ext uri="{FF2B5EF4-FFF2-40B4-BE49-F238E27FC236}">
                <a16:creationId xmlns:a16="http://schemas.microsoft.com/office/drawing/2014/main" id="{0258E4E8-577D-F6B9-4F2D-8A0FA5220DE1}"/>
              </a:ext>
            </a:extLst>
          </p:cNvPr>
          <p:cNvSpPr>
            <a:spLocks noGrp="1"/>
          </p:cNvSpPr>
          <p:nvPr>
            <p:ph sz="half" idx="1"/>
          </p:nvPr>
        </p:nvSpPr>
        <p:spPr>
          <a:xfrm>
            <a:off x="360000" y="1843050"/>
            <a:ext cx="5580000" cy="4276950"/>
          </a:xfrm>
        </p:spPr>
        <p:txBody>
          <a:bodyPr>
            <a:normAutofit/>
          </a:bodyPr>
          <a:lstStyle/>
          <a:p>
            <a:r>
              <a:rPr lang="en-GB" dirty="0"/>
              <a:t>It operates by recursively partitioning the feature space into smaller regions based on the feature values, ultimately forming a tree-like structure. </a:t>
            </a:r>
          </a:p>
          <a:p>
            <a:r>
              <a:rPr lang="en-GB" dirty="0"/>
              <a:t>At each internal node, the decision tree algorithm selects the most informative feature to split the data, aiming to maximize the homogeneity of the target labels within each partition. </a:t>
            </a:r>
          </a:p>
          <a:p>
            <a:r>
              <a:rPr lang="en-GB" dirty="0"/>
              <a:t>The final leaves of the tree represent the predicted classes for classification. </a:t>
            </a:r>
          </a:p>
          <a:p>
            <a:r>
              <a:rPr lang="en-GB" dirty="0"/>
              <a:t>Prone to overfitting, which can be mitigated using ensemble methods like Random Forests or Gradient Boosting.</a:t>
            </a:r>
            <a:endParaRPr lang="en-US" dirty="0"/>
          </a:p>
        </p:txBody>
      </p:sp>
      <p:sp>
        <p:nvSpPr>
          <p:cNvPr id="3" name="Slide Number Placeholder 2">
            <a:extLst>
              <a:ext uri="{FF2B5EF4-FFF2-40B4-BE49-F238E27FC236}">
                <a16:creationId xmlns:a16="http://schemas.microsoft.com/office/drawing/2014/main" id="{B1DA2720-AB36-29F9-AE0D-2F032FC704FC}"/>
              </a:ext>
            </a:extLst>
          </p:cNvPr>
          <p:cNvSpPr>
            <a:spLocks noGrp="1"/>
          </p:cNvSpPr>
          <p:nvPr>
            <p:ph type="sldNum" sz="quarter" idx="16"/>
          </p:nvPr>
        </p:nvSpPr>
        <p:spPr>
          <a:xfrm>
            <a:off x="11594400" y="6678000"/>
            <a:ext cx="597600" cy="144000"/>
          </a:xfrm>
        </p:spPr>
        <p:txBody>
          <a:bodyPr anchor="ctr">
            <a:normAutofit/>
          </a:bodyPr>
          <a:lstStyle/>
          <a:p>
            <a:pPr>
              <a:lnSpc>
                <a:spcPct val="90000"/>
              </a:lnSpc>
              <a:spcAft>
                <a:spcPts val="600"/>
              </a:spcAft>
            </a:pPr>
            <a:fld id="{058DB212-BFA2-403F-85EF-DFD3FF6D973A}" type="slidenum">
              <a:rPr lang="en-US" sz="1000" noProof="0" smtClean="0"/>
              <a:pPr>
                <a:lnSpc>
                  <a:spcPct val="90000"/>
                </a:lnSpc>
                <a:spcAft>
                  <a:spcPts val="600"/>
                </a:spcAft>
              </a:pPr>
              <a:t>9</a:t>
            </a:fld>
            <a:endParaRPr lang="en-US" sz="1000" noProof="0"/>
          </a:p>
        </p:txBody>
      </p:sp>
      <p:pic>
        <p:nvPicPr>
          <p:cNvPr id="2" name="Picture 2" descr="Python Decision Tree Classification Tutorial: Scikit-Learn  DecisionTreeClassifier | DataCamp">
            <a:extLst>
              <a:ext uri="{FF2B5EF4-FFF2-40B4-BE49-F238E27FC236}">
                <a16:creationId xmlns:a16="http://schemas.microsoft.com/office/drawing/2014/main" id="{A70F3BDB-5D61-7A44-1A32-EAA240626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070" y="1960312"/>
            <a:ext cx="4666484" cy="293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934281"/>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12216</TotalTime>
  <Words>1524</Words>
  <Application>Microsoft Office PowerPoint</Application>
  <PresentationFormat>מסך רחב</PresentationFormat>
  <Paragraphs>159</Paragraphs>
  <Slides>17</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17</vt:i4>
      </vt:variant>
    </vt:vector>
  </HeadingPairs>
  <TitlesOfParts>
    <vt:vector size="24" baseType="lpstr">
      <vt:lpstr>Arial</vt:lpstr>
      <vt:lpstr>Calibri</vt:lpstr>
      <vt:lpstr>Consolas</vt:lpstr>
      <vt:lpstr>Lucida Sans Typewriter</vt:lpstr>
      <vt:lpstr>Times New Roman</vt:lpstr>
      <vt:lpstr>Tw Cen MT</vt:lpstr>
      <vt:lpstr>Office Theme</vt:lpstr>
      <vt:lpstr>Alzheimer's Disease Classification</vt:lpstr>
      <vt:lpstr>Project Overview </vt:lpstr>
      <vt:lpstr>Project Objective </vt:lpstr>
      <vt:lpstr>Data-Set</vt:lpstr>
      <vt:lpstr>Main Challenges and Solutions</vt:lpstr>
      <vt:lpstr>Our Techniques</vt:lpstr>
      <vt:lpstr>K-Nearest Neighbors (KNN) Model</vt:lpstr>
      <vt:lpstr>K-Nearest Neighbors (KNN) Model - RESULTS</vt:lpstr>
      <vt:lpstr>Decision Tree Classifier</vt:lpstr>
      <vt:lpstr>Decision Tree Classifier - RESULTS</vt:lpstr>
      <vt:lpstr>SVM Classifier</vt:lpstr>
      <vt:lpstr>SVM Classifier- RESULTS</vt:lpstr>
      <vt:lpstr>CNN Model – VGG 16</vt:lpstr>
      <vt:lpstr>CNN (VGG16)- RESULTS</vt:lpstr>
      <vt:lpstr>Results</vt:lpstr>
      <vt:lpstr>Conclusions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Disease Classification</dc:title>
  <dc:creator>נעה מנצבך</dc:creator>
  <cp:lastModifiedBy>אלחי אלימלך מנצבך</cp:lastModifiedBy>
  <cp:revision>24</cp:revision>
  <dcterms:created xsi:type="dcterms:W3CDTF">2023-07-09T20:19:33Z</dcterms:created>
  <dcterms:modified xsi:type="dcterms:W3CDTF">2023-07-23T07:12:01Z</dcterms:modified>
</cp:coreProperties>
</file>