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25"/>
  </p:normalViewPr>
  <p:slideViewPr>
    <p:cSldViewPr snapToGrid="0" snapToObjects="1">
      <p:cViewPr varScale="1">
        <p:scale>
          <a:sx n="142" d="100"/>
          <a:sy n="142" d="100"/>
        </p:scale>
        <p:origin x="12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67A854E-9C6F-5D40-BA71-455C32E08DAF}"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10004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7A854E-9C6F-5D40-BA71-455C32E08DAF}"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313498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067A854E-9C6F-5D40-BA71-455C32E08DAF}"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400354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067A854E-9C6F-5D40-BA71-455C32E08DAF}"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391687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67A854E-9C6F-5D40-BA71-455C32E08DAF}"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3378500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67A854E-9C6F-5D40-BA71-455C32E08DAF}"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195126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67A854E-9C6F-5D40-BA71-455C32E08DAF}"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266267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67A854E-9C6F-5D40-BA71-455C32E08DAF}"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198720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67A854E-9C6F-5D40-BA71-455C32E08DAF}"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31473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67A854E-9C6F-5D40-BA71-455C32E08DAF}" type="datetimeFigureOut">
              <a:rPr lang="en-US" smtClean="0"/>
              <a:t>7/14/20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6871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67A854E-9C6F-5D40-BA71-455C32E08DAF}" type="datetimeFigureOut">
              <a:rPr lang="en-US" smtClean="0"/>
              <a:t>7/14/20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190949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A854E-9C6F-5D40-BA71-455C32E08DAF}"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412991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7A854E-9C6F-5D40-BA71-455C32E08DAF}"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27588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67A854E-9C6F-5D40-BA71-455C32E08DAF}" type="datetimeFigureOut">
              <a:rPr lang="en-US" smtClean="0"/>
              <a:t>7/14/20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229ED12-00A8-B74F-B848-6D50AAB6190F}" type="slidenum">
              <a:rPr lang="en-US" smtClean="0"/>
              <a:t>‹#›</a:t>
            </a:fld>
            <a:endParaRPr lang="en-US"/>
          </a:p>
        </p:txBody>
      </p:sp>
    </p:spTree>
    <p:extLst>
      <p:ext uri="{BB962C8B-B14F-4D97-AF65-F5344CB8AC3E}">
        <p14:creationId xmlns:p14="http://schemas.microsoft.com/office/powerpoint/2010/main" val="89190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67A854E-9C6F-5D40-BA71-455C32E08DAF}" type="datetimeFigureOut">
              <a:rPr lang="en-US" smtClean="0"/>
              <a:t>7/14/20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229ED12-00A8-B74F-B848-6D50AAB6190F}" type="slidenum">
              <a:rPr lang="en-US" smtClean="0"/>
              <a:t>‹#›</a:t>
            </a:fld>
            <a:endParaRPr lang="en-US"/>
          </a:p>
        </p:txBody>
      </p:sp>
    </p:spTree>
    <p:extLst>
      <p:ext uri="{BB962C8B-B14F-4D97-AF65-F5344CB8AC3E}">
        <p14:creationId xmlns:p14="http://schemas.microsoft.com/office/powerpoint/2010/main" val="163201036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martPracticeschool/SBSPS-Challenge-1800-Sentiment-Analysis-of-COVID-19-Tweets-Visualization-Dashboa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6ECF-F615-724C-B522-C28AED32FE44}"/>
              </a:ext>
            </a:extLst>
          </p:cNvPr>
          <p:cNvSpPr>
            <a:spLocks noGrp="1"/>
          </p:cNvSpPr>
          <p:nvPr>
            <p:ph type="ctrTitle"/>
          </p:nvPr>
        </p:nvSpPr>
        <p:spPr/>
        <p:txBody>
          <a:bodyPr>
            <a:normAutofit fontScale="90000"/>
          </a:bodyPr>
          <a:lstStyle/>
          <a:p>
            <a:r>
              <a:rPr lang="en-IN" dirty="0"/>
              <a:t>SBSPS-Challenge-1800-Sentiment-Analysis-of-COVID-19-Tweets-Visualization-Dashboard</a:t>
            </a:r>
            <a:r>
              <a:rPr lang="en-IN" dirty="0">
                <a:effectLst/>
              </a:rPr>
              <a:t> </a:t>
            </a:r>
            <a:endParaRPr lang="en-US" dirty="0"/>
          </a:p>
        </p:txBody>
      </p:sp>
      <p:sp>
        <p:nvSpPr>
          <p:cNvPr id="3" name="Subtitle 2">
            <a:extLst>
              <a:ext uri="{FF2B5EF4-FFF2-40B4-BE49-F238E27FC236}">
                <a16:creationId xmlns:a16="http://schemas.microsoft.com/office/drawing/2014/main" id="{EEC4AE53-9951-2944-A857-2530D976B92E}"/>
              </a:ext>
            </a:extLst>
          </p:cNvPr>
          <p:cNvSpPr>
            <a:spLocks noGrp="1"/>
          </p:cNvSpPr>
          <p:nvPr>
            <p:ph type="subTitle" idx="1"/>
          </p:nvPr>
        </p:nvSpPr>
        <p:spPr/>
        <p:txBody>
          <a:bodyPr>
            <a:normAutofit fontScale="55000" lnSpcReduction="20000"/>
          </a:bodyPr>
          <a:lstStyle/>
          <a:p>
            <a:r>
              <a:rPr lang="en-IN" dirty="0"/>
              <a:t>Social Media platforms contain a huge repository of public and private opinion regarding a wide variety of subjects, expressed and spread continually by their users. Among those platforms, Twitter is gaining immense popularity.</a:t>
            </a:r>
          </a:p>
          <a:p>
            <a:endParaRPr lang="en-US" dirty="0"/>
          </a:p>
        </p:txBody>
      </p:sp>
    </p:spTree>
    <p:extLst>
      <p:ext uri="{BB962C8B-B14F-4D97-AF65-F5344CB8AC3E}">
        <p14:creationId xmlns:p14="http://schemas.microsoft.com/office/powerpoint/2010/main" val="161083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D992D-D228-8A4E-896D-D36B9BCD177C}"/>
              </a:ext>
            </a:extLst>
          </p:cNvPr>
          <p:cNvSpPr>
            <a:spLocks noGrp="1"/>
          </p:cNvSpPr>
          <p:nvPr>
            <p:ph type="title"/>
          </p:nvPr>
        </p:nvSpPr>
        <p:spPr/>
        <p:txBody>
          <a:bodyPr/>
          <a:lstStyle/>
          <a:p>
            <a:r>
              <a:rPr lang="en-IN" dirty="0"/>
              <a:t>FUTURE SCOPE</a:t>
            </a:r>
            <a:endParaRPr lang="en-US" dirty="0"/>
          </a:p>
        </p:txBody>
      </p:sp>
      <p:sp>
        <p:nvSpPr>
          <p:cNvPr id="3" name="Content Placeholder 2">
            <a:extLst>
              <a:ext uri="{FF2B5EF4-FFF2-40B4-BE49-F238E27FC236}">
                <a16:creationId xmlns:a16="http://schemas.microsoft.com/office/drawing/2014/main" id="{E5842BDF-F6FF-D94E-9BEE-0D03E722B84A}"/>
              </a:ext>
            </a:extLst>
          </p:cNvPr>
          <p:cNvSpPr>
            <a:spLocks noGrp="1"/>
          </p:cNvSpPr>
          <p:nvPr>
            <p:ph idx="1"/>
          </p:nvPr>
        </p:nvSpPr>
        <p:spPr/>
        <p:txBody>
          <a:bodyPr/>
          <a:lstStyle/>
          <a:p>
            <a:r>
              <a:rPr lang="en-IN" dirty="0"/>
              <a:t>Sentiment tracker on any </a:t>
            </a:r>
            <a:r>
              <a:rPr lang="en-IN" dirty="0" err="1"/>
              <a:t>hashtag,especially</a:t>
            </a:r>
            <a:r>
              <a:rPr lang="en-IN" dirty="0"/>
              <a:t> for Government decisions. Local administrators can take actions based on public input (sentiment). Example, final year exam decision.</a:t>
            </a:r>
          </a:p>
          <a:p>
            <a:r>
              <a:rPr lang="en-IN" dirty="0"/>
              <a:t>Country wise expandable, thus making a global project that can be used for any country.</a:t>
            </a:r>
          </a:p>
          <a:p>
            <a:r>
              <a:rPr lang="en-IN" dirty="0"/>
              <a:t>Better ML models to further increase accuracy.</a:t>
            </a:r>
          </a:p>
          <a:p>
            <a:r>
              <a:rPr lang="en-IN" dirty="0"/>
              <a:t>Twitter bot to provide our statistics on Twitter timeline itself.</a:t>
            </a:r>
          </a:p>
        </p:txBody>
      </p:sp>
    </p:spTree>
    <p:extLst>
      <p:ext uri="{BB962C8B-B14F-4D97-AF65-F5344CB8AC3E}">
        <p14:creationId xmlns:p14="http://schemas.microsoft.com/office/powerpoint/2010/main" val="1458043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1181-4344-8D4B-8D7C-76DA332B0BB1}"/>
              </a:ext>
            </a:extLst>
          </p:cNvPr>
          <p:cNvSpPr>
            <a:spLocks noGrp="1"/>
          </p:cNvSpPr>
          <p:nvPr>
            <p:ph type="title"/>
          </p:nvPr>
        </p:nvSpPr>
        <p:spPr/>
        <p:txBody>
          <a:bodyPr/>
          <a:lstStyle/>
          <a:p>
            <a:r>
              <a:rPr lang="en-IN" dirty="0"/>
              <a:t>SOURCE CODE available at</a:t>
            </a:r>
            <a:endParaRPr lang="en-US" dirty="0"/>
          </a:p>
        </p:txBody>
      </p:sp>
      <p:sp>
        <p:nvSpPr>
          <p:cNvPr id="3" name="Content Placeholder 2">
            <a:extLst>
              <a:ext uri="{FF2B5EF4-FFF2-40B4-BE49-F238E27FC236}">
                <a16:creationId xmlns:a16="http://schemas.microsoft.com/office/drawing/2014/main" id="{D5B17A8E-7CB9-3F43-BA7B-17E2A0D74682}"/>
              </a:ext>
            </a:extLst>
          </p:cNvPr>
          <p:cNvSpPr>
            <a:spLocks noGrp="1"/>
          </p:cNvSpPr>
          <p:nvPr>
            <p:ph idx="1"/>
          </p:nvPr>
        </p:nvSpPr>
        <p:spPr/>
        <p:txBody>
          <a:bodyPr>
            <a:normAutofit/>
          </a:bodyPr>
          <a:lstStyle/>
          <a:p>
            <a:pPr marL="0" indent="0" algn="ctr">
              <a:buNone/>
            </a:pPr>
            <a:r>
              <a:rPr lang="en-IN" sz="3600" dirty="0">
                <a:hlinkClick r:id="rId2"/>
              </a:rPr>
              <a:t>https://github.com/SmartPracticeschool/SBSPS-Challenge-1800-Sentiment-Analysis-of-COVID-19-Tweets-Visualization-Dashboard</a:t>
            </a:r>
            <a:endParaRPr lang="en-US" sz="3600" dirty="0"/>
          </a:p>
        </p:txBody>
      </p:sp>
    </p:spTree>
    <p:extLst>
      <p:ext uri="{BB962C8B-B14F-4D97-AF65-F5344CB8AC3E}">
        <p14:creationId xmlns:p14="http://schemas.microsoft.com/office/powerpoint/2010/main" val="360476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1A03-69F7-1844-BF1F-530AE10D101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A37BF3-D648-AD4F-90FE-CC3786037540}"/>
              </a:ext>
            </a:extLst>
          </p:cNvPr>
          <p:cNvSpPr>
            <a:spLocks noGrp="1"/>
          </p:cNvSpPr>
          <p:nvPr>
            <p:ph idx="1"/>
          </p:nvPr>
        </p:nvSpPr>
        <p:spPr/>
        <p:txBody>
          <a:bodyPr>
            <a:normAutofit/>
          </a:bodyPr>
          <a:lstStyle/>
          <a:p>
            <a:r>
              <a:rPr lang="en-IN" dirty="0"/>
              <a:t>We propose a system to computationally measure sentiments of live tweets by their users and sentiments regarding the government's decision on extending the lockdown.</a:t>
            </a:r>
          </a:p>
          <a:p>
            <a:r>
              <a:rPr lang="en-IN" dirty="0"/>
              <a:t>The system consists of dashboard with various functionalities. Main dashboard has country-wise data visualization of the sentiments derived from the tweets, it has clickable map of India which shows state-wise data visualization as well. Live sentiment prediction of tweets is achieved using ML model.</a:t>
            </a:r>
          </a:p>
          <a:p>
            <a:r>
              <a:rPr lang="en-IN" dirty="0"/>
              <a:t>Tweet fetching is dynamic to get up-to-date data automatically. Resources tab is available for COVID-19 related statistics and news.</a:t>
            </a:r>
          </a:p>
          <a:p>
            <a:endParaRPr lang="en-US" dirty="0"/>
          </a:p>
        </p:txBody>
      </p:sp>
    </p:spTree>
    <p:extLst>
      <p:ext uri="{BB962C8B-B14F-4D97-AF65-F5344CB8AC3E}">
        <p14:creationId xmlns:p14="http://schemas.microsoft.com/office/powerpoint/2010/main" val="11870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ED4D-E966-DB46-8AB5-050FCF068658}"/>
              </a:ext>
            </a:extLst>
          </p:cNvPr>
          <p:cNvSpPr>
            <a:spLocks noGrp="1"/>
          </p:cNvSpPr>
          <p:nvPr>
            <p:ph type="title"/>
          </p:nvPr>
        </p:nvSpPr>
        <p:spPr/>
        <p:txBody>
          <a:bodyPr/>
          <a:lstStyle/>
          <a:p>
            <a:r>
              <a:rPr lang="en-IN" dirty="0"/>
              <a:t>Purpose</a:t>
            </a:r>
            <a:br>
              <a:rPr lang="en-IN" dirty="0"/>
            </a:br>
            <a:endParaRPr lang="en-US" dirty="0"/>
          </a:p>
        </p:txBody>
      </p:sp>
      <p:sp>
        <p:nvSpPr>
          <p:cNvPr id="3" name="Content Placeholder 2">
            <a:extLst>
              <a:ext uri="{FF2B5EF4-FFF2-40B4-BE49-F238E27FC236}">
                <a16:creationId xmlns:a16="http://schemas.microsoft.com/office/drawing/2014/main" id="{A0C932B5-1461-AC4E-A79C-03A8F9260E05}"/>
              </a:ext>
            </a:extLst>
          </p:cNvPr>
          <p:cNvSpPr>
            <a:spLocks noGrp="1"/>
          </p:cNvSpPr>
          <p:nvPr>
            <p:ph idx="1"/>
          </p:nvPr>
        </p:nvSpPr>
        <p:spPr/>
        <p:txBody>
          <a:bodyPr>
            <a:normAutofit/>
          </a:bodyPr>
          <a:lstStyle/>
          <a:p>
            <a:r>
              <a:rPr lang="en-IN" dirty="0"/>
              <a:t>To provide one stop spot for sentiment analysis relating to COVID-19. Humans find comfort in knowing others feel the same way they do about a situation.</a:t>
            </a:r>
          </a:p>
          <a:p>
            <a:r>
              <a:rPr lang="en-IN" dirty="0"/>
              <a:t>To provide condensed feedback and public opinion to Government decisions.</a:t>
            </a:r>
          </a:p>
          <a:p>
            <a:r>
              <a:rPr lang="en-IN" dirty="0"/>
              <a:t>To provide region-wise data for public to form informed </a:t>
            </a:r>
            <a:r>
              <a:rPr lang="en-IN" dirty="0" err="1"/>
              <a:t>opinion,for</a:t>
            </a:r>
            <a:r>
              <a:rPr lang="en-IN" dirty="0"/>
              <a:t> local government bodies to take suitable actions.</a:t>
            </a:r>
          </a:p>
          <a:p>
            <a:r>
              <a:rPr lang="en-IN" dirty="0"/>
              <a:t>Real time sentiment prediction to use our ML model on unseen data, user just has to enter text.</a:t>
            </a:r>
          </a:p>
          <a:p>
            <a:r>
              <a:rPr lang="en-IN" dirty="0"/>
              <a:t>Data visualization tools to make sense of the </a:t>
            </a:r>
            <a:r>
              <a:rPr lang="en-IN" dirty="0" err="1"/>
              <a:t>data,to</a:t>
            </a:r>
            <a:r>
              <a:rPr lang="en-IN" dirty="0"/>
              <a:t> use that data to make any business related decisions.</a:t>
            </a:r>
          </a:p>
        </p:txBody>
      </p:sp>
    </p:spTree>
    <p:extLst>
      <p:ext uri="{BB962C8B-B14F-4D97-AF65-F5344CB8AC3E}">
        <p14:creationId xmlns:p14="http://schemas.microsoft.com/office/powerpoint/2010/main" val="298144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41D5-E933-4B47-9411-3E4BA8C1ABFD}"/>
              </a:ext>
            </a:extLst>
          </p:cNvPr>
          <p:cNvSpPr>
            <a:spLocks noGrp="1"/>
          </p:cNvSpPr>
          <p:nvPr>
            <p:ph type="title"/>
          </p:nvPr>
        </p:nvSpPr>
        <p:spPr/>
        <p:txBody>
          <a:bodyPr/>
          <a:lstStyle/>
          <a:p>
            <a:r>
              <a:rPr lang="en-IN" dirty="0"/>
              <a:t>Existing Problem</a:t>
            </a:r>
            <a:endParaRPr lang="en-US" dirty="0"/>
          </a:p>
        </p:txBody>
      </p:sp>
      <p:sp>
        <p:nvSpPr>
          <p:cNvPr id="3" name="Content Placeholder 2">
            <a:extLst>
              <a:ext uri="{FF2B5EF4-FFF2-40B4-BE49-F238E27FC236}">
                <a16:creationId xmlns:a16="http://schemas.microsoft.com/office/drawing/2014/main" id="{03F79BC7-E5E6-0040-8A07-BC15D7E9E801}"/>
              </a:ext>
            </a:extLst>
          </p:cNvPr>
          <p:cNvSpPr>
            <a:spLocks noGrp="1"/>
          </p:cNvSpPr>
          <p:nvPr>
            <p:ph idx="1"/>
          </p:nvPr>
        </p:nvSpPr>
        <p:spPr/>
        <p:txBody>
          <a:bodyPr/>
          <a:lstStyle/>
          <a:p>
            <a:r>
              <a:rPr lang="en-IN" dirty="0"/>
              <a:t>COVID-19 along with lockdown has turned into a lethal combination on mental health of a significant </a:t>
            </a:r>
            <a:r>
              <a:rPr lang="en-IN" dirty="0" err="1"/>
              <a:t>populus</a:t>
            </a:r>
            <a:r>
              <a:rPr lang="en-IN" dirty="0"/>
              <a:t>. Fear about </a:t>
            </a:r>
            <a:r>
              <a:rPr lang="en-IN" dirty="0" err="1"/>
              <a:t>uncertainity</a:t>
            </a:r>
            <a:r>
              <a:rPr lang="en-IN" dirty="0"/>
              <a:t> of future is one of the primary consequences of these unforeseeable circumstances. </a:t>
            </a:r>
          </a:p>
          <a:p>
            <a:r>
              <a:rPr lang="en-IN" dirty="0"/>
              <a:t>Government decision to impose lockdown to </a:t>
            </a:r>
            <a:r>
              <a:rPr lang="en-IN" dirty="0" err="1"/>
              <a:t>cnurb</a:t>
            </a:r>
            <a:r>
              <a:rPr lang="en-IN" dirty="0"/>
              <a:t> the increasing number of infected was </a:t>
            </a:r>
            <a:r>
              <a:rPr lang="en-IN" dirty="0" err="1"/>
              <a:t>necessary,the</a:t>
            </a:r>
            <a:r>
              <a:rPr lang="en-IN" dirty="0"/>
              <a:t> method of implementing it received mixed responses. </a:t>
            </a:r>
          </a:p>
          <a:p>
            <a:r>
              <a:rPr lang="en-IN" dirty="0"/>
              <a:t>To take further actions public input is required in a democracy. The question to conduct such a poll arises.</a:t>
            </a:r>
          </a:p>
          <a:p>
            <a:endParaRPr lang="en-US" dirty="0"/>
          </a:p>
        </p:txBody>
      </p:sp>
    </p:spTree>
    <p:extLst>
      <p:ext uri="{BB962C8B-B14F-4D97-AF65-F5344CB8AC3E}">
        <p14:creationId xmlns:p14="http://schemas.microsoft.com/office/powerpoint/2010/main" val="206612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E82B-9EF2-224B-BCDC-F733F6593110}"/>
              </a:ext>
            </a:extLst>
          </p:cNvPr>
          <p:cNvSpPr>
            <a:spLocks noGrp="1"/>
          </p:cNvSpPr>
          <p:nvPr>
            <p:ph type="title"/>
          </p:nvPr>
        </p:nvSpPr>
        <p:spPr/>
        <p:txBody>
          <a:bodyPr/>
          <a:lstStyle/>
          <a:p>
            <a:r>
              <a:rPr lang="en-IN" dirty="0"/>
              <a:t>Proposed Solution</a:t>
            </a:r>
            <a:endParaRPr lang="en-US" dirty="0"/>
          </a:p>
        </p:txBody>
      </p:sp>
      <p:sp>
        <p:nvSpPr>
          <p:cNvPr id="3" name="Content Placeholder 2">
            <a:extLst>
              <a:ext uri="{FF2B5EF4-FFF2-40B4-BE49-F238E27FC236}">
                <a16:creationId xmlns:a16="http://schemas.microsoft.com/office/drawing/2014/main" id="{A884289B-5801-DC48-8323-2E6AEAFB20CD}"/>
              </a:ext>
            </a:extLst>
          </p:cNvPr>
          <p:cNvSpPr>
            <a:spLocks noGrp="1"/>
          </p:cNvSpPr>
          <p:nvPr>
            <p:ph idx="1"/>
          </p:nvPr>
        </p:nvSpPr>
        <p:spPr/>
        <p:txBody>
          <a:bodyPr>
            <a:normAutofit/>
          </a:bodyPr>
          <a:lstStyle/>
          <a:p>
            <a:r>
              <a:rPr lang="en-IN" dirty="0"/>
              <a:t>We propose a system to computationally measure sentiments of live tweets by their users and sentiments regarding the government's decision on extending the lockdown.</a:t>
            </a:r>
          </a:p>
          <a:p>
            <a:r>
              <a:rPr lang="en-IN" dirty="0"/>
              <a:t>This system will help us understand the impact of corona and its lockdown phase on the general population of India. We will collect a vast number of tweets and perform sentiment analysis on them which will be sorted through and displayed as per geographic regions. </a:t>
            </a:r>
          </a:p>
          <a:p>
            <a:r>
              <a:rPr lang="en-IN" dirty="0"/>
              <a:t>We plan to make a real time sentiment prediction on which user has to simply enter text and our deployed ML model will perform sentiment analysis on that text.</a:t>
            </a:r>
          </a:p>
          <a:p>
            <a:endParaRPr lang="en-US" dirty="0"/>
          </a:p>
        </p:txBody>
      </p:sp>
    </p:spTree>
    <p:extLst>
      <p:ext uri="{BB962C8B-B14F-4D97-AF65-F5344CB8AC3E}">
        <p14:creationId xmlns:p14="http://schemas.microsoft.com/office/powerpoint/2010/main" val="121265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A1CB-9552-C141-93F8-67838246A9C8}"/>
              </a:ext>
            </a:extLst>
          </p:cNvPr>
          <p:cNvSpPr>
            <a:spLocks noGrp="1"/>
          </p:cNvSpPr>
          <p:nvPr>
            <p:ph type="title"/>
          </p:nvPr>
        </p:nvSpPr>
        <p:spPr/>
        <p:txBody>
          <a:bodyPr/>
          <a:lstStyle/>
          <a:p>
            <a:r>
              <a:rPr lang="en-IN" dirty="0"/>
              <a:t>Software Designing</a:t>
            </a:r>
            <a:r>
              <a:rPr lang="en-IN" dirty="0">
                <a:effectLst/>
              </a:rPr>
              <a:t> </a:t>
            </a:r>
            <a:endParaRPr lang="en-US" dirty="0"/>
          </a:p>
        </p:txBody>
      </p:sp>
      <p:sp>
        <p:nvSpPr>
          <p:cNvPr id="3" name="Content Placeholder 2">
            <a:extLst>
              <a:ext uri="{FF2B5EF4-FFF2-40B4-BE49-F238E27FC236}">
                <a16:creationId xmlns:a16="http://schemas.microsoft.com/office/drawing/2014/main" id="{969FA2EC-35FB-6C4F-9D02-19C6B24E6B32}"/>
              </a:ext>
            </a:extLst>
          </p:cNvPr>
          <p:cNvSpPr>
            <a:spLocks noGrp="1"/>
          </p:cNvSpPr>
          <p:nvPr>
            <p:ph idx="1"/>
          </p:nvPr>
        </p:nvSpPr>
        <p:spPr>
          <a:xfrm>
            <a:off x="818712" y="2222287"/>
            <a:ext cx="10554574" cy="4393666"/>
          </a:xfrm>
        </p:spPr>
        <p:txBody>
          <a:bodyPr>
            <a:normAutofit fontScale="85000" lnSpcReduction="20000"/>
          </a:bodyPr>
          <a:lstStyle/>
          <a:p>
            <a:r>
              <a:rPr lang="en-IN" dirty="0" err="1"/>
              <a:t>Twint</a:t>
            </a:r>
            <a:r>
              <a:rPr lang="en-IN" dirty="0"/>
              <a:t> - Twitter scraping tool without the need of Twitter API</a:t>
            </a:r>
          </a:p>
          <a:p>
            <a:r>
              <a:rPr lang="en-IN" dirty="0"/>
              <a:t>Node.js - Node.js is a JavaScript runtime built on Chrome's V8 JS engine</a:t>
            </a:r>
          </a:p>
          <a:p>
            <a:r>
              <a:rPr lang="en-IN" dirty="0"/>
              <a:t>Create a New React App - Get started with React here</a:t>
            </a:r>
          </a:p>
          <a:p>
            <a:r>
              <a:rPr lang="en-IN" dirty="0"/>
              <a:t>Material UI - React components for faster and easier web development</a:t>
            </a:r>
          </a:p>
          <a:p>
            <a:r>
              <a:rPr lang="en-IN" dirty="0" err="1"/>
              <a:t>Express.js</a:t>
            </a:r>
            <a:r>
              <a:rPr lang="en-IN" dirty="0"/>
              <a:t> - A web application framework for Node.js</a:t>
            </a:r>
          </a:p>
          <a:p>
            <a:r>
              <a:rPr lang="en-IN" dirty="0" err="1"/>
              <a:t>GraphQL</a:t>
            </a:r>
            <a:r>
              <a:rPr lang="en-IN" dirty="0"/>
              <a:t> - An open-source data query and manipulation language for APIs</a:t>
            </a:r>
          </a:p>
          <a:p>
            <a:r>
              <a:rPr lang="en-IN" dirty="0"/>
              <a:t>Mongoose - An Object Data </a:t>
            </a:r>
            <a:r>
              <a:rPr lang="en-IN" dirty="0" err="1"/>
              <a:t>Modeling</a:t>
            </a:r>
            <a:r>
              <a:rPr lang="en-IN" dirty="0"/>
              <a:t> (ODM) library for MongoDB and Node</a:t>
            </a:r>
          </a:p>
          <a:p>
            <a:r>
              <a:rPr lang="en-IN" dirty="0" err="1"/>
              <a:t>Tensorflow</a:t>
            </a:r>
            <a:r>
              <a:rPr lang="en-IN" dirty="0"/>
              <a:t> - Open source software library for Machine Learning frameworks</a:t>
            </a:r>
          </a:p>
          <a:p>
            <a:r>
              <a:rPr lang="en-IN" dirty="0" err="1"/>
              <a:t>Keras</a:t>
            </a:r>
            <a:r>
              <a:rPr lang="en-IN" dirty="0"/>
              <a:t> - Runs on top of </a:t>
            </a:r>
            <a:r>
              <a:rPr lang="en-IN" dirty="0" err="1"/>
              <a:t>tensorflow,designed</a:t>
            </a:r>
            <a:r>
              <a:rPr lang="en-IN" dirty="0"/>
              <a:t> to enable fast experimentation with deep neural networks</a:t>
            </a:r>
          </a:p>
          <a:p>
            <a:r>
              <a:rPr lang="en-IN" dirty="0"/>
              <a:t>IBM API - Model will be hosted on IBM API</a:t>
            </a:r>
          </a:p>
          <a:p>
            <a:r>
              <a:rPr lang="en-IN" dirty="0"/>
              <a:t>Docker - Docker is a set of platform as a service products that uses OS-level virtualization to deliver software in packages called containers.</a:t>
            </a:r>
          </a:p>
          <a:p>
            <a:r>
              <a:rPr lang="en-IN" dirty="0" err="1"/>
              <a:t>FastAPI</a:t>
            </a:r>
            <a:r>
              <a:rPr lang="en-IN" dirty="0"/>
              <a:t> - </a:t>
            </a:r>
            <a:r>
              <a:rPr lang="en-IN" dirty="0" err="1"/>
              <a:t>FastAPI</a:t>
            </a:r>
            <a:r>
              <a:rPr lang="en-IN" dirty="0"/>
              <a:t> is a modern, fast (high-performance), web framework for building APIs with Python 3.6+ based on standard Python type hints.</a:t>
            </a:r>
          </a:p>
          <a:p>
            <a:r>
              <a:rPr lang="en-IN" dirty="0" err="1"/>
              <a:t>Uvicorn</a:t>
            </a:r>
            <a:r>
              <a:rPr lang="en-IN" dirty="0"/>
              <a:t> - </a:t>
            </a:r>
            <a:r>
              <a:rPr lang="en-IN" dirty="0" err="1"/>
              <a:t>Uvicorn</a:t>
            </a:r>
            <a:r>
              <a:rPr lang="en-IN" dirty="0"/>
              <a:t> is a lightning-fast ASGI server, built on </a:t>
            </a:r>
            <a:r>
              <a:rPr lang="en-IN" dirty="0" err="1"/>
              <a:t>uvloop</a:t>
            </a:r>
            <a:r>
              <a:rPr lang="en-IN" dirty="0"/>
              <a:t> and </a:t>
            </a:r>
            <a:r>
              <a:rPr lang="en-IN" dirty="0" err="1"/>
              <a:t>httptools</a:t>
            </a:r>
            <a:r>
              <a:rPr lang="en-IN" dirty="0"/>
              <a:t>.</a:t>
            </a:r>
          </a:p>
        </p:txBody>
      </p:sp>
    </p:spTree>
    <p:extLst>
      <p:ext uri="{BB962C8B-B14F-4D97-AF65-F5344CB8AC3E}">
        <p14:creationId xmlns:p14="http://schemas.microsoft.com/office/powerpoint/2010/main" val="45464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FC04-CD97-D949-B599-A1F0386AE523}"/>
              </a:ext>
            </a:extLst>
          </p:cNvPr>
          <p:cNvSpPr>
            <a:spLocks noGrp="1"/>
          </p:cNvSpPr>
          <p:nvPr>
            <p:ph type="title"/>
          </p:nvPr>
        </p:nvSpPr>
        <p:spPr/>
        <p:txBody>
          <a:bodyPr/>
          <a:lstStyle/>
          <a:p>
            <a:r>
              <a:rPr lang="en-IN" dirty="0"/>
              <a:t>RESULT</a:t>
            </a:r>
            <a:endParaRPr lang="en-US" dirty="0"/>
          </a:p>
        </p:txBody>
      </p:sp>
      <p:sp>
        <p:nvSpPr>
          <p:cNvPr id="3" name="Content Placeholder 2">
            <a:extLst>
              <a:ext uri="{FF2B5EF4-FFF2-40B4-BE49-F238E27FC236}">
                <a16:creationId xmlns:a16="http://schemas.microsoft.com/office/drawing/2014/main" id="{6C0AF0FB-1382-EE47-8AA0-F54209D6BAC7}"/>
              </a:ext>
            </a:extLst>
          </p:cNvPr>
          <p:cNvSpPr>
            <a:spLocks noGrp="1"/>
          </p:cNvSpPr>
          <p:nvPr>
            <p:ph idx="1"/>
          </p:nvPr>
        </p:nvSpPr>
        <p:spPr/>
        <p:txBody>
          <a:bodyPr>
            <a:normAutofit/>
          </a:bodyPr>
          <a:lstStyle/>
          <a:p>
            <a:r>
              <a:rPr lang="en-IN" dirty="0"/>
              <a:t>All-in-one dashboard to visualize emotions to coronavirus pandemic and government decisions related to it, based on Twitter data.</a:t>
            </a:r>
          </a:p>
          <a:p>
            <a:r>
              <a:rPr lang="en-IN" dirty="0"/>
              <a:t>Hovering on any state gives general information about that state.</a:t>
            </a:r>
          </a:p>
          <a:p>
            <a:r>
              <a:rPr lang="en-IN" dirty="0"/>
              <a:t>Clicking on any state gives state-specific information. Tweets specific to the state are also seen, with their scores on emotions.</a:t>
            </a:r>
          </a:p>
          <a:p>
            <a:r>
              <a:rPr lang="en-IN" dirty="0"/>
              <a:t>Enter a twitter username to get a list of the users tweets. You can perform live analysis of the tweet with our trained models.</a:t>
            </a:r>
          </a:p>
          <a:p>
            <a:r>
              <a:rPr lang="en-IN" dirty="0"/>
              <a:t>Latest updates on tweets and COVID statistics can be found here.</a:t>
            </a:r>
          </a:p>
          <a:p>
            <a:pPr marL="0" indent="0">
              <a:buNone/>
            </a:pPr>
            <a:endParaRPr lang="en-US" dirty="0"/>
          </a:p>
        </p:txBody>
      </p:sp>
    </p:spTree>
    <p:extLst>
      <p:ext uri="{BB962C8B-B14F-4D97-AF65-F5344CB8AC3E}">
        <p14:creationId xmlns:p14="http://schemas.microsoft.com/office/powerpoint/2010/main" val="168966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FCB1-DBDA-0E48-AB54-362AE2D36BA8}"/>
              </a:ext>
            </a:extLst>
          </p:cNvPr>
          <p:cNvSpPr>
            <a:spLocks noGrp="1"/>
          </p:cNvSpPr>
          <p:nvPr>
            <p:ph type="title"/>
          </p:nvPr>
        </p:nvSpPr>
        <p:spPr/>
        <p:txBody>
          <a:bodyPr/>
          <a:lstStyle/>
          <a:p>
            <a:r>
              <a:rPr lang="en-IN" dirty="0"/>
              <a:t>APPLICATIONS</a:t>
            </a:r>
            <a:endParaRPr lang="en-US" dirty="0"/>
          </a:p>
        </p:txBody>
      </p:sp>
      <p:sp>
        <p:nvSpPr>
          <p:cNvPr id="3" name="Content Placeholder 2">
            <a:extLst>
              <a:ext uri="{FF2B5EF4-FFF2-40B4-BE49-F238E27FC236}">
                <a16:creationId xmlns:a16="http://schemas.microsoft.com/office/drawing/2014/main" id="{A2BF7C58-3451-D842-AD3D-4A974E74D3C1}"/>
              </a:ext>
            </a:extLst>
          </p:cNvPr>
          <p:cNvSpPr>
            <a:spLocks noGrp="1"/>
          </p:cNvSpPr>
          <p:nvPr>
            <p:ph idx="1"/>
          </p:nvPr>
        </p:nvSpPr>
        <p:spPr/>
        <p:txBody>
          <a:bodyPr/>
          <a:lstStyle/>
          <a:p>
            <a:r>
              <a:rPr lang="en-IN" dirty="0"/>
              <a:t>Sentiment visualization on topics related to COVID-19. These may be used by Government as feedback and as an input for future decisions.</a:t>
            </a:r>
          </a:p>
          <a:p>
            <a:r>
              <a:rPr lang="en-IN" dirty="0"/>
              <a:t>Region wise data ensures feedback is localised and categorized as well, localized information is very useful.</a:t>
            </a:r>
          </a:p>
          <a:p>
            <a:r>
              <a:rPr lang="en-IN" dirty="0"/>
              <a:t>Companies can make business decisions based on the statistics available.</a:t>
            </a:r>
          </a:p>
          <a:p>
            <a:r>
              <a:rPr lang="en-IN" dirty="0"/>
              <a:t>Live tweet predictor, test our ML model on unseen tweets or texts.</a:t>
            </a:r>
          </a:p>
        </p:txBody>
      </p:sp>
    </p:spTree>
    <p:extLst>
      <p:ext uri="{BB962C8B-B14F-4D97-AF65-F5344CB8AC3E}">
        <p14:creationId xmlns:p14="http://schemas.microsoft.com/office/powerpoint/2010/main" val="171723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E066-34DC-D848-B9E2-16A5EA348224}"/>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3C437FE4-B59E-1F4B-88AA-D129EA67ABCF}"/>
              </a:ext>
            </a:extLst>
          </p:cNvPr>
          <p:cNvSpPr>
            <a:spLocks noGrp="1"/>
          </p:cNvSpPr>
          <p:nvPr>
            <p:ph idx="1"/>
          </p:nvPr>
        </p:nvSpPr>
        <p:spPr/>
        <p:txBody>
          <a:bodyPr>
            <a:normAutofit/>
          </a:bodyPr>
          <a:lstStyle/>
          <a:p>
            <a:r>
              <a:rPr lang="en-IN" dirty="0"/>
              <a:t>So we have successfully implemented Twitter Sentiment Analysis of COVID-19 Tweets Visualization Dashboard that displays geographic-wise dynamic tweet sentiment over entire India which can be broken down to individual state. </a:t>
            </a:r>
          </a:p>
          <a:p>
            <a:r>
              <a:rPr lang="en-IN" dirty="0"/>
              <a:t>Dashboard also displays real time sentiment graph to help understand the sentiment activity during past 10 days. </a:t>
            </a:r>
          </a:p>
          <a:p>
            <a:r>
              <a:rPr lang="en-IN" dirty="0"/>
              <a:t>User can also input their custom text or any tweets provided by twitter embedding on the same page. Our web application also provides live global COVID19 case statistics to help keep track of the number of cases.</a:t>
            </a:r>
          </a:p>
        </p:txBody>
      </p:sp>
    </p:spTree>
    <p:extLst>
      <p:ext uri="{BB962C8B-B14F-4D97-AF65-F5344CB8AC3E}">
        <p14:creationId xmlns:p14="http://schemas.microsoft.com/office/powerpoint/2010/main" val="1162853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{C63B5FA8-7A3A-7F4F-95E5-98CBD4229E82}tf10001121</Template>
  <TotalTime>5</TotalTime>
  <Words>943</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SBSPS-Challenge-1800-Sentiment-Analysis-of-COVID-19-Tweets-Visualization-Dashboard </vt:lpstr>
      <vt:lpstr>Overview</vt:lpstr>
      <vt:lpstr>Purpose </vt:lpstr>
      <vt:lpstr>Existing Problem</vt:lpstr>
      <vt:lpstr>Proposed Solution</vt:lpstr>
      <vt:lpstr>Software Designing </vt:lpstr>
      <vt:lpstr>RESULT</vt:lpstr>
      <vt:lpstr>APPLICATIONS</vt:lpstr>
      <vt:lpstr>CONCLUSION</vt:lpstr>
      <vt:lpstr>FUTURE SCOPE</vt:lpstr>
      <vt:lpstr>SOURCE CODE available 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SBSPS-Challenge-1800-Sentiment-Analysis-of-COVID-19-Tweets-Visualization-Dashboard </dc:title>
  <dc:creator>Microsoft Office User</dc:creator>
  <cp:lastModifiedBy>Microsoft Office User</cp:lastModifiedBy>
  <cp:revision>2</cp:revision>
  <dcterms:created xsi:type="dcterms:W3CDTF">2020-07-14T07:43:00Z</dcterms:created>
  <dcterms:modified xsi:type="dcterms:W3CDTF">2020-07-14T07:48:06Z</dcterms:modified>
</cp:coreProperties>
</file>